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theme/themeOverride1.xml" ContentType="application/vnd.openxmlformats-officedocument.themeOverr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22"/>
  </p:notesMasterIdLst>
  <p:handoutMasterIdLst>
    <p:handoutMasterId r:id="rId123"/>
  </p:handoutMasterIdLst>
  <p:sldIdLst>
    <p:sldId id="257" r:id="rId5"/>
    <p:sldId id="267" r:id="rId6"/>
    <p:sldId id="268" r:id="rId7"/>
    <p:sldId id="269" r:id="rId8"/>
    <p:sldId id="270" r:id="rId9"/>
    <p:sldId id="271" r:id="rId10"/>
    <p:sldId id="272" r:id="rId11"/>
    <p:sldId id="273" r:id="rId12"/>
    <p:sldId id="274" r:id="rId13"/>
    <p:sldId id="275" r:id="rId14"/>
    <p:sldId id="276" r:id="rId15"/>
    <p:sldId id="278" r:id="rId16"/>
    <p:sldId id="281" r:id="rId17"/>
    <p:sldId id="282" r:id="rId18"/>
    <p:sldId id="283" r:id="rId19"/>
    <p:sldId id="279" r:id="rId20"/>
    <p:sldId id="284" r:id="rId21"/>
    <p:sldId id="286" r:id="rId22"/>
    <p:sldId id="289" r:id="rId23"/>
    <p:sldId id="290" r:id="rId24"/>
    <p:sldId id="291" r:id="rId25"/>
    <p:sldId id="292" r:id="rId26"/>
    <p:sldId id="293" r:id="rId27"/>
    <p:sldId id="294" r:id="rId28"/>
    <p:sldId id="295" r:id="rId29"/>
    <p:sldId id="296" r:id="rId30"/>
    <p:sldId id="297" r:id="rId31"/>
    <p:sldId id="298" r:id="rId32"/>
    <p:sldId id="299" r:id="rId33"/>
    <p:sldId id="300" r:id="rId34"/>
    <p:sldId id="301" r:id="rId35"/>
    <p:sldId id="302" r:id="rId36"/>
    <p:sldId id="303" r:id="rId37"/>
    <p:sldId id="304" r:id="rId38"/>
    <p:sldId id="305" r:id="rId39"/>
    <p:sldId id="306" r:id="rId40"/>
    <p:sldId id="307" r:id="rId41"/>
    <p:sldId id="308" r:id="rId42"/>
    <p:sldId id="309" r:id="rId43"/>
    <p:sldId id="310" r:id="rId44"/>
    <p:sldId id="311" r:id="rId45"/>
    <p:sldId id="319" r:id="rId46"/>
    <p:sldId id="312" r:id="rId47"/>
    <p:sldId id="313" r:id="rId48"/>
    <p:sldId id="314" r:id="rId49"/>
    <p:sldId id="315" r:id="rId50"/>
    <p:sldId id="316" r:id="rId51"/>
    <p:sldId id="317" r:id="rId52"/>
    <p:sldId id="318" r:id="rId53"/>
    <p:sldId id="320" r:id="rId54"/>
    <p:sldId id="321" r:id="rId55"/>
    <p:sldId id="322" r:id="rId56"/>
    <p:sldId id="323" r:id="rId57"/>
    <p:sldId id="324" r:id="rId58"/>
    <p:sldId id="325" r:id="rId59"/>
    <p:sldId id="326" r:id="rId60"/>
    <p:sldId id="327" r:id="rId61"/>
    <p:sldId id="329" r:id="rId62"/>
    <p:sldId id="330" r:id="rId63"/>
    <p:sldId id="331" r:id="rId64"/>
    <p:sldId id="332" r:id="rId65"/>
    <p:sldId id="333" r:id="rId66"/>
    <p:sldId id="334" r:id="rId67"/>
    <p:sldId id="335" r:id="rId68"/>
    <p:sldId id="336" r:id="rId69"/>
    <p:sldId id="338" r:id="rId70"/>
    <p:sldId id="340" r:id="rId71"/>
    <p:sldId id="341" r:id="rId72"/>
    <p:sldId id="352" r:id="rId73"/>
    <p:sldId id="342" r:id="rId74"/>
    <p:sldId id="344" r:id="rId75"/>
    <p:sldId id="343" r:id="rId76"/>
    <p:sldId id="345" r:id="rId77"/>
    <p:sldId id="346" r:id="rId78"/>
    <p:sldId id="365" r:id="rId79"/>
    <p:sldId id="366" r:id="rId80"/>
    <p:sldId id="347" r:id="rId81"/>
    <p:sldId id="348" r:id="rId82"/>
    <p:sldId id="349" r:id="rId83"/>
    <p:sldId id="350" r:id="rId84"/>
    <p:sldId id="351" r:id="rId85"/>
    <p:sldId id="354" r:id="rId86"/>
    <p:sldId id="355" r:id="rId87"/>
    <p:sldId id="356" r:id="rId88"/>
    <p:sldId id="357" r:id="rId89"/>
    <p:sldId id="358" r:id="rId90"/>
    <p:sldId id="359" r:id="rId91"/>
    <p:sldId id="360" r:id="rId92"/>
    <p:sldId id="361" r:id="rId93"/>
    <p:sldId id="362" r:id="rId94"/>
    <p:sldId id="363" r:id="rId95"/>
    <p:sldId id="364" r:id="rId96"/>
    <p:sldId id="353" r:id="rId97"/>
    <p:sldId id="367" r:id="rId98"/>
    <p:sldId id="368" r:id="rId99"/>
    <p:sldId id="369" r:id="rId100"/>
    <p:sldId id="370" r:id="rId101"/>
    <p:sldId id="371" r:id="rId102"/>
    <p:sldId id="372" r:id="rId103"/>
    <p:sldId id="373" r:id="rId104"/>
    <p:sldId id="374" r:id="rId105"/>
    <p:sldId id="375" r:id="rId106"/>
    <p:sldId id="376" r:id="rId107"/>
    <p:sldId id="377" r:id="rId108"/>
    <p:sldId id="378" r:id="rId109"/>
    <p:sldId id="379" r:id="rId110"/>
    <p:sldId id="380" r:id="rId111"/>
    <p:sldId id="381" r:id="rId112"/>
    <p:sldId id="382" r:id="rId113"/>
    <p:sldId id="383" r:id="rId114"/>
    <p:sldId id="384" r:id="rId115"/>
    <p:sldId id="385" r:id="rId116"/>
    <p:sldId id="386" r:id="rId117"/>
    <p:sldId id="387" r:id="rId118"/>
    <p:sldId id="388" r:id="rId119"/>
    <p:sldId id="389" r:id="rId120"/>
    <p:sldId id="390" r:id="rId1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resentazione" id="{979DF194-DF06-41A3-9BE4-0BC010214641}">
          <p14:sldIdLst>
            <p14:sldId id="257"/>
            <p14:sldId id="267"/>
          </p14:sldIdLst>
        </p14:section>
        <p14:section name="Introduzione" id="{7F060AF9-5DA0-4617-8C6D-D5B0A0922EAF}">
          <p14:sldIdLst>
            <p14:sldId id="268"/>
            <p14:sldId id="269"/>
            <p14:sldId id="270"/>
            <p14:sldId id="271"/>
          </p14:sldIdLst>
        </p14:section>
        <p14:section name="Architettura e Servizi" id="{D010D12E-8B57-48F9-B146-8F94C15C7BF3}">
          <p14:sldIdLst>
            <p14:sldId id="272"/>
            <p14:sldId id="273"/>
            <p14:sldId id="274"/>
            <p14:sldId id="275"/>
            <p14:sldId id="276"/>
            <p14:sldId id="278"/>
            <p14:sldId id="281"/>
            <p14:sldId id="282"/>
            <p14:sldId id="283"/>
            <p14:sldId id="279"/>
            <p14:sldId id="284"/>
            <p14:sldId id="286"/>
            <p14:sldId id="289"/>
            <p14:sldId id="290"/>
            <p14:sldId id="291"/>
            <p14:sldId id="292"/>
            <p14:sldId id="293"/>
            <p14:sldId id="294"/>
            <p14:sldId id="295"/>
            <p14:sldId id="296"/>
            <p14:sldId id="297"/>
            <p14:sldId id="298"/>
            <p14:sldId id="299"/>
            <p14:sldId id="300"/>
            <p14:sldId id="301"/>
            <p14:sldId id="302"/>
            <p14:sldId id="303"/>
            <p14:sldId id="304"/>
            <p14:sldId id="305"/>
            <p14:sldId id="306"/>
            <p14:sldId id="307"/>
          </p14:sldIdLst>
        </p14:section>
        <p14:section name="Threat Modeling" id="{20D57A63-DF49-4308-ADC0-ABC59C9A562E}">
          <p14:sldIdLst>
            <p14:sldId id="308"/>
            <p14:sldId id="309"/>
            <p14:sldId id="310"/>
            <p14:sldId id="311"/>
            <p14:sldId id="319"/>
            <p14:sldId id="312"/>
            <p14:sldId id="313"/>
            <p14:sldId id="314"/>
            <p14:sldId id="315"/>
            <p14:sldId id="316"/>
            <p14:sldId id="317"/>
            <p14:sldId id="318"/>
            <p14:sldId id="320"/>
            <p14:sldId id="321"/>
          </p14:sldIdLst>
        </p14:section>
        <p14:section name="Introduzione Nist" id="{FF9F3059-0948-48CC-BF34-31DC34DE1475}">
          <p14:sldIdLst>
            <p14:sldId id="322"/>
          </p14:sldIdLst>
        </p14:section>
        <p14:section name="IA Control Family" id="{F7B17B08-C303-4C6A-8C27-223C4742E50B}">
          <p14:sldIdLst>
            <p14:sldId id="323"/>
            <p14:sldId id="324"/>
            <p14:sldId id="325"/>
            <p14:sldId id="326"/>
            <p14:sldId id="327"/>
            <p14:sldId id="329"/>
            <p14:sldId id="330"/>
            <p14:sldId id="331"/>
            <p14:sldId id="332"/>
            <p14:sldId id="333"/>
            <p14:sldId id="334"/>
            <p14:sldId id="335"/>
            <p14:sldId id="336"/>
            <p14:sldId id="338"/>
            <p14:sldId id="340"/>
            <p14:sldId id="341"/>
            <p14:sldId id="352"/>
          </p14:sldIdLst>
        </p14:section>
        <p14:section name="AC Control Family" id="{7C71045A-E736-4B14-9396-CB7E36FFFA1F}">
          <p14:sldIdLst>
            <p14:sldId id="342"/>
            <p14:sldId id="344"/>
            <p14:sldId id="343"/>
            <p14:sldId id="345"/>
            <p14:sldId id="346"/>
            <p14:sldId id="365"/>
            <p14:sldId id="366"/>
            <p14:sldId id="347"/>
            <p14:sldId id="348"/>
            <p14:sldId id="349"/>
            <p14:sldId id="350"/>
            <p14:sldId id="351"/>
            <p14:sldId id="354"/>
            <p14:sldId id="355"/>
            <p14:sldId id="356"/>
            <p14:sldId id="357"/>
            <p14:sldId id="358"/>
            <p14:sldId id="359"/>
            <p14:sldId id="360"/>
            <p14:sldId id="361"/>
            <p14:sldId id="362"/>
            <p14:sldId id="363"/>
            <p14:sldId id="364"/>
            <p14:sldId id="353"/>
          </p14:sldIdLst>
        </p14:section>
        <p14:section name="SC Control Family" id="{C693F788-784A-4E4B-A977-DC85000E1658}">
          <p14:sldIdLst>
            <p14:sldId id="367"/>
            <p14:sldId id="368"/>
            <p14:sldId id="369"/>
            <p14:sldId id="370"/>
            <p14:sldId id="371"/>
            <p14:sldId id="372"/>
            <p14:sldId id="373"/>
            <p14:sldId id="374"/>
            <p14:sldId id="375"/>
            <p14:sldId id="376"/>
            <p14:sldId id="377"/>
          </p14:sldIdLst>
        </p14:section>
        <p14:section name="AU Control Family" id="{BFA91BC8-CF72-4087-B837-CEED00C90F6C}">
          <p14:sldIdLst>
            <p14:sldId id="378"/>
            <p14:sldId id="379"/>
            <p14:sldId id="380"/>
            <p14:sldId id="381"/>
            <p14:sldId id="382"/>
            <p14:sldId id="383"/>
            <p14:sldId id="384"/>
            <p14:sldId id="385"/>
            <p14:sldId id="386"/>
            <p14:sldId id="387"/>
            <p14:sldId id="388"/>
            <p14:sldId id="389"/>
          </p14:sldIdLst>
        </p14:section>
        <p14:section name="Fine" id="{176D440A-959F-40E9-9DE3-577711BD5750}">
          <p14:sldIdLst>
            <p14:sldId id="390"/>
          </p14:sldIdLst>
        </p14:section>
      </p14:sectionLst>
    </p:ext>
    <p:ext uri="{EFAFB233-063F-42B5-8137-9DF3F51BA10A}">
      <p15:sldGuideLst xmlns:p15="http://schemas.microsoft.com/office/powerpoint/2012/main">
        <p15:guide id="1" orient="horz" pos="2064" userDrawn="1">
          <p15:clr>
            <a:srgbClr val="A4A3A4"/>
          </p15:clr>
        </p15:guide>
        <p15:guide id="2" pos="3840" userDrawn="1">
          <p15:clr>
            <a:srgbClr val="A4A3A4"/>
          </p15:clr>
        </p15:guide>
        <p15:guide id="3" pos="456" userDrawn="1">
          <p15:clr>
            <a:srgbClr val="A4A3A4"/>
          </p15:clr>
        </p15:guide>
        <p15:guide id="4" pos="720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F3B73"/>
    <a:srgbClr val="002060"/>
    <a:srgbClr val="2B5289"/>
    <a:srgbClr val="3E6A99"/>
    <a:srgbClr val="003FBC"/>
    <a:srgbClr val="CF6C35"/>
    <a:srgbClr val="DAD62E"/>
    <a:srgbClr val="E3A989"/>
    <a:srgbClr val="000000"/>
    <a:srgbClr val="FFD00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445" autoAdjust="0"/>
    <p:restoredTop sz="94652" autoAdjust="0"/>
  </p:normalViewPr>
  <p:slideViewPr>
    <p:cSldViewPr snapToGrid="0" showGuides="1">
      <p:cViewPr varScale="1">
        <p:scale>
          <a:sx n="149" d="100"/>
          <a:sy n="149" d="100"/>
        </p:scale>
        <p:origin x="108" y="126"/>
      </p:cViewPr>
      <p:guideLst>
        <p:guide orient="horz" pos="2064"/>
        <p:guide pos="3840"/>
        <p:guide pos="456"/>
        <p:guide pos="7200"/>
      </p:guideLst>
    </p:cSldViewPr>
  </p:slideViewPr>
  <p:outlineViewPr>
    <p:cViewPr>
      <p:scale>
        <a:sx n="33" d="100"/>
        <a:sy n="33" d="100"/>
      </p:scale>
      <p:origin x="0" y="0"/>
    </p:cViewPr>
  </p:outlineViewPr>
  <p:notesTextViewPr>
    <p:cViewPr>
      <p:scale>
        <a:sx n="1" d="1"/>
        <a:sy n="1" d="1"/>
      </p:scale>
      <p:origin x="0" y="0"/>
    </p:cViewPr>
  </p:notesTextViewPr>
  <p:notesViewPr>
    <p:cSldViewPr snapToGrid="0" showGuides="1">
      <p:cViewPr varScale="1">
        <p:scale>
          <a:sx n="60" d="100"/>
          <a:sy n="60" d="100"/>
        </p:scale>
        <p:origin x="3187" y="43"/>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slide" Target="slides/slide108.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handoutMaster" Target="handoutMasters/handoutMaster1.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presProps" Target="presProps.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viewProps" Target="viewProps.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AF506F9-91AB-457B-A321-BA32DFC452D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EE71BC67-B9B6-41AE-BB4E-51234F20984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19C063D-436A-410C-A490-190D73BB5D3E}" type="datetimeFigureOut">
              <a:rPr lang="en-US" smtClean="0"/>
              <a:t>7/25/2024</a:t>
            </a:fld>
            <a:endParaRPr lang="en-US"/>
          </a:p>
        </p:txBody>
      </p:sp>
      <p:sp>
        <p:nvSpPr>
          <p:cNvPr id="4" name="Footer Placeholder 3">
            <a:extLst>
              <a:ext uri="{FF2B5EF4-FFF2-40B4-BE49-F238E27FC236}">
                <a16:creationId xmlns:a16="http://schemas.microsoft.com/office/drawing/2014/main" id="{A0E2BB79-F5ED-4C7F-A869-D9A323F2CA0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A40207CB-184F-4400-BBE4-E0B71DE0626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328996C-DF1E-45F4-80FD-86472FDB10B8}" type="slidenum">
              <a:rPr lang="en-US" smtClean="0"/>
              <a:t>‹N›</a:t>
            </a:fld>
            <a:endParaRPr lang="en-US"/>
          </a:p>
        </p:txBody>
      </p:sp>
    </p:spTree>
    <p:extLst>
      <p:ext uri="{BB962C8B-B14F-4D97-AF65-F5344CB8AC3E}">
        <p14:creationId xmlns:p14="http://schemas.microsoft.com/office/powerpoint/2010/main" val="140168487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CB8BDD7-4F37-46AB-9A13-BF4D77EDD71D}" type="datetimeFigureOut">
              <a:rPr lang="en-US" smtClean="0"/>
              <a:t>7/25/2024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DF8F48A-6110-47DA-8521-A1D1FFD22FEF}" type="slidenum">
              <a:rPr lang="en-US" smtClean="0"/>
              <a:t>‹N›</a:t>
            </a:fld>
            <a:endParaRPr lang="en-US"/>
          </a:p>
        </p:txBody>
      </p:sp>
    </p:spTree>
    <p:extLst>
      <p:ext uri="{BB962C8B-B14F-4D97-AF65-F5344CB8AC3E}">
        <p14:creationId xmlns:p14="http://schemas.microsoft.com/office/powerpoint/2010/main" val="34514915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DF8F48A-6110-47DA-8521-A1D1FFD22FEF}" type="slidenum">
              <a:rPr lang="en-US" smtClean="0"/>
              <a:t>1</a:t>
            </a:fld>
            <a:endParaRPr lang="en-US"/>
          </a:p>
        </p:txBody>
      </p:sp>
    </p:spTree>
    <p:extLst>
      <p:ext uri="{BB962C8B-B14F-4D97-AF65-F5344CB8AC3E}">
        <p14:creationId xmlns:p14="http://schemas.microsoft.com/office/powerpoint/2010/main" val="4679097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DF8F48A-6110-47DA-8521-A1D1FFD22FEF}" type="slidenum">
              <a:rPr lang="en-US" smtClean="0"/>
              <a:t>10</a:t>
            </a:fld>
            <a:endParaRPr lang="en-US"/>
          </a:p>
        </p:txBody>
      </p:sp>
    </p:spTree>
    <p:extLst>
      <p:ext uri="{BB962C8B-B14F-4D97-AF65-F5344CB8AC3E}">
        <p14:creationId xmlns:p14="http://schemas.microsoft.com/office/powerpoint/2010/main" val="4204754937"/>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DF8F48A-6110-47DA-8521-A1D1FFD22FEF}" type="slidenum">
              <a:rPr lang="en-US" smtClean="0"/>
              <a:t>100</a:t>
            </a:fld>
            <a:endParaRPr lang="en-US"/>
          </a:p>
        </p:txBody>
      </p:sp>
    </p:spTree>
    <p:extLst>
      <p:ext uri="{BB962C8B-B14F-4D97-AF65-F5344CB8AC3E}">
        <p14:creationId xmlns:p14="http://schemas.microsoft.com/office/powerpoint/2010/main" val="251420631"/>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DF8F48A-6110-47DA-8521-A1D1FFD22FEF}" type="slidenum">
              <a:rPr lang="en-US" smtClean="0"/>
              <a:t>101</a:t>
            </a:fld>
            <a:endParaRPr lang="en-US"/>
          </a:p>
        </p:txBody>
      </p:sp>
    </p:spTree>
    <p:extLst>
      <p:ext uri="{BB962C8B-B14F-4D97-AF65-F5344CB8AC3E}">
        <p14:creationId xmlns:p14="http://schemas.microsoft.com/office/powerpoint/2010/main" val="2514385635"/>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DF8F48A-6110-47DA-8521-A1D1FFD22FEF}" type="slidenum">
              <a:rPr lang="en-US" smtClean="0"/>
              <a:t>102</a:t>
            </a:fld>
            <a:endParaRPr lang="en-US"/>
          </a:p>
        </p:txBody>
      </p:sp>
    </p:spTree>
    <p:extLst>
      <p:ext uri="{BB962C8B-B14F-4D97-AF65-F5344CB8AC3E}">
        <p14:creationId xmlns:p14="http://schemas.microsoft.com/office/powerpoint/2010/main" val="2648104318"/>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DF8F48A-6110-47DA-8521-A1D1FFD22FEF}" type="slidenum">
              <a:rPr lang="en-US" smtClean="0"/>
              <a:t>103</a:t>
            </a:fld>
            <a:endParaRPr lang="en-US"/>
          </a:p>
        </p:txBody>
      </p:sp>
    </p:spTree>
    <p:extLst>
      <p:ext uri="{BB962C8B-B14F-4D97-AF65-F5344CB8AC3E}">
        <p14:creationId xmlns:p14="http://schemas.microsoft.com/office/powerpoint/2010/main" val="3148087932"/>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DF8F48A-6110-47DA-8521-A1D1FFD22FEF}" type="slidenum">
              <a:rPr lang="en-US" smtClean="0"/>
              <a:t>104</a:t>
            </a:fld>
            <a:endParaRPr lang="en-US"/>
          </a:p>
        </p:txBody>
      </p:sp>
    </p:spTree>
    <p:extLst>
      <p:ext uri="{BB962C8B-B14F-4D97-AF65-F5344CB8AC3E}">
        <p14:creationId xmlns:p14="http://schemas.microsoft.com/office/powerpoint/2010/main" val="1208694072"/>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DF8F48A-6110-47DA-8521-A1D1FFD22FEF}" type="slidenum">
              <a:rPr lang="en-US" smtClean="0"/>
              <a:t>105</a:t>
            </a:fld>
            <a:endParaRPr lang="en-US"/>
          </a:p>
        </p:txBody>
      </p:sp>
    </p:spTree>
    <p:extLst>
      <p:ext uri="{BB962C8B-B14F-4D97-AF65-F5344CB8AC3E}">
        <p14:creationId xmlns:p14="http://schemas.microsoft.com/office/powerpoint/2010/main" val="3040594362"/>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DF8F48A-6110-47DA-8521-A1D1FFD22FEF}" type="slidenum">
              <a:rPr lang="en-US" smtClean="0"/>
              <a:t>106</a:t>
            </a:fld>
            <a:endParaRPr lang="en-US"/>
          </a:p>
        </p:txBody>
      </p:sp>
    </p:spTree>
    <p:extLst>
      <p:ext uri="{BB962C8B-B14F-4D97-AF65-F5344CB8AC3E}">
        <p14:creationId xmlns:p14="http://schemas.microsoft.com/office/powerpoint/2010/main" val="3176914143"/>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DF8F48A-6110-47DA-8521-A1D1FFD22FEF}" type="slidenum">
              <a:rPr lang="en-US" smtClean="0"/>
              <a:t>107</a:t>
            </a:fld>
            <a:endParaRPr lang="en-US"/>
          </a:p>
        </p:txBody>
      </p:sp>
    </p:spTree>
    <p:extLst>
      <p:ext uri="{BB962C8B-B14F-4D97-AF65-F5344CB8AC3E}">
        <p14:creationId xmlns:p14="http://schemas.microsoft.com/office/powerpoint/2010/main" val="3203178292"/>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DF8F48A-6110-47DA-8521-A1D1FFD22FEF}" type="slidenum">
              <a:rPr lang="en-US" smtClean="0"/>
              <a:t>108</a:t>
            </a:fld>
            <a:endParaRPr lang="en-US"/>
          </a:p>
        </p:txBody>
      </p:sp>
    </p:spTree>
    <p:extLst>
      <p:ext uri="{BB962C8B-B14F-4D97-AF65-F5344CB8AC3E}">
        <p14:creationId xmlns:p14="http://schemas.microsoft.com/office/powerpoint/2010/main" val="2344259876"/>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DF8F48A-6110-47DA-8521-A1D1FFD22FEF}" type="slidenum">
              <a:rPr lang="en-US" smtClean="0"/>
              <a:t>109</a:t>
            </a:fld>
            <a:endParaRPr lang="en-US"/>
          </a:p>
        </p:txBody>
      </p:sp>
    </p:spTree>
    <p:extLst>
      <p:ext uri="{BB962C8B-B14F-4D97-AF65-F5344CB8AC3E}">
        <p14:creationId xmlns:p14="http://schemas.microsoft.com/office/powerpoint/2010/main" val="5005189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DF8F48A-6110-47DA-8521-A1D1FFD22FEF}" type="slidenum">
              <a:rPr lang="en-US" smtClean="0"/>
              <a:t>11</a:t>
            </a:fld>
            <a:endParaRPr lang="en-US"/>
          </a:p>
        </p:txBody>
      </p:sp>
    </p:spTree>
    <p:extLst>
      <p:ext uri="{BB962C8B-B14F-4D97-AF65-F5344CB8AC3E}">
        <p14:creationId xmlns:p14="http://schemas.microsoft.com/office/powerpoint/2010/main" val="2243739152"/>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DF8F48A-6110-47DA-8521-A1D1FFD22FEF}" type="slidenum">
              <a:rPr lang="en-US" smtClean="0"/>
              <a:t>110</a:t>
            </a:fld>
            <a:endParaRPr lang="en-US"/>
          </a:p>
        </p:txBody>
      </p:sp>
    </p:spTree>
    <p:extLst>
      <p:ext uri="{BB962C8B-B14F-4D97-AF65-F5344CB8AC3E}">
        <p14:creationId xmlns:p14="http://schemas.microsoft.com/office/powerpoint/2010/main" val="3180829407"/>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DF8F48A-6110-47DA-8521-A1D1FFD22FEF}" type="slidenum">
              <a:rPr lang="en-US" smtClean="0"/>
              <a:t>111</a:t>
            </a:fld>
            <a:endParaRPr lang="en-US"/>
          </a:p>
        </p:txBody>
      </p:sp>
    </p:spTree>
    <p:extLst>
      <p:ext uri="{BB962C8B-B14F-4D97-AF65-F5344CB8AC3E}">
        <p14:creationId xmlns:p14="http://schemas.microsoft.com/office/powerpoint/2010/main" val="1396980920"/>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DF8F48A-6110-47DA-8521-A1D1FFD22FEF}" type="slidenum">
              <a:rPr lang="en-US" smtClean="0"/>
              <a:t>112</a:t>
            </a:fld>
            <a:endParaRPr lang="en-US"/>
          </a:p>
        </p:txBody>
      </p:sp>
    </p:spTree>
    <p:extLst>
      <p:ext uri="{BB962C8B-B14F-4D97-AF65-F5344CB8AC3E}">
        <p14:creationId xmlns:p14="http://schemas.microsoft.com/office/powerpoint/2010/main" val="1986853609"/>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DF8F48A-6110-47DA-8521-A1D1FFD22FEF}" type="slidenum">
              <a:rPr lang="en-US" smtClean="0"/>
              <a:t>113</a:t>
            </a:fld>
            <a:endParaRPr lang="en-US"/>
          </a:p>
        </p:txBody>
      </p:sp>
    </p:spTree>
    <p:extLst>
      <p:ext uri="{BB962C8B-B14F-4D97-AF65-F5344CB8AC3E}">
        <p14:creationId xmlns:p14="http://schemas.microsoft.com/office/powerpoint/2010/main" val="2044264740"/>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DF8F48A-6110-47DA-8521-A1D1FFD22FEF}" type="slidenum">
              <a:rPr lang="en-US" smtClean="0"/>
              <a:t>114</a:t>
            </a:fld>
            <a:endParaRPr lang="en-US"/>
          </a:p>
        </p:txBody>
      </p:sp>
    </p:spTree>
    <p:extLst>
      <p:ext uri="{BB962C8B-B14F-4D97-AF65-F5344CB8AC3E}">
        <p14:creationId xmlns:p14="http://schemas.microsoft.com/office/powerpoint/2010/main" val="1380257835"/>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DF8F48A-6110-47DA-8521-A1D1FFD22FEF}" type="slidenum">
              <a:rPr lang="en-US" smtClean="0"/>
              <a:t>115</a:t>
            </a:fld>
            <a:endParaRPr lang="en-US"/>
          </a:p>
        </p:txBody>
      </p:sp>
    </p:spTree>
    <p:extLst>
      <p:ext uri="{BB962C8B-B14F-4D97-AF65-F5344CB8AC3E}">
        <p14:creationId xmlns:p14="http://schemas.microsoft.com/office/powerpoint/2010/main" val="1205853246"/>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DF8F48A-6110-47DA-8521-A1D1FFD22FEF}" type="slidenum">
              <a:rPr lang="en-US" smtClean="0"/>
              <a:t>116</a:t>
            </a:fld>
            <a:endParaRPr lang="en-US"/>
          </a:p>
        </p:txBody>
      </p:sp>
    </p:spTree>
    <p:extLst>
      <p:ext uri="{BB962C8B-B14F-4D97-AF65-F5344CB8AC3E}">
        <p14:creationId xmlns:p14="http://schemas.microsoft.com/office/powerpoint/2010/main" val="3509656468"/>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DF8F48A-6110-47DA-8521-A1D1FFD22FEF}" type="slidenum">
              <a:rPr lang="en-US" smtClean="0"/>
              <a:t>117</a:t>
            </a:fld>
            <a:endParaRPr lang="en-US"/>
          </a:p>
        </p:txBody>
      </p:sp>
    </p:spTree>
    <p:extLst>
      <p:ext uri="{BB962C8B-B14F-4D97-AF65-F5344CB8AC3E}">
        <p14:creationId xmlns:p14="http://schemas.microsoft.com/office/powerpoint/2010/main" val="2461136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DF8F48A-6110-47DA-8521-A1D1FFD22FEF}" type="slidenum">
              <a:rPr lang="en-US" smtClean="0"/>
              <a:t>12</a:t>
            </a:fld>
            <a:endParaRPr lang="en-US"/>
          </a:p>
        </p:txBody>
      </p:sp>
    </p:spTree>
    <p:extLst>
      <p:ext uri="{BB962C8B-B14F-4D97-AF65-F5344CB8AC3E}">
        <p14:creationId xmlns:p14="http://schemas.microsoft.com/office/powerpoint/2010/main" val="28254931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DF8F48A-6110-47DA-8521-A1D1FFD22FEF}" type="slidenum">
              <a:rPr lang="en-US" smtClean="0"/>
              <a:t>13</a:t>
            </a:fld>
            <a:endParaRPr lang="en-US"/>
          </a:p>
        </p:txBody>
      </p:sp>
    </p:spTree>
    <p:extLst>
      <p:ext uri="{BB962C8B-B14F-4D97-AF65-F5344CB8AC3E}">
        <p14:creationId xmlns:p14="http://schemas.microsoft.com/office/powerpoint/2010/main" val="18833259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DF8F48A-6110-47DA-8521-A1D1FFD22FEF}" type="slidenum">
              <a:rPr lang="en-US" smtClean="0"/>
              <a:t>14</a:t>
            </a:fld>
            <a:endParaRPr lang="en-US"/>
          </a:p>
        </p:txBody>
      </p:sp>
    </p:spTree>
    <p:extLst>
      <p:ext uri="{BB962C8B-B14F-4D97-AF65-F5344CB8AC3E}">
        <p14:creationId xmlns:p14="http://schemas.microsoft.com/office/powerpoint/2010/main" val="24641042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DF8F48A-6110-47DA-8521-A1D1FFD22FEF}" type="slidenum">
              <a:rPr lang="en-US" smtClean="0"/>
              <a:t>15</a:t>
            </a:fld>
            <a:endParaRPr lang="en-US"/>
          </a:p>
        </p:txBody>
      </p:sp>
    </p:spTree>
    <p:extLst>
      <p:ext uri="{BB962C8B-B14F-4D97-AF65-F5344CB8AC3E}">
        <p14:creationId xmlns:p14="http://schemas.microsoft.com/office/powerpoint/2010/main" val="9038562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DF8F48A-6110-47DA-8521-A1D1FFD22FEF}" type="slidenum">
              <a:rPr lang="en-US" smtClean="0"/>
              <a:t>16</a:t>
            </a:fld>
            <a:endParaRPr lang="en-US"/>
          </a:p>
        </p:txBody>
      </p:sp>
    </p:spTree>
    <p:extLst>
      <p:ext uri="{BB962C8B-B14F-4D97-AF65-F5344CB8AC3E}">
        <p14:creationId xmlns:p14="http://schemas.microsoft.com/office/powerpoint/2010/main" val="16404864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DF8F48A-6110-47DA-8521-A1D1FFD22FEF}" type="slidenum">
              <a:rPr lang="en-US" smtClean="0"/>
              <a:t>17</a:t>
            </a:fld>
            <a:endParaRPr lang="en-US"/>
          </a:p>
        </p:txBody>
      </p:sp>
    </p:spTree>
    <p:extLst>
      <p:ext uri="{BB962C8B-B14F-4D97-AF65-F5344CB8AC3E}">
        <p14:creationId xmlns:p14="http://schemas.microsoft.com/office/powerpoint/2010/main" val="1807247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DF8F48A-6110-47DA-8521-A1D1FFD22FEF}" type="slidenum">
              <a:rPr lang="en-US" smtClean="0"/>
              <a:t>18</a:t>
            </a:fld>
            <a:endParaRPr lang="en-US"/>
          </a:p>
        </p:txBody>
      </p:sp>
    </p:spTree>
    <p:extLst>
      <p:ext uri="{BB962C8B-B14F-4D97-AF65-F5344CB8AC3E}">
        <p14:creationId xmlns:p14="http://schemas.microsoft.com/office/powerpoint/2010/main" val="42645502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DF8F48A-6110-47DA-8521-A1D1FFD22FEF}" type="slidenum">
              <a:rPr lang="en-US" smtClean="0"/>
              <a:t>19</a:t>
            </a:fld>
            <a:endParaRPr lang="en-US"/>
          </a:p>
        </p:txBody>
      </p:sp>
    </p:spTree>
    <p:extLst>
      <p:ext uri="{BB962C8B-B14F-4D97-AF65-F5344CB8AC3E}">
        <p14:creationId xmlns:p14="http://schemas.microsoft.com/office/powerpoint/2010/main" val="24245263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DF8F48A-6110-47DA-8521-A1D1FFD22FEF}" type="slidenum">
              <a:rPr lang="en-US" smtClean="0"/>
              <a:t>2</a:t>
            </a:fld>
            <a:endParaRPr lang="en-US"/>
          </a:p>
        </p:txBody>
      </p:sp>
    </p:spTree>
    <p:extLst>
      <p:ext uri="{BB962C8B-B14F-4D97-AF65-F5344CB8AC3E}">
        <p14:creationId xmlns:p14="http://schemas.microsoft.com/office/powerpoint/2010/main" val="263530441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DF8F48A-6110-47DA-8521-A1D1FFD22FEF}" type="slidenum">
              <a:rPr lang="en-US" smtClean="0"/>
              <a:t>20</a:t>
            </a:fld>
            <a:endParaRPr lang="en-US"/>
          </a:p>
        </p:txBody>
      </p:sp>
    </p:spTree>
    <p:extLst>
      <p:ext uri="{BB962C8B-B14F-4D97-AF65-F5344CB8AC3E}">
        <p14:creationId xmlns:p14="http://schemas.microsoft.com/office/powerpoint/2010/main" val="303341781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DF8F48A-6110-47DA-8521-A1D1FFD22FEF}" type="slidenum">
              <a:rPr lang="en-US" smtClean="0"/>
              <a:t>21</a:t>
            </a:fld>
            <a:endParaRPr lang="en-US"/>
          </a:p>
        </p:txBody>
      </p:sp>
    </p:spTree>
    <p:extLst>
      <p:ext uri="{BB962C8B-B14F-4D97-AF65-F5344CB8AC3E}">
        <p14:creationId xmlns:p14="http://schemas.microsoft.com/office/powerpoint/2010/main" val="38336073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DF8F48A-6110-47DA-8521-A1D1FFD22FEF}" type="slidenum">
              <a:rPr lang="en-US" smtClean="0"/>
              <a:t>22</a:t>
            </a:fld>
            <a:endParaRPr lang="en-US"/>
          </a:p>
        </p:txBody>
      </p:sp>
    </p:spTree>
    <p:extLst>
      <p:ext uri="{BB962C8B-B14F-4D97-AF65-F5344CB8AC3E}">
        <p14:creationId xmlns:p14="http://schemas.microsoft.com/office/powerpoint/2010/main" val="22928386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DF8F48A-6110-47DA-8521-A1D1FFD22FEF}" type="slidenum">
              <a:rPr lang="en-US" smtClean="0"/>
              <a:t>23</a:t>
            </a:fld>
            <a:endParaRPr lang="en-US"/>
          </a:p>
        </p:txBody>
      </p:sp>
    </p:spTree>
    <p:extLst>
      <p:ext uri="{BB962C8B-B14F-4D97-AF65-F5344CB8AC3E}">
        <p14:creationId xmlns:p14="http://schemas.microsoft.com/office/powerpoint/2010/main" val="246494472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DF8F48A-6110-47DA-8521-A1D1FFD22FEF}" type="slidenum">
              <a:rPr lang="en-US" smtClean="0"/>
              <a:t>24</a:t>
            </a:fld>
            <a:endParaRPr lang="en-US"/>
          </a:p>
        </p:txBody>
      </p:sp>
    </p:spTree>
    <p:extLst>
      <p:ext uri="{BB962C8B-B14F-4D97-AF65-F5344CB8AC3E}">
        <p14:creationId xmlns:p14="http://schemas.microsoft.com/office/powerpoint/2010/main" val="392823234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DF8F48A-6110-47DA-8521-A1D1FFD22FEF}" type="slidenum">
              <a:rPr lang="en-US" smtClean="0"/>
              <a:t>25</a:t>
            </a:fld>
            <a:endParaRPr lang="en-US"/>
          </a:p>
        </p:txBody>
      </p:sp>
    </p:spTree>
    <p:extLst>
      <p:ext uri="{BB962C8B-B14F-4D97-AF65-F5344CB8AC3E}">
        <p14:creationId xmlns:p14="http://schemas.microsoft.com/office/powerpoint/2010/main" val="417843254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DF8F48A-6110-47DA-8521-A1D1FFD22FEF}" type="slidenum">
              <a:rPr lang="en-US" smtClean="0"/>
              <a:t>26</a:t>
            </a:fld>
            <a:endParaRPr lang="en-US"/>
          </a:p>
        </p:txBody>
      </p:sp>
    </p:spTree>
    <p:extLst>
      <p:ext uri="{BB962C8B-B14F-4D97-AF65-F5344CB8AC3E}">
        <p14:creationId xmlns:p14="http://schemas.microsoft.com/office/powerpoint/2010/main" val="327422972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DF8F48A-6110-47DA-8521-A1D1FFD22FEF}" type="slidenum">
              <a:rPr lang="en-US" smtClean="0"/>
              <a:t>27</a:t>
            </a:fld>
            <a:endParaRPr lang="en-US"/>
          </a:p>
        </p:txBody>
      </p:sp>
    </p:spTree>
    <p:extLst>
      <p:ext uri="{BB962C8B-B14F-4D97-AF65-F5344CB8AC3E}">
        <p14:creationId xmlns:p14="http://schemas.microsoft.com/office/powerpoint/2010/main" val="359961717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DF8F48A-6110-47DA-8521-A1D1FFD22FEF}" type="slidenum">
              <a:rPr lang="en-US" smtClean="0"/>
              <a:t>28</a:t>
            </a:fld>
            <a:endParaRPr lang="en-US"/>
          </a:p>
        </p:txBody>
      </p:sp>
    </p:spTree>
    <p:extLst>
      <p:ext uri="{BB962C8B-B14F-4D97-AF65-F5344CB8AC3E}">
        <p14:creationId xmlns:p14="http://schemas.microsoft.com/office/powerpoint/2010/main" val="130384854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DF8F48A-6110-47DA-8521-A1D1FFD22FEF}" type="slidenum">
              <a:rPr lang="en-US" smtClean="0"/>
              <a:t>29</a:t>
            </a:fld>
            <a:endParaRPr lang="en-US"/>
          </a:p>
        </p:txBody>
      </p:sp>
    </p:spTree>
    <p:extLst>
      <p:ext uri="{BB962C8B-B14F-4D97-AF65-F5344CB8AC3E}">
        <p14:creationId xmlns:p14="http://schemas.microsoft.com/office/powerpoint/2010/main" val="23000513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DF8F48A-6110-47DA-8521-A1D1FFD22FEF}" type="slidenum">
              <a:rPr lang="en-US" smtClean="0"/>
              <a:t>3</a:t>
            </a:fld>
            <a:endParaRPr lang="en-US"/>
          </a:p>
        </p:txBody>
      </p:sp>
    </p:spTree>
    <p:extLst>
      <p:ext uri="{BB962C8B-B14F-4D97-AF65-F5344CB8AC3E}">
        <p14:creationId xmlns:p14="http://schemas.microsoft.com/office/powerpoint/2010/main" val="122185573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DF8F48A-6110-47DA-8521-A1D1FFD22FEF}" type="slidenum">
              <a:rPr lang="en-US" smtClean="0"/>
              <a:t>30</a:t>
            </a:fld>
            <a:endParaRPr lang="en-US"/>
          </a:p>
        </p:txBody>
      </p:sp>
    </p:spTree>
    <p:extLst>
      <p:ext uri="{BB962C8B-B14F-4D97-AF65-F5344CB8AC3E}">
        <p14:creationId xmlns:p14="http://schemas.microsoft.com/office/powerpoint/2010/main" val="125061585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DF8F48A-6110-47DA-8521-A1D1FFD22FEF}" type="slidenum">
              <a:rPr lang="en-US" smtClean="0"/>
              <a:t>31</a:t>
            </a:fld>
            <a:endParaRPr lang="en-US"/>
          </a:p>
        </p:txBody>
      </p:sp>
    </p:spTree>
    <p:extLst>
      <p:ext uri="{BB962C8B-B14F-4D97-AF65-F5344CB8AC3E}">
        <p14:creationId xmlns:p14="http://schemas.microsoft.com/office/powerpoint/2010/main" val="363259219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DF8F48A-6110-47DA-8521-A1D1FFD22FEF}" type="slidenum">
              <a:rPr lang="en-US" smtClean="0"/>
              <a:t>32</a:t>
            </a:fld>
            <a:endParaRPr lang="en-US"/>
          </a:p>
        </p:txBody>
      </p:sp>
    </p:spTree>
    <p:extLst>
      <p:ext uri="{BB962C8B-B14F-4D97-AF65-F5344CB8AC3E}">
        <p14:creationId xmlns:p14="http://schemas.microsoft.com/office/powerpoint/2010/main" val="7708034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DF8F48A-6110-47DA-8521-A1D1FFD22FEF}" type="slidenum">
              <a:rPr lang="en-US" smtClean="0"/>
              <a:t>33</a:t>
            </a:fld>
            <a:endParaRPr lang="en-US"/>
          </a:p>
        </p:txBody>
      </p:sp>
    </p:spTree>
    <p:extLst>
      <p:ext uri="{BB962C8B-B14F-4D97-AF65-F5344CB8AC3E}">
        <p14:creationId xmlns:p14="http://schemas.microsoft.com/office/powerpoint/2010/main" val="230718877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DF8F48A-6110-47DA-8521-A1D1FFD22FEF}" type="slidenum">
              <a:rPr lang="en-US" smtClean="0"/>
              <a:t>34</a:t>
            </a:fld>
            <a:endParaRPr lang="en-US"/>
          </a:p>
        </p:txBody>
      </p:sp>
    </p:spTree>
    <p:extLst>
      <p:ext uri="{BB962C8B-B14F-4D97-AF65-F5344CB8AC3E}">
        <p14:creationId xmlns:p14="http://schemas.microsoft.com/office/powerpoint/2010/main" val="357791006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DF8F48A-6110-47DA-8521-A1D1FFD22FEF}" type="slidenum">
              <a:rPr lang="en-US" smtClean="0"/>
              <a:t>35</a:t>
            </a:fld>
            <a:endParaRPr lang="en-US"/>
          </a:p>
        </p:txBody>
      </p:sp>
    </p:spTree>
    <p:extLst>
      <p:ext uri="{BB962C8B-B14F-4D97-AF65-F5344CB8AC3E}">
        <p14:creationId xmlns:p14="http://schemas.microsoft.com/office/powerpoint/2010/main" val="281524579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DF8F48A-6110-47DA-8521-A1D1FFD22FEF}" type="slidenum">
              <a:rPr lang="en-US" smtClean="0"/>
              <a:t>36</a:t>
            </a:fld>
            <a:endParaRPr lang="en-US"/>
          </a:p>
        </p:txBody>
      </p:sp>
    </p:spTree>
    <p:extLst>
      <p:ext uri="{BB962C8B-B14F-4D97-AF65-F5344CB8AC3E}">
        <p14:creationId xmlns:p14="http://schemas.microsoft.com/office/powerpoint/2010/main" val="333692288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DF8F48A-6110-47DA-8521-A1D1FFD22FEF}" type="slidenum">
              <a:rPr lang="en-US" smtClean="0"/>
              <a:t>37</a:t>
            </a:fld>
            <a:endParaRPr lang="en-US"/>
          </a:p>
        </p:txBody>
      </p:sp>
    </p:spTree>
    <p:extLst>
      <p:ext uri="{BB962C8B-B14F-4D97-AF65-F5344CB8AC3E}">
        <p14:creationId xmlns:p14="http://schemas.microsoft.com/office/powerpoint/2010/main" val="274881034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DF8F48A-6110-47DA-8521-A1D1FFD22FEF}" type="slidenum">
              <a:rPr lang="en-US" smtClean="0"/>
              <a:t>38</a:t>
            </a:fld>
            <a:endParaRPr lang="en-US"/>
          </a:p>
        </p:txBody>
      </p:sp>
    </p:spTree>
    <p:extLst>
      <p:ext uri="{BB962C8B-B14F-4D97-AF65-F5344CB8AC3E}">
        <p14:creationId xmlns:p14="http://schemas.microsoft.com/office/powerpoint/2010/main" val="241445741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DF8F48A-6110-47DA-8521-A1D1FFD22FEF}" type="slidenum">
              <a:rPr lang="en-US" smtClean="0"/>
              <a:t>39</a:t>
            </a:fld>
            <a:endParaRPr lang="en-US"/>
          </a:p>
        </p:txBody>
      </p:sp>
    </p:spTree>
    <p:extLst>
      <p:ext uri="{BB962C8B-B14F-4D97-AF65-F5344CB8AC3E}">
        <p14:creationId xmlns:p14="http://schemas.microsoft.com/office/powerpoint/2010/main" val="20979304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DF8F48A-6110-47DA-8521-A1D1FFD22FEF}" type="slidenum">
              <a:rPr lang="en-US" smtClean="0"/>
              <a:t>4</a:t>
            </a:fld>
            <a:endParaRPr lang="en-US"/>
          </a:p>
        </p:txBody>
      </p:sp>
    </p:spTree>
    <p:extLst>
      <p:ext uri="{BB962C8B-B14F-4D97-AF65-F5344CB8AC3E}">
        <p14:creationId xmlns:p14="http://schemas.microsoft.com/office/powerpoint/2010/main" val="28794572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DF8F48A-6110-47DA-8521-A1D1FFD22FEF}" type="slidenum">
              <a:rPr lang="en-US" smtClean="0"/>
              <a:t>40</a:t>
            </a:fld>
            <a:endParaRPr lang="en-US"/>
          </a:p>
        </p:txBody>
      </p:sp>
    </p:spTree>
    <p:extLst>
      <p:ext uri="{BB962C8B-B14F-4D97-AF65-F5344CB8AC3E}">
        <p14:creationId xmlns:p14="http://schemas.microsoft.com/office/powerpoint/2010/main" val="199104209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DF8F48A-6110-47DA-8521-A1D1FFD22FEF}" type="slidenum">
              <a:rPr lang="en-US" smtClean="0"/>
              <a:t>41</a:t>
            </a:fld>
            <a:endParaRPr lang="en-US"/>
          </a:p>
        </p:txBody>
      </p:sp>
    </p:spTree>
    <p:extLst>
      <p:ext uri="{BB962C8B-B14F-4D97-AF65-F5344CB8AC3E}">
        <p14:creationId xmlns:p14="http://schemas.microsoft.com/office/powerpoint/2010/main" val="111780638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DF8F48A-6110-47DA-8521-A1D1FFD22FEF}" type="slidenum">
              <a:rPr lang="en-US" smtClean="0"/>
              <a:t>42</a:t>
            </a:fld>
            <a:endParaRPr lang="en-US"/>
          </a:p>
        </p:txBody>
      </p:sp>
    </p:spTree>
    <p:extLst>
      <p:ext uri="{BB962C8B-B14F-4D97-AF65-F5344CB8AC3E}">
        <p14:creationId xmlns:p14="http://schemas.microsoft.com/office/powerpoint/2010/main" val="398986941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DF8F48A-6110-47DA-8521-A1D1FFD22FEF}" type="slidenum">
              <a:rPr lang="en-US" smtClean="0"/>
              <a:t>43</a:t>
            </a:fld>
            <a:endParaRPr lang="en-US"/>
          </a:p>
        </p:txBody>
      </p:sp>
    </p:spTree>
    <p:extLst>
      <p:ext uri="{BB962C8B-B14F-4D97-AF65-F5344CB8AC3E}">
        <p14:creationId xmlns:p14="http://schemas.microsoft.com/office/powerpoint/2010/main" val="61119795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DF8F48A-6110-47DA-8521-A1D1FFD22FEF}" type="slidenum">
              <a:rPr lang="en-US" smtClean="0"/>
              <a:t>44</a:t>
            </a:fld>
            <a:endParaRPr lang="en-US"/>
          </a:p>
        </p:txBody>
      </p:sp>
    </p:spTree>
    <p:extLst>
      <p:ext uri="{BB962C8B-B14F-4D97-AF65-F5344CB8AC3E}">
        <p14:creationId xmlns:p14="http://schemas.microsoft.com/office/powerpoint/2010/main" val="65469529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DF8F48A-6110-47DA-8521-A1D1FFD22FEF}" type="slidenum">
              <a:rPr lang="en-US" smtClean="0"/>
              <a:t>45</a:t>
            </a:fld>
            <a:endParaRPr lang="en-US"/>
          </a:p>
        </p:txBody>
      </p:sp>
    </p:spTree>
    <p:extLst>
      <p:ext uri="{BB962C8B-B14F-4D97-AF65-F5344CB8AC3E}">
        <p14:creationId xmlns:p14="http://schemas.microsoft.com/office/powerpoint/2010/main" val="140886347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DF8F48A-6110-47DA-8521-A1D1FFD22FEF}" type="slidenum">
              <a:rPr lang="en-US" smtClean="0"/>
              <a:t>46</a:t>
            </a:fld>
            <a:endParaRPr lang="en-US"/>
          </a:p>
        </p:txBody>
      </p:sp>
    </p:spTree>
    <p:extLst>
      <p:ext uri="{BB962C8B-B14F-4D97-AF65-F5344CB8AC3E}">
        <p14:creationId xmlns:p14="http://schemas.microsoft.com/office/powerpoint/2010/main" val="125059024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DF8F48A-6110-47DA-8521-A1D1FFD22FEF}" type="slidenum">
              <a:rPr lang="en-US" smtClean="0"/>
              <a:t>47</a:t>
            </a:fld>
            <a:endParaRPr lang="en-US"/>
          </a:p>
        </p:txBody>
      </p:sp>
    </p:spTree>
    <p:extLst>
      <p:ext uri="{BB962C8B-B14F-4D97-AF65-F5344CB8AC3E}">
        <p14:creationId xmlns:p14="http://schemas.microsoft.com/office/powerpoint/2010/main" val="79155203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DF8F48A-6110-47DA-8521-A1D1FFD22FEF}" type="slidenum">
              <a:rPr lang="en-US" smtClean="0"/>
              <a:t>48</a:t>
            </a:fld>
            <a:endParaRPr lang="en-US"/>
          </a:p>
        </p:txBody>
      </p:sp>
    </p:spTree>
    <p:extLst>
      <p:ext uri="{BB962C8B-B14F-4D97-AF65-F5344CB8AC3E}">
        <p14:creationId xmlns:p14="http://schemas.microsoft.com/office/powerpoint/2010/main" val="182556092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DF8F48A-6110-47DA-8521-A1D1FFD22FEF}" type="slidenum">
              <a:rPr lang="en-US" smtClean="0"/>
              <a:t>49</a:t>
            </a:fld>
            <a:endParaRPr lang="en-US"/>
          </a:p>
        </p:txBody>
      </p:sp>
    </p:spTree>
    <p:extLst>
      <p:ext uri="{BB962C8B-B14F-4D97-AF65-F5344CB8AC3E}">
        <p14:creationId xmlns:p14="http://schemas.microsoft.com/office/powerpoint/2010/main" val="19522336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DF8F48A-6110-47DA-8521-A1D1FFD22FEF}" type="slidenum">
              <a:rPr lang="en-US" smtClean="0"/>
              <a:t>5</a:t>
            </a:fld>
            <a:endParaRPr lang="en-US"/>
          </a:p>
        </p:txBody>
      </p:sp>
    </p:spTree>
    <p:extLst>
      <p:ext uri="{BB962C8B-B14F-4D97-AF65-F5344CB8AC3E}">
        <p14:creationId xmlns:p14="http://schemas.microsoft.com/office/powerpoint/2010/main" val="20391424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DF8F48A-6110-47DA-8521-A1D1FFD22FEF}" type="slidenum">
              <a:rPr lang="en-US" smtClean="0"/>
              <a:t>50</a:t>
            </a:fld>
            <a:endParaRPr lang="en-US"/>
          </a:p>
        </p:txBody>
      </p:sp>
    </p:spTree>
    <p:extLst>
      <p:ext uri="{BB962C8B-B14F-4D97-AF65-F5344CB8AC3E}">
        <p14:creationId xmlns:p14="http://schemas.microsoft.com/office/powerpoint/2010/main" val="20583338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DF8F48A-6110-47DA-8521-A1D1FFD22FEF}" type="slidenum">
              <a:rPr lang="en-US" smtClean="0"/>
              <a:t>51</a:t>
            </a:fld>
            <a:endParaRPr lang="en-US"/>
          </a:p>
        </p:txBody>
      </p:sp>
    </p:spTree>
    <p:extLst>
      <p:ext uri="{BB962C8B-B14F-4D97-AF65-F5344CB8AC3E}">
        <p14:creationId xmlns:p14="http://schemas.microsoft.com/office/powerpoint/2010/main" val="422885078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DF8F48A-6110-47DA-8521-A1D1FFD22FEF}" type="slidenum">
              <a:rPr lang="en-US" smtClean="0"/>
              <a:t>52</a:t>
            </a:fld>
            <a:endParaRPr lang="en-US"/>
          </a:p>
        </p:txBody>
      </p:sp>
    </p:spTree>
    <p:extLst>
      <p:ext uri="{BB962C8B-B14F-4D97-AF65-F5344CB8AC3E}">
        <p14:creationId xmlns:p14="http://schemas.microsoft.com/office/powerpoint/2010/main" val="276091662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DF8F48A-6110-47DA-8521-A1D1FFD22FEF}" type="slidenum">
              <a:rPr lang="en-US" smtClean="0"/>
              <a:t>53</a:t>
            </a:fld>
            <a:endParaRPr lang="en-US"/>
          </a:p>
        </p:txBody>
      </p:sp>
    </p:spTree>
    <p:extLst>
      <p:ext uri="{BB962C8B-B14F-4D97-AF65-F5344CB8AC3E}">
        <p14:creationId xmlns:p14="http://schemas.microsoft.com/office/powerpoint/2010/main" val="194246004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DF8F48A-6110-47DA-8521-A1D1FFD22FEF}" type="slidenum">
              <a:rPr lang="en-US" smtClean="0"/>
              <a:t>54</a:t>
            </a:fld>
            <a:endParaRPr lang="en-US"/>
          </a:p>
        </p:txBody>
      </p:sp>
    </p:spTree>
    <p:extLst>
      <p:ext uri="{BB962C8B-B14F-4D97-AF65-F5344CB8AC3E}">
        <p14:creationId xmlns:p14="http://schemas.microsoft.com/office/powerpoint/2010/main" val="112915095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DF8F48A-6110-47DA-8521-A1D1FFD22FEF}" type="slidenum">
              <a:rPr lang="en-US" smtClean="0"/>
              <a:t>55</a:t>
            </a:fld>
            <a:endParaRPr lang="en-US"/>
          </a:p>
        </p:txBody>
      </p:sp>
    </p:spTree>
    <p:extLst>
      <p:ext uri="{BB962C8B-B14F-4D97-AF65-F5344CB8AC3E}">
        <p14:creationId xmlns:p14="http://schemas.microsoft.com/office/powerpoint/2010/main" val="164316578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DF8F48A-6110-47DA-8521-A1D1FFD22FEF}" type="slidenum">
              <a:rPr lang="en-US" smtClean="0"/>
              <a:t>56</a:t>
            </a:fld>
            <a:endParaRPr lang="en-US"/>
          </a:p>
        </p:txBody>
      </p:sp>
    </p:spTree>
    <p:extLst>
      <p:ext uri="{BB962C8B-B14F-4D97-AF65-F5344CB8AC3E}">
        <p14:creationId xmlns:p14="http://schemas.microsoft.com/office/powerpoint/2010/main" val="225851608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DF8F48A-6110-47DA-8521-A1D1FFD22FEF}" type="slidenum">
              <a:rPr lang="en-US" smtClean="0"/>
              <a:t>57</a:t>
            </a:fld>
            <a:endParaRPr lang="en-US"/>
          </a:p>
        </p:txBody>
      </p:sp>
    </p:spTree>
    <p:extLst>
      <p:ext uri="{BB962C8B-B14F-4D97-AF65-F5344CB8AC3E}">
        <p14:creationId xmlns:p14="http://schemas.microsoft.com/office/powerpoint/2010/main" val="224110415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DF8F48A-6110-47DA-8521-A1D1FFD22FEF}" type="slidenum">
              <a:rPr lang="en-US" smtClean="0"/>
              <a:t>58</a:t>
            </a:fld>
            <a:endParaRPr lang="en-US"/>
          </a:p>
        </p:txBody>
      </p:sp>
    </p:spTree>
    <p:extLst>
      <p:ext uri="{BB962C8B-B14F-4D97-AF65-F5344CB8AC3E}">
        <p14:creationId xmlns:p14="http://schemas.microsoft.com/office/powerpoint/2010/main" val="37731641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DF8F48A-6110-47DA-8521-A1D1FFD22FEF}" type="slidenum">
              <a:rPr lang="en-US" smtClean="0"/>
              <a:t>59</a:t>
            </a:fld>
            <a:endParaRPr lang="en-US"/>
          </a:p>
        </p:txBody>
      </p:sp>
    </p:spTree>
    <p:extLst>
      <p:ext uri="{BB962C8B-B14F-4D97-AF65-F5344CB8AC3E}">
        <p14:creationId xmlns:p14="http://schemas.microsoft.com/office/powerpoint/2010/main" val="10504672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DF8F48A-6110-47DA-8521-A1D1FFD22FEF}" type="slidenum">
              <a:rPr lang="en-US" smtClean="0"/>
              <a:t>6</a:t>
            </a:fld>
            <a:endParaRPr lang="en-US"/>
          </a:p>
        </p:txBody>
      </p:sp>
    </p:spTree>
    <p:extLst>
      <p:ext uri="{BB962C8B-B14F-4D97-AF65-F5344CB8AC3E}">
        <p14:creationId xmlns:p14="http://schemas.microsoft.com/office/powerpoint/2010/main" val="277355274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DF8F48A-6110-47DA-8521-A1D1FFD22FEF}" type="slidenum">
              <a:rPr lang="en-US" smtClean="0"/>
              <a:t>60</a:t>
            </a:fld>
            <a:endParaRPr lang="en-US"/>
          </a:p>
        </p:txBody>
      </p:sp>
    </p:spTree>
    <p:extLst>
      <p:ext uri="{BB962C8B-B14F-4D97-AF65-F5344CB8AC3E}">
        <p14:creationId xmlns:p14="http://schemas.microsoft.com/office/powerpoint/2010/main" val="211866624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DF8F48A-6110-47DA-8521-A1D1FFD22FEF}" type="slidenum">
              <a:rPr lang="en-US" smtClean="0"/>
              <a:t>61</a:t>
            </a:fld>
            <a:endParaRPr lang="en-US"/>
          </a:p>
        </p:txBody>
      </p:sp>
    </p:spTree>
    <p:extLst>
      <p:ext uri="{BB962C8B-B14F-4D97-AF65-F5344CB8AC3E}">
        <p14:creationId xmlns:p14="http://schemas.microsoft.com/office/powerpoint/2010/main" val="319813785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DF8F48A-6110-47DA-8521-A1D1FFD22FEF}" type="slidenum">
              <a:rPr lang="en-US" smtClean="0"/>
              <a:t>62</a:t>
            </a:fld>
            <a:endParaRPr lang="en-US"/>
          </a:p>
        </p:txBody>
      </p:sp>
    </p:spTree>
    <p:extLst>
      <p:ext uri="{BB962C8B-B14F-4D97-AF65-F5344CB8AC3E}">
        <p14:creationId xmlns:p14="http://schemas.microsoft.com/office/powerpoint/2010/main" val="158084448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DF8F48A-6110-47DA-8521-A1D1FFD22FEF}" type="slidenum">
              <a:rPr lang="en-US" smtClean="0"/>
              <a:t>63</a:t>
            </a:fld>
            <a:endParaRPr lang="en-US"/>
          </a:p>
        </p:txBody>
      </p:sp>
    </p:spTree>
    <p:extLst>
      <p:ext uri="{BB962C8B-B14F-4D97-AF65-F5344CB8AC3E}">
        <p14:creationId xmlns:p14="http://schemas.microsoft.com/office/powerpoint/2010/main" val="14837713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DF8F48A-6110-47DA-8521-A1D1FFD22FEF}" type="slidenum">
              <a:rPr lang="en-US" smtClean="0"/>
              <a:t>64</a:t>
            </a:fld>
            <a:endParaRPr lang="en-US"/>
          </a:p>
        </p:txBody>
      </p:sp>
    </p:spTree>
    <p:extLst>
      <p:ext uri="{BB962C8B-B14F-4D97-AF65-F5344CB8AC3E}">
        <p14:creationId xmlns:p14="http://schemas.microsoft.com/office/powerpoint/2010/main" val="366408393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DF8F48A-6110-47DA-8521-A1D1FFD22FEF}" type="slidenum">
              <a:rPr lang="en-US" smtClean="0"/>
              <a:t>65</a:t>
            </a:fld>
            <a:endParaRPr lang="en-US"/>
          </a:p>
        </p:txBody>
      </p:sp>
    </p:spTree>
    <p:extLst>
      <p:ext uri="{BB962C8B-B14F-4D97-AF65-F5344CB8AC3E}">
        <p14:creationId xmlns:p14="http://schemas.microsoft.com/office/powerpoint/2010/main" val="296907160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DF8F48A-6110-47DA-8521-A1D1FFD22FEF}" type="slidenum">
              <a:rPr lang="en-US" smtClean="0"/>
              <a:t>66</a:t>
            </a:fld>
            <a:endParaRPr lang="en-US"/>
          </a:p>
        </p:txBody>
      </p:sp>
    </p:spTree>
    <p:extLst>
      <p:ext uri="{BB962C8B-B14F-4D97-AF65-F5344CB8AC3E}">
        <p14:creationId xmlns:p14="http://schemas.microsoft.com/office/powerpoint/2010/main" val="374734593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DF8F48A-6110-47DA-8521-A1D1FFD22FEF}" type="slidenum">
              <a:rPr lang="en-US" smtClean="0"/>
              <a:t>67</a:t>
            </a:fld>
            <a:endParaRPr lang="en-US"/>
          </a:p>
        </p:txBody>
      </p:sp>
    </p:spTree>
    <p:extLst>
      <p:ext uri="{BB962C8B-B14F-4D97-AF65-F5344CB8AC3E}">
        <p14:creationId xmlns:p14="http://schemas.microsoft.com/office/powerpoint/2010/main" val="282226002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DF8F48A-6110-47DA-8521-A1D1FFD22FEF}" type="slidenum">
              <a:rPr lang="en-US" smtClean="0"/>
              <a:t>68</a:t>
            </a:fld>
            <a:endParaRPr lang="en-US"/>
          </a:p>
        </p:txBody>
      </p:sp>
    </p:spTree>
    <p:extLst>
      <p:ext uri="{BB962C8B-B14F-4D97-AF65-F5344CB8AC3E}">
        <p14:creationId xmlns:p14="http://schemas.microsoft.com/office/powerpoint/2010/main" val="172910396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DF8F48A-6110-47DA-8521-A1D1FFD22FEF}" type="slidenum">
              <a:rPr lang="en-US" smtClean="0"/>
              <a:t>69</a:t>
            </a:fld>
            <a:endParaRPr lang="en-US"/>
          </a:p>
        </p:txBody>
      </p:sp>
    </p:spTree>
    <p:extLst>
      <p:ext uri="{BB962C8B-B14F-4D97-AF65-F5344CB8AC3E}">
        <p14:creationId xmlns:p14="http://schemas.microsoft.com/office/powerpoint/2010/main" val="25114497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DF8F48A-6110-47DA-8521-A1D1FFD22FEF}" type="slidenum">
              <a:rPr lang="en-US" smtClean="0"/>
              <a:t>7</a:t>
            </a:fld>
            <a:endParaRPr lang="en-US"/>
          </a:p>
        </p:txBody>
      </p:sp>
    </p:spTree>
    <p:extLst>
      <p:ext uri="{BB962C8B-B14F-4D97-AF65-F5344CB8AC3E}">
        <p14:creationId xmlns:p14="http://schemas.microsoft.com/office/powerpoint/2010/main" val="140926002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DF8F48A-6110-47DA-8521-A1D1FFD22FEF}" type="slidenum">
              <a:rPr lang="en-US" smtClean="0"/>
              <a:t>70</a:t>
            </a:fld>
            <a:endParaRPr lang="en-US"/>
          </a:p>
        </p:txBody>
      </p:sp>
    </p:spTree>
    <p:extLst>
      <p:ext uri="{BB962C8B-B14F-4D97-AF65-F5344CB8AC3E}">
        <p14:creationId xmlns:p14="http://schemas.microsoft.com/office/powerpoint/2010/main" val="141264124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DF8F48A-6110-47DA-8521-A1D1FFD22FEF}" type="slidenum">
              <a:rPr lang="en-US" smtClean="0"/>
              <a:t>71</a:t>
            </a:fld>
            <a:endParaRPr lang="en-US"/>
          </a:p>
        </p:txBody>
      </p:sp>
    </p:spTree>
    <p:extLst>
      <p:ext uri="{BB962C8B-B14F-4D97-AF65-F5344CB8AC3E}">
        <p14:creationId xmlns:p14="http://schemas.microsoft.com/office/powerpoint/2010/main" val="254350144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DF8F48A-6110-47DA-8521-A1D1FFD22FEF}" type="slidenum">
              <a:rPr lang="en-US" smtClean="0"/>
              <a:t>72</a:t>
            </a:fld>
            <a:endParaRPr lang="en-US"/>
          </a:p>
        </p:txBody>
      </p:sp>
    </p:spTree>
    <p:extLst>
      <p:ext uri="{BB962C8B-B14F-4D97-AF65-F5344CB8AC3E}">
        <p14:creationId xmlns:p14="http://schemas.microsoft.com/office/powerpoint/2010/main" val="234622093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DF8F48A-6110-47DA-8521-A1D1FFD22FEF}" type="slidenum">
              <a:rPr lang="en-US" smtClean="0"/>
              <a:t>73</a:t>
            </a:fld>
            <a:endParaRPr lang="en-US"/>
          </a:p>
        </p:txBody>
      </p:sp>
    </p:spTree>
    <p:extLst>
      <p:ext uri="{BB962C8B-B14F-4D97-AF65-F5344CB8AC3E}">
        <p14:creationId xmlns:p14="http://schemas.microsoft.com/office/powerpoint/2010/main" val="255174550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DF8F48A-6110-47DA-8521-A1D1FFD22FEF}" type="slidenum">
              <a:rPr lang="en-US" smtClean="0"/>
              <a:t>74</a:t>
            </a:fld>
            <a:endParaRPr lang="en-US"/>
          </a:p>
        </p:txBody>
      </p:sp>
    </p:spTree>
    <p:extLst>
      <p:ext uri="{BB962C8B-B14F-4D97-AF65-F5344CB8AC3E}">
        <p14:creationId xmlns:p14="http://schemas.microsoft.com/office/powerpoint/2010/main" val="204742654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DF8F48A-6110-47DA-8521-A1D1FFD22FEF}" type="slidenum">
              <a:rPr lang="en-US" smtClean="0"/>
              <a:t>75</a:t>
            </a:fld>
            <a:endParaRPr lang="en-US"/>
          </a:p>
        </p:txBody>
      </p:sp>
    </p:spTree>
    <p:extLst>
      <p:ext uri="{BB962C8B-B14F-4D97-AF65-F5344CB8AC3E}">
        <p14:creationId xmlns:p14="http://schemas.microsoft.com/office/powerpoint/2010/main" val="83801893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DF8F48A-6110-47DA-8521-A1D1FFD22FEF}" type="slidenum">
              <a:rPr lang="en-US" smtClean="0"/>
              <a:t>76</a:t>
            </a:fld>
            <a:endParaRPr lang="en-US"/>
          </a:p>
        </p:txBody>
      </p:sp>
    </p:spTree>
    <p:extLst>
      <p:ext uri="{BB962C8B-B14F-4D97-AF65-F5344CB8AC3E}">
        <p14:creationId xmlns:p14="http://schemas.microsoft.com/office/powerpoint/2010/main" val="270518881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DF8F48A-6110-47DA-8521-A1D1FFD22FEF}" type="slidenum">
              <a:rPr lang="en-US" smtClean="0"/>
              <a:t>77</a:t>
            </a:fld>
            <a:endParaRPr lang="en-US"/>
          </a:p>
        </p:txBody>
      </p:sp>
    </p:spTree>
    <p:extLst>
      <p:ext uri="{BB962C8B-B14F-4D97-AF65-F5344CB8AC3E}">
        <p14:creationId xmlns:p14="http://schemas.microsoft.com/office/powerpoint/2010/main" val="271264502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DF8F48A-6110-47DA-8521-A1D1FFD22FEF}" type="slidenum">
              <a:rPr lang="en-US" smtClean="0"/>
              <a:t>78</a:t>
            </a:fld>
            <a:endParaRPr lang="en-US"/>
          </a:p>
        </p:txBody>
      </p:sp>
    </p:spTree>
    <p:extLst>
      <p:ext uri="{BB962C8B-B14F-4D97-AF65-F5344CB8AC3E}">
        <p14:creationId xmlns:p14="http://schemas.microsoft.com/office/powerpoint/2010/main" val="1210577230"/>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DF8F48A-6110-47DA-8521-A1D1FFD22FEF}" type="slidenum">
              <a:rPr lang="en-US" smtClean="0"/>
              <a:t>79</a:t>
            </a:fld>
            <a:endParaRPr lang="en-US"/>
          </a:p>
        </p:txBody>
      </p:sp>
    </p:spTree>
    <p:extLst>
      <p:ext uri="{BB962C8B-B14F-4D97-AF65-F5344CB8AC3E}">
        <p14:creationId xmlns:p14="http://schemas.microsoft.com/office/powerpoint/2010/main" val="4859702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DF8F48A-6110-47DA-8521-A1D1FFD22FEF}" type="slidenum">
              <a:rPr lang="en-US" smtClean="0"/>
              <a:t>8</a:t>
            </a:fld>
            <a:endParaRPr lang="en-US"/>
          </a:p>
        </p:txBody>
      </p:sp>
    </p:spTree>
    <p:extLst>
      <p:ext uri="{BB962C8B-B14F-4D97-AF65-F5344CB8AC3E}">
        <p14:creationId xmlns:p14="http://schemas.microsoft.com/office/powerpoint/2010/main" val="285627381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DF8F48A-6110-47DA-8521-A1D1FFD22FEF}" type="slidenum">
              <a:rPr lang="en-US" smtClean="0"/>
              <a:t>80</a:t>
            </a:fld>
            <a:endParaRPr lang="en-US"/>
          </a:p>
        </p:txBody>
      </p:sp>
    </p:spTree>
    <p:extLst>
      <p:ext uri="{BB962C8B-B14F-4D97-AF65-F5344CB8AC3E}">
        <p14:creationId xmlns:p14="http://schemas.microsoft.com/office/powerpoint/2010/main" val="159430088"/>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DF8F48A-6110-47DA-8521-A1D1FFD22FEF}" type="slidenum">
              <a:rPr lang="en-US" smtClean="0"/>
              <a:t>81</a:t>
            </a:fld>
            <a:endParaRPr lang="en-US"/>
          </a:p>
        </p:txBody>
      </p:sp>
    </p:spTree>
    <p:extLst>
      <p:ext uri="{BB962C8B-B14F-4D97-AF65-F5344CB8AC3E}">
        <p14:creationId xmlns:p14="http://schemas.microsoft.com/office/powerpoint/2010/main" val="209264496"/>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DF8F48A-6110-47DA-8521-A1D1FFD22FEF}" type="slidenum">
              <a:rPr lang="en-US" smtClean="0"/>
              <a:t>82</a:t>
            </a:fld>
            <a:endParaRPr lang="en-US"/>
          </a:p>
        </p:txBody>
      </p:sp>
    </p:spTree>
    <p:extLst>
      <p:ext uri="{BB962C8B-B14F-4D97-AF65-F5344CB8AC3E}">
        <p14:creationId xmlns:p14="http://schemas.microsoft.com/office/powerpoint/2010/main" val="2831084119"/>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DF8F48A-6110-47DA-8521-A1D1FFD22FEF}" type="slidenum">
              <a:rPr lang="en-US" smtClean="0"/>
              <a:t>83</a:t>
            </a:fld>
            <a:endParaRPr lang="en-US"/>
          </a:p>
        </p:txBody>
      </p:sp>
    </p:spTree>
    <p:extLst>
      <p:ext uri="{BB962C8B-B14F-4D97-AF65-F5344CB8AC3E}">
        <p14:creationId xmlns:p14="http://schemas.microsoft.com/office/powerpoint/2010/main" val="362706679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DF8F48A-6110-47DA-8521-A1D1FFD22FEF}" type="slidenum">
              <a:rPr lang="en-US" smtClean="0"/>
              <a:t>84</a:t>
            </a:fld>
            <a:endParaRPr lang="en-US"/>
          </a:p>
        </p:txBody>
      </p:sp>
    </p:spTree>
    <p:extLst>
      <p:ext uri="{BB962C8B-B14F-4D97-AF65-F5344CB8AC3E}">
        <p14:creationId xmlns:p14="http://schemas.microsoft.com/office/powerpoint/2010/main" val="3207245479"/>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DF8F48A-6110-47DA-8521-A1D1FFD22FEF}" type="slidenum">
              <a:rPr lang="en-US" smtClean="0"/>
              <a:t>85</a:t>
            </a:fld>
            <a:endParaRPr lang="en-US"/>
          </a:p>
        </p:txBody>
      </p:sp>
    </p:spTree>
    <p:extLst>
      <p:ext uri="{BB962C8B-B14F-4D97-AF65-F5344CB8AC3E}">
        <p14:creationId xmlns:p14="http://schemas.microsoft.com/office/powerpoint/2010/main" val="1798710341"/>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DF8F48A-6110-47DA-8521-A1D1FFD22FEF}" type="slidenum">
              <a:rPr lang="en-US" smtClean="0"/>
              <a:t>86</a:t>
            </a:fld>
            <a:endParaRPr lang="en-US"/>
          </a:p>
        </p:txBody>
      </p:sp>
    </p:spTree>
    <p:extLst>
      <p:ext uri="{BB962C8B-B14F-4D97-AF65-F5344CB8AC3E}">
        <p14:creationId xmlns:p14="http://schemas.microsoft.com/office/powerpoint/2010/main" val="2710090357"/>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DF8F48A-6110-47DA-8521-A1D1FFD22FEF}" type="slidenum">
              <a:rPr lang="en-US" smtClean="0"/>
              <a:t>87</a:t>
            </a:fld>
            <a:endParaRPr lang="en-US"/>
          </a:p>
        </p:txBody>
      </p:sp>
    </p:spTree>
    <p:extLst>
      <p:ext uri="{BB962C8B-B14F-4D97-AF65-F5344CB8AC3E}">
        <p14:creationId xmlns:p14="http://schemas.microsoft.com/office/powerpoint/2010/main" val="3984920787"/>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DF8F48A-6110-47DA-8521-A1D1FFD22FEF}" type="slidenum">
              <a:rPr lang="en-US" smtClean="0"/>
              <a:t>88</a:t>
            </a:fld>
            <a:endParaRPr lang="en-US"/>
          </a:p>
        </p:txBody>
      </p:sp>
    </p:spTree>
    <p:extLst>
      <p:ext uri="{BB962C8B-B14F-4D97-AF65-F5344CB8AC3E}">
        <p14:creationId xmlns:p14="http://schemas.microsoft.com/office/powerpoint/2010/main" val="4272603471"/>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DF8F48A-6110-47DA-8521-A1D1FFD22FEF}" type="slidenum">
              <a:rPr lang="en-US" smtClean="0"/>
              <a:t>89</a:t>
            </a:fld>
            <a:endParaRPr lang="en-US"/>
          </a:p>
        </p:txBody>
      </p:sp>
    </p:spTree>
    <p:extLst>
      <p:ext uri="{BB962C8B-B14F-4D97-AF65-F5344CB8AC3E}">
        <p14:creationId xmlns:p14="http://schemas.microsoft.com/office/powerpoint/2010/main" val="18263770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DF8F48A-6110-47DA-8521-A1D1FFD22FEF}" type="slidenum">
              <a:rPr lang="en-US" smtClean="0"/>
              <a:t>9</a:t>
            </a:fld>
            <a:endParaRPr lang="en-US"/>
          </a:p>
        </p:txBody>
      </p:sp>
    </p:spTree>
    <p:extLst>
      <p:ext uri="{BB962C8B-B14F-4D97-AF65-F5344CB8AC3E}">
        <p14:creationId xmlns:p14="http://schemas.microsoft.com/office/powerpoint/2010/main" val="1605041815"/>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DF8F48A-6110-47DA-8521-A1D1FFD22FEF}" type="slidenum">
              <a:rPr lang="en-US" smtClean="0"/>
              <a:t>90</a:t>
            </a:fld>
            <a:endParaRPr lang="en-US"/>
          </a:p>
        </p:txBody>
      </p:sp>
    </p:spTree>
    <p:extLst>
      <p:ext uri="{BB962C8B-B14F-4D97-AF65-F5344CB8AC3E}">
        <p14:creationId xmlns:p14="http://schemas.microsoft.com/office/powerpoint/2010/main" val="1084645475"/>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DF8F48A-6110-47DA-8521-A1D1FFD22FEF}" type="slidenum">
              <a:rPr lang="en-US" smtClean="0"/>
              <a:t>91</a:t>
            </a:fld>
            <a:endParaRPr lang="en-US"/>
          </a:p>
        </p:txBody>
      </p:sp>
    </p:spTree>
    <p:extLst>
      <p:ext uri="{BB962C8B-B14F-4D97-AF65-F5344CB8AC3E}">
        <p14:creationId xmlns:p14="http://schemas.microsoft.com/office/powerpoint/2010/main" val="3157371528"/>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DF8F48A-6110-47DA-8521-A1D1FFD22FEF}" type="slidenum">
              <a:rPr lang="en-US" smtClean="0"/>
              <a:t>92</a:t>
            </a:fld>
            <a:endParaRPr lang="en-US"/>
          </a:p>
        </p:txBody>
      </p:sp>
    </p:spTree>
    <p:extLst>
      <p:ext uri="{BB962C8B-B14F-4D97-AF65-F5344CB8AC3E}">
        <p14:creationId xmlns:p14="http://schemas.microsoft.com/office/powerpoint/2010/main" val="1630498199"/>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DF8F48A-6110-47DA-8521-A1D1FFD22FEF}" type="slidenum">
              <a:rPr lang="en-US" smtClean="0"/>
              <a:t>93</a:t>
            </a:fld>
            <a:endParaRPr lang="en-US"/>
          </a:p>
        </p:txBody>
      </p:sp>
    </p:spTree>
    <p:extLst>
      <p:ext uri="{BB962C8B-B14F-4D97-AF65-F5344CB8AC3E}">
        <p14:creationId xmlns:p14="http://schemas.microsoft.com/office/powerpoint/2010/main" val="2800628354"/>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DF8F48A-6110-47DA-8521-A1D1FFD22FEF}" type="slidenum">
              <a:rPr lang="en-US" smtClean="0"/>
              <a:t>94</a:t>
            </a:fld>
            <a:endParaRPr lang="en-US"/>
          </a:p>
        </p:txBody>
      </p:sp>
    </p:spTree>
    <p:extLst>
      <p:ext uri="{BB962C8B-B14F-4D97-AF65-F5344CB8AC3E}">
        <p14:creationId xmlns:p14="http://schemas.microsoft.com/office/powerpoint/2010/main" val="1770062024"/>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DF8F48A-6110-47DA-8521-A1D1FFD22FEF}" type="slidenum">
              <a:rPr lang="en-US" smtClean="0"/>
              <a:t>95</a:t>
            </a:fld>
            <a:endParaRPr lang="en-US"/>
          </a:p>
        </p:txBody>
      </p:sp>
    </p:spTree>
    <p:extLst>
      <p:ext uri="{BB962C8B-B14F-4D97-AF65-F5344CB8AC3E}">
        <p14:creationId xmlns:p14="http://schemas.microsoft.com/office/powerpoint/2010/main" val="4144925984"/>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DF8F48A-6110-47DA-8521-A1D1FFD22FEF}" type="slidenum">
              <a:rPr lang="en-US" smtClean="0"/>
              <a:t>96</a:t>
            </a:fld>
            <a:endParaRPr lang="en-US"/>
          </a:p>
        </p:txBody>
      </p:sp>
    </p:spTree>
    <p:extLst>
      <p:ext uri="{BB962C8B-B14F-4D97-AF65-F5344CB8AC3E}">
        <p14:creationId xmlns:p14="http://schemas.microsoft.com/office/powerpoint/2010/main" val="3235406935"/>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DF8F48A-6110-47DA-8521-A1D1FFD22FEF}" type="slidenum">
              <a:rPr lang="en-US" smtClean="0"/>
              <a:t>97</a:t>
            </a:fld>
            <a:endParaRPr lang="en-US"/>
          </a:p>
        </p:txBody>
      </p:sp>
    </p:spTree>
    <p:extLst>
      <p:ext uri="{BB962C8B-B14F-4D97-AF65-F5344CB8AC3E}">
        <p14:creationId xmlns:p14="http://schemas.microsoft.com/office/powerpoint/2010/main" val="76935685"/>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DF8F48A-6110-47DA-8521-A1D1FFD22FEF}" type="slidenum">
              <a:rPr lang="en-US" smtClean="0"/>
              <a:t>98</a:t>
            </a:fld>
            <a:endParaRPr lang="en-US"/>
          </a:p>
        </p:txBody>
      </p:sp>
    </p:spTree>
    <p:extLst>
      <p:ext uri="{BB962C8B-B14F-4D97-AF65-F5344CB8AC3E}">
        <p14:creationId xmlns:p14="http://schemas.microsoft.com/office/powerpoint/2010/main" val="3918155167"/>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DF8F48A-6110-47DA-8521-A1D1FFD22FEF}" type="slidenum">
              <a:rPr lang="en-US" smtClean="0"/>
              <a:t>99</a:t>
            </a:fld>
            <a:endParaRPr lang="en-US"/>
          </a:p>
        </p:txBody>
      </p:sp>
    </p:spTree>
    <p:extLst>
      <p:ext uri="{BB962C8B-B14F-4D97-AF65-F5344CB8AC3E}">
        <p14:creationId xmlns:p14="http://schemas.microsoft.com/office/powerpoint/2010/main" val="23118116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B0BBB5-FEB0-47AD-A01D-A9D3462038F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58207C41-C17D-4E84-B9CC-CA142B94C10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7245F25D-6082-47DE-9B2C-675944DD1812}"/>
              </a:ext>
            </a:extLst>
          </p:cNvPr>
          <p:cNvSpPr>
            <a:spLocks noGrp="1"/>
          </p:cNvSpPr>
          <p:nvPr>
            <p:ph type="dt" sz="half" idx="10"/>
          </p:nvPr>
        </p:nvSpPr>
        <p:spPr/>
        <p:txBody>
          <a:bodyPr/>
          <a:lstStyle/>
          <a:p>
            <a:fld id="{9294036C-9E7C-4FFC-99FA-414B61E345DD}" type="datetimeFigureOut">
              <a:rPr lang="en-US" smtClean="0"/>
              <a:t>7/25/2024</a:t>
            </a:fld>
            <a:endParaRPr lang="en-US"/>
          </a:p>
        </p:txBody>
      </p:sp>
      <p:sp>
        <p:nvSpPr>
          <p:cNvPr id="5" name="Footer Placeholder 4">
            <a:extLst>
              <a:ext uri="{FF2B5EF4-FFF2-40B4-BE49-F238E27FC236}">
                <a16:creationId xmlns:a16="http://schemas.microsoft.com/office/drawing/2014/main" id="{5E24B0FF-3B25-4E5C-A0A7-4E163636215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377007-1A01-499B-ACAD-C9F9C20B76F8}"/>
              </a:ext>
            </a:extLst>
          </p:cNvPr>
          <p:cNvSpPr>
            <a:spLocks noGrp="1"/>
          </p:cNvSpPr>
          <p:nvPr>
            <p:ph type="sldNum" sz="quarter" idx="12"/>
          </p:nvPr>
        </p:nvSpPr>
        <p:spPr/>
        <p:txBody>
          <a:bodyPr/>
          <a:lstStyle/>
          <a:p>
            <a:fld id="{ED6580AB-5C3C-4B4F-8E2A-8B7A0A8CE695}" type="slidenum">
              <a:rPr lang="en-US" smtClean="0"/>
              <a:t>‹N›</a:t>
            </a:fld>
            <a:endParaRPr lang="en-US"/>
          </a:p>
        </p:txBody>
      </p:sp>
    </p:spTree>
    <p:extLst>
      <p:ext uri="{BB962C8B-B14F-4D97-AF65-F5344CB8AC3E}">
        <p14:creationId xmlns:p14="http://schemas.microsoft.com/office/powerpoint/2010/main" val="11699625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081C24-32F4-4208-B651-CDCBFCD0312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8B74779-B577-461F-A409-71F6A5A11A0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9B044BD-4FA0-432C-95D7-517D2DE8C4B6}"/>
              </a:ext>
            </a:extLst>
          </p:cNvPr>
          <p:cNvSpPr>
            <a:spLocks noGrp="1"/>
          </p:cNvSpPr>
          <p:nvPr>
            <p:ph type="dt" sz="half" idx="10"/>
          </p:nvPr>
        </p:nvSpPr>
        <p:spPr/>
        <p:txBody>
          <a:bodyPr/>
          <a:lstStyle/>
          <a:p>
            <a:fld id="{9294036C-9E7C-4FFC-99FA-414B61E345DD}" type="datetimeFigureOut">
              <a:rPr lang="en-US" smtClean="0"/>
              <a:t>7/25/2024</a:t>
            </a:fld>
            <a:endParaRPr lang="en-US"/>
          </a:p>
        </p:txBody>
      </p:sp>
      <p:sp>
        <p:nvSpPr>
          <p:cNvPr id="5" name="Footer Placeholder 4">
            <a:extLst>
              <a:ext uri="{FF2B5EF4-FFF2-40B4-BE49-F238E27FC236}">
                <a16:creationId xmlns:a16="http://schemas.microsoft.com/office/drawing/2014/main" id="{AD17F283-FE61-4C9A-9E39-74D429C582C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9F9B807-6FE9-4E47-846B-BCB39B7AE2D5}"/>
              </a:ext>
            </a:extLst>
          </p:cNvPr>
          <p:cNvSpPr>
            <a:spLocks noGrp="1"/>
          </p:cNvSpPr>
          <p:nvPr>
            <p:ph type="sldNum" sz="quarter" idx="12"/>
          </p:nvPr>
        </p:nvSpPr>
        <p:spPr/>
        <p:txBody>
          <a:bodyPr/>
          <a:lstStyle/>
          <a:p>
            <a:fld id="{ED6580AB-5C3C-4B4F-8E2A-8B7A0A8CE695}" type="slidenum">
              <a:rPr lang="en-US" smtClean="0"/>
              <a:t>‹N›</a:t>
            </a:fld>
            <a:endParaRPr lang="en-US"/>
          </a:p>
        </p:txBody>
      </p:sp>
    </p:spTree>
    <p:extLst>
      <p:ext uri="{BB962C8B-B14F-4D97-AF65-F5344CB8AC3E}">
        <p14:creationId xmlns:p14="http://schemas.microsoft.com/office/powerpoint/2010/main" val="31039855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42594DD-FFD4-4AA9-BCDA-0BA87C14639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79C2B6E-24EB-42CE-8B4D-3178D08C7EB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4C92C56-63F3-4246-AAEE-2FBC89E80248}"/>
              </a:ext>
            </a:extLst>
          </p:cNvPr>
          <p:cNvSpPr>
            <a:spLocks noGrp="1"/>
          </p:cNvSpPr>
          <p:nvPr>
            <p:ph type="dt" sz="half" idx="10"/>
          </p:nvPr>
        </p:nvSpPr>
        <p:spPr/>
        <p:txBody>
          <a:bodyPr/>
          <a:lstStyle/>
          <a:p>
            <a:fld id="{9294036C-9E7C-4FFC-99FA-414B61E345DD}" type="datetimeFigureOut">
              <a:rPr lang="en-US" smtClean="0"/>
              <a:t>7/25/2024</a:t>
            </a:fld>
            <a:endParaRPr lang="en-US"/>
          </a:p>
        </p:txBody>
      </p:sp>
      <p:sp>
        <p:nvSpPr>
          <p:cNvPr id="5" name="Footer Placeholder 4">
            <a:extLst>
              <a:ext uri="{FF2B5EF4-FFF2-40B4-BE49-F238E27FC236}">
                <a16:creationId xmlns:a16="http://schemas.microsoft.com/office/drawing/2014/main" id="{35C10319-C816-40EC-B1D0-FD9748E41D7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854E9AB-6952-407A-9F06-2EB917172FBD}"/>
              </a:ext>
            </a:extLst>
          </p:cNvPr>
          <p:cNvSpPr>
            <a:spLocks noGrp="1"/>
          </p:cNvSpPr>
          <p:nvPr>
            <p:ph type="sldNum" sz="quarter" idx="12"/>
          </p:nvPr>
        </p:nvSpPr>
        <p:spPr/>
        <p:txBody>
          <a:bodyPr/>
          <a:lstStyle/>
          <a:p>
            <a:fld id="{ED6580AB-5C3C-4B4F-8E2A-8B7A0A8CE695}" type="slidenum">
              <a:rPr lang="en-US" smtClean="0"/>
              <a:t>‹N›</a:t>
            </a:fld>
            <a:endParaRPr lang="en-US"/>
          </a:p>
        </p:txBody>
      </p:sp>
    </p:spTree>
    <p:extLst>
      <p:ext uri="{BB962C8B-B14F-4D97-AF65-F5344CB8AC3E}">
        <p14:creationId xmlns:p14="http://schemas.microsoft.com/office/powerpoint/2010/main" val="3603716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DADCE2-978E-4923-B0E9-4C966B6798C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CEB0BD6-F012-4C6D-BDAD-9E90ED25A38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E2F9E5-192C-4E88-9147-D263893B1842}"/>
              </a:ext>
            </a:extLst>
          </p:cNvPr>
          <p:cNvSpPr>
            <a:spLocks noGrp="1"/>
          </p:cNvSpPr>
          <p:nvPr>
            <p:ph type="dt" sz="half" idx="10"/>
          </p:nvPr>
        </p:nvSpPr>
        <p:spPr/>
        <p:txBody>
          <a:bodyPr/>
          <a:lstStyle/>
          <a:p>
            <a:fld id="{9294036C-9E7C-4FFC-99FA-414B61E345DD}" type="datetimeFigureOut">
              <a:rPr lang="en-US" smtClean="0"/>
              <a:t>7/25/2024</a:t>
            </a:fld>
            <a:endParaRPr lang="en-US"/>
          </a:p>
        </p:txBody>
      </p:sp>
      <p:sp>
        <p:nvSpPr>
          <p:cNvPr id="5" name="Footer Placeholder 4">
            <a:extLst>
              <a:ext uri="{FF2B5EF4-FFF2-40B4-BE49-F238E27FC236}">
                <a16:creationId xmlns:a16="http://schemas.microsoft.com/office/drawing/2014/main" id="{794A7138-3EAF-4C9D-903E-55D9BC0402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8DB0B82-496D-45C3-A682-7AF9AFFB9693}"/>
              </a:ext>
            </a:extLst>
          </p:cNvPr>
          <p:cNvSpPr>
            <a:spLocks noGrp="1"/>
          </p:cNvSpPr>
          <p:nvPr>
            <p:ph type="sldNum" sz="quarter" idx="12"/>
          </p:nvPr>
        </p:nvSpPr>
        <p:spPr/>
        <p:txBody>
          <a:bodyPr/>
          <a:lstStyle/>
          <a:p>
            <a:fld id="{ED6580AB-5C3C-4B4F-8E2A-8B7A0A8CE695}" type="slidenum">
              <a:rPr lang="en-US" smtClean="0"/>
              <a:t>‹N›</a:t>
            </a:fld>
            <a:endParaRPr lang="en-US"/>
          </a:p>
        </p:txBody>
      </p:sp>
    </p:spTree>
    <p:extLst>
      <p:ext uri="{BB962C8B-B14F-4D97-AF65-F5344CB8AC3E}">
        <p14:creationId xmlns:p14="http://schemas.microsoft.com/office/powerpoint/2010/main" val="35151262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93DAD0-5F6F-47DA-A010-1C4A30C88AB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C8EFA6E-A768-42A8-B2C3-F100D82609A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2F46640-E89E-47CE-984D-0C0ECF7CF529}"/>
              </a:ext>
            </a:extLst>
          </p:cNvPr>
          <p:cNvSpPr>
            <a:spLocks noGrp="1"/>
          </p:cNvSpPr>
          <p:nvPr>
            <p:ph type="dt" sz="half" idx="10"/>
          </p:nvPr>
        </p:nvSpPr>
        <p:spPr/>
        <p:txBody>
          <a:bodyPr/>
          <a:lstStyle/>
          <a:p>
            <a:fld id="{9294036C-9E7C-4FFC-99FA-414B61E345DD}" type="datetimeFigureOut">
              <a:rPr lang="en-US" smtClean="0"/>
              <a:t>7/25/2024</a:t>
            </a:fld>
            <a:endParaRPr lang="en-US"/>
          </a:p>
        </p:txBody>
      </p:sp>
      <p:sp>
        <p:nvSpPr>
          <p:cNvPr id="5" name="Footer Placeholder 4">
            <a:extLst>
              <a:ext uri="{FF2B5EF4-FFF2-40B4-BE49-F238E27FC236}">
                <a16:creationId xmlns:a16="http://schemas.microsoft.com/office/drawing/2014/main" id="{F4177A8F-F167-4C43-AEE7-45067080142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A1DA754-ED79-4909-833D-55BF9A5D80BB}"/>
              </a:ext>
            </a:extLst>
          </p:cNvPr>
          <p:cNvSpPr>
            <a:spLocks noGrp="1"/>
          </p:cNvSpPr>
          <p:nvPr>
            <p:ph type="sldNum" sz="quarter" idx="12"/>
          </p:nvPr>
        </p:nvSpPr>
        <p:spPr/>
        <p:txBody>
          <a:bodyPr/>
          <a:lstStyle/>
          <a:p>
            <a:fld id="{ED6580AB-5C3C-4B4F-8E2A-8B7A0A8CE695}" type="slidenum">
              <a:rPr lang="en-US" smtClean="0"/>
              <a:t>‹N›</a:t>
            </a:fld>
            <a:endParaRPr lang="en-US"/>
          </a:p>
        </p:txBody>
      </p:sp>
    </p:spTree>
    <p:extLst>
      <p:ext uri="{BB962C8B-B14F-4D97-AF65-F5344CB8AC3E}">
        <p14:creationId xmlns:p14="http://schemas.microsoft.com/office/powerpoint/2010/main" val="31600877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9AA026-BFE6-4D2A-9ABF-C593B566657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14747E8-A36B-4B4A-B2A4-B5283152AB2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6C6B59D-87BD-4F32-B9BC-31F9B1A5D7A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5C49B47-0C41-4DCC-9902-126916D9C448}"/>
              </a:ext>
            </a:extLst>
          </p:cNvPr>
          <p:cNvSpPr>
            <a:spLocks noGrp="1"/>
          </p:cNvSpPr>
          <p:nvPr>
            <p:ph type="dt" sz="half" idx="10"/>
          </p:nvPr>
        </p:nvSpPr>
        <p:spPr/>
        <p:txBody>
          <a:bodyPr/>
          <a:lstStyle/>
          <a:p>
            <a:fld id="{9294036C-9E7C-4FFC-99FA-414B61E345DD}" type="datetimeFigureOut">
              <a:rPr lang="en-US" smtClean="0"/>
              <a:t>7/25/2024</a:t>
            </a:fld>
            <a:endParaRPr lang="en-US"/>
          </a:p>
        </p:txBody>
      </p:sp>
      <p:sp>
        <p:nvSpPr>
          <p:cNvPr id="6" name="Footer Placeholder 5">
            <a:extLst>
              <a:ext uri="{FF2B5EF4-FFF2-40B4-BE49-F238E27FC236}">
                <a16:creationId xmlns:a16="http://schemas.microsoft.com/office/drawing/2014/main" id="{B7CD28B7-2F2D-4E80-A107-C1F266C6306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35D650A-4D0F-46AE-A132-267FCD921E82}"/>
              </a:ext>
            </a:extLst>
          </p:cNvPr>
          <p:cNvSpPr>
            <a:spLocks noGrp="1"/>
          </p:cNvSpPr>
          <p:nvPr>
            <p:ph type="sldNum" sz="quarter" idx="12"/>
          </p:nvPr>
        </p:nvSpPr>
        <p:spPr/>
        <p:txBody>
          <a:bodyPr/>
          <a:lstStyle/>
          <a:p>
            <a:fld id="{ED6580AB-5C3C-4B4F-8E2A-8B7A0A8CE695}" type="slidenum">
              <a:rPr lang="en-US" smtClean="0"/>
              <a:t>‹N›</a:t>
            </a:fld>
            <a:endParaRPr lang="en-US"/>
          </a:p>
        </p:txBody>
      </p:sp>
    </p:spTree>
    <p:extLst>
      <p:ext uri="{BB962C8B-B14F-4D97-AF65-F5344CB8AC3E}">
        <p14:creationId xmlns:p14="http://schemas.microsoft.com/office/powerpoint/2010/main" val="12198765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64C6F9-F6F6-4EA1-98AA-81B84F7CC05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1B8B83E-B37C-46C9-8284-D6EBA0033C9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9A150B8-0288-44AC-9CE7-E7BD9FB32EF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CF5DCAE-6027-49B9-A818-F45FADE27B2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84FAE16-DBCB-4A42-BFFC-053F2D529AB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6E8C038-E6A1-499D-9E24-FA5980421C81}"/>
              </a:ext>
            </a:extLst>
          </p:cNvPr>
          <p:cNvSpPr>
            <a:spLocks noGrp="1"/>
          </p:cNvSpPr>
          <p:nvPr>
            <p:ph type="dt" sz="half" idx="10"/>
          </p:nvPr>
        </p:nvSpPr>
        <p:spPr/>
        <p:txBody>
          <a:bodyPr/>
          <a:lstStyle/>
          <a:p>
            <a:fld id="{9294036C-9E7C-4FFC-99FA-414B61E345DD}" type="datetimeFigureOut">
              <a:rPr lang="en-US" smtClean="0"/>
              <a:t>7/25/2024</a:t>
            </a:fld>
            <a:endParaRPr lang="en-US"/>
          </a:p>
        </p:txBody>
      </p:sp>
      <p:sp>
        <p:nvSpPr>
          <p:cNvPr id="8" name="Footer Placeholder 7">
            <a:extLst>
              <a:ext uri="{FF2B5EF4-FFF2-40B4-BE49-F238E27FC236}">
                <a16:creationId xmlns:a16="http://schemas.microsoft.com/office/drawing/2014/main" id="{F9F911B6-A759-487E-8CB6-CF9EF737F07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A906EC0-369D-4138-8D70-148CFDEE55EE}"/>
              </a:ext>
            </a:extLst>
          </p:cNvPr>
          <p:cNvSpPr>
            <a:spLocks noGrp="1"/>
          </p:cNvSpPr>
          <p:nvPr>
            <p:ph type="sldNum" sz="quarter" idx="12"/>
          </p:nvPr>
        </p:nvSpPr>
        <p:spPr/>
        <p:txBody>
          <a:bodyPr/>
          <a:lstStyle/>
          <a:p>
            <a:fld id="{ED6580AB-5C3C-4B4F-8E2A-8B7A0A8CE695}" type="slidenum">
              <a:rPr lang="en-US" smtClean="0"/>
              <a:t>‹N›</a:t>
            </a:fld>
            <a:endParaRPr lang="en-US"/>
          </a:p>
        </p:txBody>
      </p:sp>
    </p:spTree>
    <p:extLst>
      <p:ext uri="{BB962C8B-B14F-4D97-AF65-F5344CB8AC3E}">
        <p14:creationId xmlns:p14="http://schemas.microsoft.com/office/powerpoint/2010/main" val="28245543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E02F8A-97AC-456C-B9E3-45A7D520C5DA}"/>
              </a:ext>
            </a:extLst>
          </p:cNvPr>
          <p:cNvSpPr>
            <a:spLocks noGrp="1"/>
          </p:cNvSpPr>
          <p:nvPr>
            <p:ph type="title" hasCustomPrompt="1"/>
          </p:nvPr>
        </p:nvSpPr>
        <p:spPr/>
        <p:txBody>
          <a:bodyPr/>
          <a:lstStyle>
            <a:lvl1pPr>
              <a:defRPr/>
            </a:lvl1pPr>
          </a:lstStyle>
          <a:p>
            <a:r>
              <a:rPr lang="en-US" dirty="0"/>
              <a:t>Ciao</a:t>
            </a:r>
          </a:p>
        </p:txBody>
      </p:sp>
      <p:sp>
        <p:nvSpPr>
          <p:cNvPr id="3" name="Date Placeholder 2">
            <a:extLst>
              <a:ext uri="{FF2B5EF4-FFF2-40B4-BE49-F238E27FC236}">
                <a16:creationId xmlns:a16="http://schemas.microsoft.com/office/drawing/2014/main" id="{8340F483-F2B9-47A3-9B5C-8C264B7016BD}"/>
              </a:ext>
            </a:extLst>
          </p:cNvPr>
          <p:cNvSpPr>
            <a:spLocks noGrp="1"/>
          </p:cNvSpPr>
          <p:nvPr>
            <p:ph type="dt" sz="half" idx="10"/>
          </p:nvPr>
        </p:nvSpPr>
        <p:spPr/>
        <p:txBody>
          <a:bodyPr/>
          <a:lstStyle/>
          <a:p>
            <a:fld id="{9294036C-9E7C-4FFC-99FA-414B61E345DD}" type="datetimeFigureOut">
              <a:rPr lang="en-US" smtClean="0"/>
              <a:t>7/25/2024</a:t>
            </a:fld>
            <a:endParaRPr lang="en-US"/>
          </a:p>
        </p:txBody>
      </p:sp>
      <p:sp>
        <p:nvSpPr>
          <p:cNvPr id="4" name="Footer Placeholder 3">
            <a:extLst>
              <a:ext uri="{FF2B5EF4-FFF2-40B4-BE49-F238E27FC236}">
                <a16:creationId xmlns:a16="http://schemas.microsoft.com/office/drawing/2014/main" id="{25849874-9D9B-4597-B20D-33D6F58BCA3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B35894C-9062-435A-9758-82ED9C6D787E}"/>
              </a:ext>
            </a:extLst>
          </p:cNvPr>
          <p:cNvSpPr>
            <a:spLocks noGrp="1"/>
          </p:cNvSpPr>
          <p:nvPr>
            <p:ph type="sldNum" sz="quarter" idx="12"/>
          </p:nvPr>
        </p:nvSpPr>
        <p:spPr/>
        <p:txBody>
          <a:bodyPr/>
          <a:lstStyle/>
          <a:p>
            <a:fld id="{ED6580AB-5C3C-4B4F-8E2A-8B7A0A8CE695}" type="slidenum">
              <a:rPr lang="en-US" smtClean="0"/>
              <a:t>‹N›</a:t>
            </a:fld>
            <a:endParaRPr lang="en-US"/>
          </a:p>
        </p:txBody>
      </p:sp>
    </p:spTree>
    <p:extLst>
      <p:ext uri="{BB962C8B-B14F-4D97-AF65-F5344CB8AC3E}">
        <p14:creationId xmlns:p14="http://schemas.microsoft.com/office/powerpoint/2010/main" val="268177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6A3F6AD-4D61-4238-AB7D-613625BFF81F}"/>
              </a:ext>
            </a:extLst>
          </p:cNvPr>
          <p:cNvSpPr>
            <a:spLocks noGrp="1"/>
          </p:cNvSpPr>
          <p:nvPr>
            <p:ph type="dt" sz="half" idx="10"/>
          </p:nvPr>
        </p:nvSpPr>
        <p:spPr/>
        <p:txBody>
          <a:bodyPr/>
          <a:lstStyle/>
          <a:p>
            <a:fld id="{9294036C-9E7C-4FFC-99FA-414B61E345DD}" type="datetimeFigureOut">
              <a:rPr lang="en-US" smtClean="0"/>
              <a:t>7/25/2024</a:t>
            </a:fld>
            <a:endParaRPr lang="en-US"/>
          </a:p>
        </p:txBody>
      </p:sp>
      <p:sp>
        <p:nvSpPr>
          <p:cNvPr id="3" name="Footer Placeholder 2">
            <a:extLst>
              <a:ext uri="{FF2B5EF4-FFF2-40B4-BE49-F238E27FC236}">
                <a16:creationId xmlns:a16="http://schemas.microsoft.com/office/drawing/2014/main" id="{D8AACDC9-944D-47C6-B286-82C86AD9431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4EAAC43-3846-4080-B764-AB2DB308C58A}"/>
              </a:ext>
            </a:extLst>
          </p:cNvPr>
          <p:cNvSpPr>
            <a:spLocks noGrp="1"/>
          </p:cNvSpPr>
          <p:nvPr>
            <p:ph type="sldNum" sz="quarter" idx="12"/>
          </p:nvPr>
        </p:nvSpPr>
        <p:spPr/>
        <p:txBody>
          <a:bodyPr/>
          <a:lstStyle/>
          <a:p>
            <a:fld id="{ED6580AB-5C3C-4B4F-8E2A-8B7A0A8CE695}" type="slidenum">
              <a:rPr lang="en-US" smtClean="0"/>
              <a:t>‹N›</a:t>
            </a:fld>
            <a:endParaRPr lang="en-US"/>
          </a:p>
        </p:txBody>
      </p:sp>
    </p:spTree>
    <p:extLst>
      <p:ext uri="{BB962C8B-B14F-4D97-AF65-F5344CB8AC3E}">
        <p14:creationId xmlns:p14="http://schemas.microsoft.com/office/powerpoint/2010/main" val="28213701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6F4779-0336-4AFA-B9A7-259EE8BEC15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B82F449-DDC3-4694-81E5-91A4B8F433E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F00A2C4-3B2E-46AC-9605-73F5B2CC1F5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6909769-F5A5-4635-BD0C-D6049DEB9632}"/>
              </a:ext>
            </a:extLst>
          </p:cNvPr>
          <p:cNvSpPr>
            <a:spLocks noGrp="1"/>
          </p:cNvSpPr>
          <p:nvPr>
            <p:ph type="dt" sz="half" idx="10"/>
          </p:nvPr>
        </p:nvSpPr>
        <p:spPr/>
        <p:txBody>
          <a:bodyPr/>
          <a:lstStyle/>
          <a:p>
            <a:fld id="{9294036C-9E7C-4FFC-99FA-414B61E345DD}" type="datetimeFigureOut">
              <a:rPr lang="en-US" smtClean="0"/>
              <a:t>7/25/2024</a:t>
            </a:fld>
            <a:endParaRPr lang="en-US"/>
          </a:p>
        </p:txBody>
      </p:sp>
      <p:sp>
        <p:nvSpPr>
          <p:cNvPr id="6" name="Footer Placeholder 5">
            <a:extLst>
              <a:ext uri="{FF2B5EF4-FFF2-40B4-BE49-F238E27FC236}">
                <a16:creationId xmlns:a16="http://schemas.microsoft.com/office/drawing/2014/main" id="{F9252DC3-D3D7-446F-A866-D7820B7BF87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71CDB00-5218-4567-902B-845073BE8753}"/>
              </a:ext>
            </a:extLst>
          </p:cNvPr>
          <p:cNvSpPr>
            <a:spLocks noGrp="1"/>
          </p:cNvSpPr>
          <p:nvPr>
            <p:ph type="sldNum" sz="quarter" idx="12"/>
          </p:nvPr>
        </p:nvSpPr>
        <p:spPr/>
        <p:txBody>
          <a:bodyPr/>
          <a:lstStyle/>
          <a:p>
            <a:fld id="{ED6580AB-5C3C-4B4F-8E2A-8B7A0A8CE695}" type="slidenum">
              <a:rPr lang="en-US" smtClean="0"/>
              <a:t>‹N›</a:t>
            </a:fld>
            <a:endParaRPr lang="en-US"/>
          </a:p>
        </p:txBody>
      </p:sp>
    </p:spTree>
    <p:extLst>
      <p:ext uri="{BB962C8B-B14F-4D97-AF65-F5344CB8AC3E}">
        <p14:creationId xmlns:p14="http://schemas.microsoft.com/office/powerpoint/2010/main" val="17761285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661E4-9FF7-494B-A1C9-C9A1DD7052F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D245657-DA21-4769-84F8-88DC644508E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A167B310-6692-4981-9CB8-FE79A091FF5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7DA2C9E-A9AD-4BB9-A691-90BB84F58CE9}"/>
              </a:ext>
            </a:extLst>
          </p:cNvPr>
          <p:cNvSpPr>
            <a:spLocks noGrp="1"/>
          </p:cNvSpPr>
          <p:nvPr>
            <p:ph type="dt" sz="half" idx="10"/>
          </p:nvPr>
        </p:nvSpPr>
        <p:spPr/>
        <p:txBody>
          <a:bodyPr/>
          <a:lstStyle/>
          <a:p>
            <a:fld id="{9294036C-9E7C-4FFC-99FA-414B61E345DD}" type="datetimeFigureOut">
              <a:rPr lang="en-US" smtClean="0"/>
              <a:t>7/25/2024</a:t>
            </a:fld>
            <a:endParaRPr lang="en-US"/>
          </a:p>
        </p:txBody>
      </p:sp>
      <p:sp>
        <p:nvSpPr>
          <p:cNvPr id="6" name="Footer Placeholder 5">
            <a:extLst>
              <a:ext uri="{FF2B5EF4-FFF2-40B4-BE49-F238E27FC236}">
                <a16:creationId xmlns:a16="http://schemas.microsoft.com/office/drawing/2014/main" id="{F4B3D45D-C826-4846-BBFC-A0D98B7E7A2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3516961-40DC-443E-9DB8-3A987DF499A9}"/>
              </a:ext>
            </a:extLst>
          </p:cNvPr>
          <p:cNvSpPr>
            <a:spLocks noGrp="1"/>
          </p:cNvSpPr>
          <p:nvPr>
            <p:ph type="sldNum" sz="quarter" idx="12"/>
          </p:nvPr>
        </p:nvSpPr>
        <p:spPr/>
        <p:txBody>
          <a:bodyPr/>
          <a:lstStyle/>
          <a:p>
            <a:fld id="{ED6580AB-5C3C-4B4F-8E2A-8B7A0A8CE695}" type="slidenum">
              <a:rPr lang="en-US" smtClean="0"/>
              <a:t>‹N›</a:t>
            </a:fld>
            <a:endParaRPr lang="en-US"/>
          </a:p>
        </p:txBody>
      </p:sp>
    </p:spTree>
    <p:extLst>
      <p:ext uri="{BB962C8B-B14F-4D97-AF65-F5344CB8AC3E}">
        <p14:creationId xmlns:p14="http://schemas.microsoft.com/office/powerpoint/2010/main" val="26313338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E341CFC-63B9-4A19-A8AB-62B9E452AE5E}"/>
              </a:ext>
            </a:extLst>
          </p:cNvPr>
          <p:cNvSpPr>
            <a:spLocks noGrp="1"/>
          </p:cNvSpPr>
          <p:nvPr>
            <p:ph type="title"/>
          </p:nvPr>
        </p:nvSpPr>
        <p:spPr>
          <a:xfrm>
            <a:off x="838200" y="365125"/>
            <a:ext cx="10515600" cy="1325563"/>
          </a:xfrm>
          <a:prstGeom prst="rect">
            <a:avLst/>
          </a:prstGeom>
        </p:spPr>
        <p:txBody>
          <a:bodyPr vert="horz" lIns="0" tIns="0" rIns="0" bIns="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15A838B-134E-40B6-A7E3-1119BB8BF5BD}"/>
              </a:ext>
            </a:extLst>
          </p:cNvPr>
          <p:cNvSpPr>
            <a:spLocks noGrp="1"/>
          </p:cNvSpPr>
          <p:nvPr>
            <p:ph type="body" idx="1"/>
          </p:nvPr>
        </p:nvSpPr>
        <p:spPr>
          <a:xfrm>
            <a:off x="838200" y="1825625"/>
            <a:ext cx="10515600" cy="4351338"/>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8943BB-9EAD-4CBC-9CA2-75F70C6B582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294036C-9E7C-4FFC-99FA-414B61E345DD}" type="datetimeFigureOut">
              <a:rPr lang="en-US" smtClean="0"/>
              <a:t>7/25/2024</a:t>
            </a:fld>
            <a:endParaRPr lang="en-US"/>
          </a:p>
        </p:txBody>
      </p:sp>
      <p:sp>
        <p:nvSpPr>
          <p:cNvPr id="5" name="Footer Placeholder 4">
            <a:extLst>
              <a:ext uri="{FF2B5EF4-FFF2-40B4-BE49-F238E27FC236}">
                <a16:creationId xmlns:a16="http://schemas.microsoft.com/office/drawing/2014/main" id="{F204E537-5CBA-4B86-9D30-577B9F741E8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6E79E72-0F12-4646-BCDF-4C9EAA89C26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D6580AB-5C3C-4B4F-8E2A-8B7A0A8CE695}" type="slidenum">
              <a:rPr lang="en-US" smtClean="0"/>
              <a:t>‹N›</a:t>
            </a:fld>
            <a:endParaRPr lang="en-US"/>
          </a:p>
        </p:txBody>
      </p:sp>
    </p:spTree>
    <p:extLst>
      <p:ext uri="{BB962C8B-B14F-4D97-AF65-F5344CB8AC3E}">
        <p14:creationId xmlns:p14="http://schemas.microsoft.com/office/powerpoint/2010/main" val="5543780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1.sv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20.png"/><Relationship Id="rId5" Type="http://schemas.openxmlformats.org/officeDocument/2006/relationships/image" Target="../media/image19.svg"/><Relationship Id="rId4" Type="http://schemas.openxmlformats.org/officeDocument/2006/relationships/image" Target="../media/image18.png"/></Relationships>
</file>

<file path=ppt/slides/_rels/slide100.xml.rels><?xml version="1.0" encoding="UTF-8" standalone="yes"?>
<Relationships xmlns="http://schemas.openxmlformats.org/package/2006/relationships"><Relationship Id="rId3" Type="http://schemas.openxmlformats.org/officeDocument/2006/relationships/image" Target="../media/image104.jpg"/><Relationship Id="rId2" Type="http://schemas.openxmlformats.org/officeDocument/2006/relationships/notesSlide" Target="../notesSlides/notesSlide100.xml"/><Relationship Id="rId1" Type="http://schemas.openxmlformats.org/officeDocument/2006/relationships/slideLayout" Target="../slideLayouts/slideLayout6.xml"/><Relationship Id="rId4" Type="http://schemas.openxmlformats.org/officeDocument/2006/relationships/image" Target="../media/image1.png"/></Relationships>
</file>

<file path=ppt/slides/_rels/slide101.xml.rels><?xml version="1.0" encoding="UTF-8" standalone="yes"?>
<Relationships xmlns="http://schemas.openxmlformats.org/package/2006/relationships"><Relationship Id="rId3" Type="http://schemas.openxmlformats.org/officeDocument/2006/relationships/image" Target="../media/image104.jpg"/><Relationship Id="rId2" Type="http://schemas.openxmlformats.org/officeDocument/2006/relationships/notesSlide" Target="../notesSlides/notesSlide101.xml"/><Relationship Id="rId1" Type="http://schemas.openxmlformats.org/officeDocument/2006/relationships/slideLayout" Target="../slideLayouts/slideLayout6.xml"/><Relationship Id="rId4" Type="http://schemas.openxmlformats.org/officeDocument/2006/relationships/image" Target="../media/image1.png"/></Relationships>
</file>

<file path=ppt/slides/_rels/slide102.xml.rels><?xml version="1.0" encoding="UTF-8" standalone="yes"?>
<Relationships xmlns="http://schemas.openxmlformats.org/package/2006/relationships"><Relationship Id="rId3" Type="http://schemas.openxmlformats.org/officeDocument/2006/relationships/image" Target="../media/image104.jpg"/><Relationship Id="rId2" Type="http://schemas.openxmlformats.org/officeDocument/2006/relationships/notesSlide" Target="../notesSlides/notesSlide102.xml"/><Relationship Id="rId1" Type="http://schemas.openxmlformats.org/officeDocument/2006/relationships/slideLayout" Target="../slideLayouts/slideLayout6.xml"/><Relationship Id="rId4" Type="http://schemas.openxmlformats.org/officeDocument/2006/relationships/image" Target="../media/image1.png"/></Relationships>
</file>

<file path=ppt/slides/_rels/slide103.xml.rels><?xml version="1.0" encoding="UTF-8" standalone="yes"?>
<Relationships xmlns="http://schemas.openxmlformats.org/package/2006/relationships"><Relationship Id="rId3" Type="http://schemas.openxmlformats.org/officeDocument/2006/relationships/image" Target="../media/image104.jpg"/><Relationship Id="rId2" Type="http://schemas.openxmlformats.org/officeDocument/2006/relationships/notesSlide" Target="../notesSlides/notesSlide103.xml"/><Relationship Id="rId1" Type="http://schemas.openxmlformats.org/officeDocument/2006/relationships/slideLayout" Target="../slideLayouts/slideLayout6.xml"/><Relationship Id="rId4" Type="http://schemas.openxmlformats.org/officeDocument/2006/relationships/image" Target="../media/image1.png"/></Relationships>
</file>

<file path=ppt/slides/_rels/slide10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4.xml"/><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5.xml"/><Relationship Id="rId1" Type="http://schemas.openxmlformats.org/officeDocument/2006/relationships/slideLayout" Target="../slideLayouts/slideLayout6.xml"/><Relationship Id="rId4" Type="http://schemas.openxmlformats.org/officeDocument/2006/relationships/image" Target="../media/image103.png"/></Relationships>
</file>

<file path=ppt/slides/_rels/slide106.xml.rels><?xml version="1.0" encoding="UTF-8" standalone="yes"?>
<Relationships xmlns="http://schemas.openxmlformats.org/package/2006/relationships"><Relationship Id="rId3" Type="http://schemas.openxmlformats.org/officeDocument/2006/relationships/image" Target="../media/image104.jpg"/><Relationship Id="rId2" Type="http://schemas.openxmlformats.org/officeDocument/2006/relationships/notesSlide" Target="../notesSlides/notesSlide106.xml"/><Relationship Id="rId1" Type="http://schemas.openxmlformats.org/officeDocument/2006/relationships/slideLayout" Target="../slideLayouts/slideLayout6.xml"/><Relationship Id="rId5" Type="http://schemas.openxmlformats.org/officeDocument/2006/relationships/image" Target="../media/image118.PNG"/><Relationship Id="rId4" Type="http://schemas.openxmlformats.org/officeDocument/2006/relationships/image" Target="../media/image1.png"/></Relationships>
</file>

<file path=ppt/slides/_rels/slide107.xml.rels><?xml version="1.0" encoding="UTF-8" standalone="yes"?>
<Relationships xmlns="http://schemas.openxmlformats.org/package/2006/relationships"><Relationship Id="rId3" Type="http://schemas.openxmlformats.org/officeDocument/2006/relationships/image" Target="../media/image104.jpg"/><Relationship Id="rId2" Type="http://schemas.openxmlformats.org/officeDocument/2006/relationships/notesSlide" Target="../notesSlides/notesSlide107.xml"/><Relationship Id="rId1" Type="http://schemas.openxmlformats.org/officeDocument/2006/relationships/slideLayout" Target="../slideLayouts/slideLayout6.xml"/><Relationship Id="rId5" Type="http://schemas.openxmlformats.org/officeDocument/2006/relationships/image" Target="../media/image119.PNG"/><Relationship Id="rId4" Type="http://schemas.openxmlformats.org/officeDocument/2006/relationships/image" Target="../media/image1.png"/></Relationships>
</file>

<file path=ppt/slides/_rels/slide108.xml.rels><?xml version="1.0" encoding="UTF-8" standalone="yes"?>
<Relationships xmlns="http://schemas.openxmlformats.org/package/2006/relationships"><Relationship Id="rId3" Type="http://schemas.openxmlformats.org/officeDocument/2006/relationships/image" Target="../media/image104.jpg"/><Relationship Id="rId2" Type="http://schemas.openxmlformats.org/officeDocument/2006/relationships/notesSlide" Target="../notesSlides/notesSlide108.xml"/><Relationship Id="rId1" Type="http://schemas.openxmlformats.org/officeDocument/2006/relationships/slideLayout" Target="../slideLayouts/slideLayout6.xml"/><Relationship Id="rId4" Type="http://schemas.openxmlformats.org/officeDocument/2006/relationships/image" Target="../media/image1.png"/></Relationships>
</file>

<file path=ppt/slides/_rels/slide109.xml.rels><?xml version="1.0" encoding="UTF-8" standalone="yes"?>
<Relationships xmlns="http://schemas.openxmlformats.org/package/2006/relationships"><Relationship Id="rId3" Type="http://schemas.openxmlformats.org/officeDocument/2006/relationships/image" Target="../media/image104.jpg"/><Relationship Id="rId2" Type="http://schemas.openxmlformats.org/officeDocument/2006/relationships/notesSlide" Target="../notesSlides/notesSlide109.xml"/><Relationship Id="rId1" Type="http://schemas.openxmlformats.org/officeDocument/2006/relationships/slideLayout" Target="../slideLayouts/slideLayout6.xml"/><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6.xml"/><Relationship Id="rId5" Type="http://schemas.openxmlformats.org/officeDocument/2006/relationships/image" Target="../media/image23.svg"/><Relationship Id="rId4" Type="http://schemas.openxmlformats.org/officeDocument/2006/relationships/image" Target="../media/image22.png"/></Relationships>
</file>

<file path=ppt/slides/_rels/slide110.xml.rels><?xml version="1.0" encoding="UTF-8" standalone="yes"?>
<Relationships xmlns="http://schemas.openxmlformats.org/package/2006/relationships"><Relationship Id="rId3" Type="http://schemas.openxmlformats.org/officeDocument/2006/relationships/image" Target="../media/image104.jpg"/><Relationship Id="rId2" Type="http://schemas.openxmlformats.org/officeDocument/2006/relationships/notesSlide" Target="../notesSlides/notesSlide110.xml"/><Relationship Id="rId1" Type="http://schemas.openxmlformats.org/officeDocument/2006/relationships/slideLayout" Target="../slideLayouts/slideLayout6.xml"/><Relationship Id="rId4" Type="http://schemas.openxmlformats.org/officeDocument/2006/relationships/image" Target="../media/image1.png"/></Relationships>
</file>

<file path=ppt/slides/_rels/slide111.xml.rels><?xml version="1.0" encoding="UTF-8" standalone="yes"?>
<Relationships xmlns="http://schemas.openxmlformats.org/package/2006/relationships"><Relationship Id="rId3" Type="http://schemas.openxmlformats.org/officeDocument/2006/relationships/image" Target="../media/image104.jpg"/><Relationship Id="rId2" Type="http://schemas.openxmlformats.org/officeDocument/2006/relationships/notesSlide" Target="../notesSlides/notesSlide111.xml"/><Relationship Id="rId1" Type="http://schemas.openxmlformats.org/officeDocument/2006/relationships/slideLayout" Target="../slideLayouts/slideLayout6.xml"/><Relationship Id="rId5" Type="http://schemas.openxmlformats.org/officeDocument/2006/relationships/image" Target="../media/image120.PNG"/><Relationship Id="rId4" Type="http://schemas.openxmlformats.org/officeDocument/2006/relationships/image" Target="../media/image1.png"/></Relationships>
</file>

<file path=ppt/slides/_rels/slide112.xml.rels><?xml version="1.0" encoding="UTF-8" standalone="yes"?>
<Relationships xmlns="http://schemas.openxmlformats.org/package/2006/relationships"><Relationship Id="rId3" Type="http://schemas.openxmlformats.org/officeDocument/2006/relationships/image" Target="../media/image104.jpg"/><Relationship Id="rId2" Type="http://schemas.openxmlformats.org/officeDocument/2006/relationships/notesSlide" Target="../notesSlides/notesSlide112.xml"/><Relationship Id="rId1" Type="http://schemas.openxmlformats.org/officeDocument/2006/relationships/slideLayout" Target="../slideLayouts/slideLayout6.xml"/><Relationship Id="rId4" Type="http://schemas.openxmlformats.org/officeDocument/2006/relationships/image" Target="../media/image1.png"/></Relationships>
</file>

<file path=ppt/slides/_rels/slide113.xml.rels><?xml version="1.0" encoding="UTF-8" standalone="yes"?>
<Relationships xmlns="http://schemas.openxmlformats.org/package/2006/relationships"><Relationship Id="rId3" Type="http://schemas.openxmlformats.org/officeDocument/2006/relationships/image" Target="../media/image104.jpg"/><Relationship Id="rId2" Type="http://schemas.openxmlformats.org/officeDocument/2006/relationships/notesSlide" Target="../notesSlides/notesSlide113.xml"/><Relationship Id="rId1" Type="http://schemas.openxmlformats.org/officeDocument/2006/relationships/slideLayout" Target="../slideLayouts/slideLayout6.xml"/><Relationship Id="rId4" Type="http://schemas.openxmlformats.org/officeDocument/2006/relationships/image" Target="../media/image1.png"/></Relationships>
</file>

<file path=ppt/slides/_rels/slide114.xml.rels><?xml version="1.0" encoding="UTF-8" standalone="yes"?>
<Relationships xmlns="http://schemas.openxmlformats.org/package/2006/relationships"><Relationship Id="rId3" Type="http://schemas.openxmlformats.org/officeDocument/2006/relationships/image" Target="../media/image104.jpg"/><Relationship Id="rId2" Type="http://schemas.openxmlformats.org/officeDocument/2006/relationships/notesSlide" Target="../notesSlides/notesSlide114.xml"/><Relationship Id="rId1" Type="http://schemas.openxmlformats.org/officeDocument/2006/relationships/slideLayout" Target="../slideLayouts/slideLayout6.xml"/><Relationship Id="rId4" Type="http://schemas.openxmlformats.org/officeDocument/2006/relationships/image" Target="../media/image1.png"/></Relationships>
</file>

<file path=ppt/slides/_rels/slide115.xml.rels><?xml version="1.0" encoding="UTF-8" standalone="yes"?>
<Relationships xmlns="http://schemas.openxmlformats.org/package/2006/relationships"><Relationship Id="rId3" Type="http://schemas.openxmlformats.org/officeDocument/2006/relationships/image" Target="../media/image104.jpg"/><Relationship Id="rId2" Type="http://schemas.openxmlformats.org/officeDocument/2006/relationships/notesSlide" Target="../notesSlides/notesSlide115.xml"/><Relationship Id="rId1" Type="http://schemas.openxmlformats.org/officeDocument/2006/relationships/slideLayout" Target="../slideLayouts/slideLayout6.xml"/><Relationship Id="rId4" Type="http://schemas.openxmlformats.org/officeDocument/2006/relationships/image" Target="../media/image1.png"/></Relationships>
</file>

<file path=ppt/slides/_rels/slide1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6.xml"/><Relationship Id="rId1" Type="http://schemas.openxmlformats.org/officeDocument/2006/relationships/slideLayout" Target="../slideLayouts/slideLayout6.xml"/></Relationships>
</file>

<file path=ppt/slides/_rels/slide1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7.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image" Target="../media/image25.png"/><Relationship Id="rId5" Type="http://schemas.openxmlformats.org/officeDocument/2006/relationships/image" Target="../media/image3.png"/><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1.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6.xml"/><Relationship Id="rId5" Type="http://schemas.openxmlformats.org/officeDocument/2006/relationships/image" Target="../media/image33.png"/><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6.xml"/><Relationship Id="rId5" Type="http://schemas.openxmlformats.org/officeDocument/2006/relationships/image" Target="../media/image35.svg"/><Relationship Id="rId4" Type="http://schemas.openxmlformats.org/officeDocument/2006/relationships/image" Target="../media/image34.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6.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6.xml"/><Relationship Id="rId5" Type="http://schemas.openxmlformats.org/officeDocument/2006/relationships/image" Target="../media/image39.PNG"/><Relationship Id="rId4" Type="http://schemas.openxmlformats.org/officeDocument/2006/relationships/image" Target="../media/image38.PN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6.xml"/><Relationship Id="rId5" Type="http://schemas.openxmlformats.org/officeDocument/2006/relationships/image" Target="../media/image41.PNG"/><Relationship Id="rId4" Type="http://schemas.openxmlformats.org/officeDocument/2006/relationships/image" Target="../media/image40.PN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6.xml"/><Relationship Id="rId5" Type="http://schemas.openxmlformats.org/officeDocument/2006/relationships/image" Target="../media/image43.PNG"/><Relationship Id="rId4" Type="http://schemas.openxmlformats.org/officeDocument/2006/relationships/image" Target="../media/image42.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6.xml"/><Relationship Id="rId4" Type="http://schemas.openxmlformats.org/officeDocument/2006/relationships/image" Target="../media/image44.PN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6.xml"/><Relationship Id="rId4" Type="http://schemas.openxmlformats.org/officeDocument/2006/relationships/image" Target="../media/image45.pn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6.xml"/><Relationship Id="rId6" Type="http://schemas.openxmlformats.org/officeDocument/2006/relationships/image" Target="../media/image48.png"/><Relationship Id="rId5" Type="http://schemas.openxmlformats.org/officeDocument/2006/relationships/image" Target="../media/image47.svg"/><Relationship Id="rId4" Type="http://schemas.openxmlformats.org/officeDocument/2006/relationships/image" Target="../media/image46.png"/></Relationships>
</file>

<file path=ppt/slides/_rels/slide26.xml.rels><?xml version="1.0" encoding="UTF-8" standalone="yes"?>
<Relationships xmlns="http://schemas.openxmlformats.org/package/2006/relationships"><Relationship Id="rId8" Type="http://schemas.openxmlformats.org/officeDocument/2006/relationships/image" Target="../media/image53.svg"/><Relationship Id="rId3" Type="http://schemas.openxmlformats.org/officeDocument/2006/relationships/image" Target="../media/image1.png"/><Relationship Id="rId7" Type="http://schemas.openxmlformats.org/officeDocument/2006/relationships/image" Target="../media/image52.png"/><Relationship Id="rId2" Type="http://schemas.openxmlformats.org/officeDocument/2006/relationships/notesSlide" Target="../notesSlides/notesSlide26.xml"/><Relationship Id="rId1" Type="http://schemas.openxmlformats.org/officeDocument/2006/relationships/slideLayout" Target="../slideLayouts/slideLayout6.xml"/><Relationship Id="rId6" Type="http://schemas.openxmlformats.org/officeDocument/2006/relationships/image" Target="../media/image51.png"/><Relationship Id="rId5" Type="http://schemas.openxmlformats.org/officeDocument/2006/relationships/image" Target="../media/image50.svg"/><Relationship Id="rId4" Type="http://schemas.openxmlformats.org/officeDocument/2006/relationships/image" Target="../media/image49.png"/><Relationship Id="rId9" Type="http://schemas.openxmlformats.org/officeDocument/2006/relationships/image" Target="../media/image54.png"/></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6.xml"/><Relationship Id="rId5" Type="http://schemas.openxmlformats.org/officeDocument/2006/relationships/image" Target="../media/image56.svg"/><Relationship Id="rId4" Type="http://schemas.openxmlformats.org/officeDocument/2006/relationships/image" Target="../media/image55.png"/></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6.xml"/><Relationship Id="rId5" Type="http://schemas.openxmlformats.org/officeDocument/2006/relationships/image" Target="../media/image58.png"/><Relationship Id="rId4" Type="http://schemas.openxmlformats.org/officeDocument/2006/relationships/image" Target="../media/image57.png"/></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62.PNG"/><Relationship Id="rId2" Type="http://schemas.openxmlformats.org/officeDocument/2006/relationships/notesSlide" Target="../notesSlides/notesSlide29.xml"/><Relationship Id="rId1" Type="http://schemas.openxmlformats.org/officeDocument/2006/relationships/slideLayout" Target="../slideLayouts/slideLayout6.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1.png"/></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66.PNG"/><Relationship Id="rId2" Type="http://schemas.openxmlformats.org/officeDocument/2006/relationships/notesSlide" Target="../notesSlides/notesSlide30.xml"/><Relationship Id="rId1" Type="http://schemas.openxmlformats.org/officeDocument/2006/relationships/slideLayout" Target="../slideLayouts/slideLayout6.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70.PNG"/><Relationship Id="rId2" Type="http://schemas.openxmlformats.org/officeDocument/2006/relationships/notesSlide" Target="../notesSlides/notesSlide31.xml"/><Relationship Id="rId1" Type="http://schemas.openxmlformats.org/officeDocument/2006/relationships/slideLayout" Target="../slideLayouts/slideLayout6.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6.xml"/><Relationship Id="rId4" Type="http://schemas.openxmlformats.org/officeDocument/2006/relationships/image" Target="../media/image71.png"/></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6.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3.png"/></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6.xml"/><Relationship Id="rId5" Type="http://schemas.openxmlformats.org/officeDocument/2006/relationships/image" Target="../media/image75.PNG"/><Relationship Id="rId4" Type="http://schemas.openxmlformats.org/officeDocument/2006/relationships/image" Target="../media/image74.PNG"/></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5.xml"/><Relationship Id="rId1" Type="http://schemas.openxmlformats.org/officeDocument/2006/relationships/slideLayout" Target="../slideLayouts/slideLayout6.xml"/><Relationship Id="rId4" Type="http://schemas.openxmlformats.org/officeDocument/2006/relationships/image" Target="../media/image76.png"/></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6.xml"/><Relationship Id="rId1" Type="http://schemas.openxmlformats.org/officeDocument/2006/relationships/slideLayout" Target="../slideLayouts/slideLayout6.xml"/><Relationship Id="rId4" Type="http://schemas.openxmlformats.org/officeDocument/2006/relationships/image" Target="../media/image3.png"/></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8" Type="http://schemas.openxmlformats.org/officeDocument/2006/relationships/image" Target="../media/image81.png"/><Relationship Id="rId13" Type="http://schemas.openxmlformats.org/officeDocument/2006/relationships/image" Target="../media/image86.svg"/><Relationship Id="rId3" Type="http://schemas.openxmlformats.org/officeDocument/2006/relationships/image" Target="../media/image1.png"/><Relationship Id="rId7" Type="http://schemas.openxmlformats.org/officeDocument/2006/relationships/image" Target="../media/image80.svg"/><Relationship Id="rId12" Type="http://schemas.openxmlformats.org/officeDocument/2006/relationships/image" Target="../media/image85.png"/><Relationship Id="rId2" Type="http://schemas.openxmlformats.org/officeDocument/2006/relationships/notesSlide" Target="../notesSlides/notesSlide38.xml"/><Relationship Id="rId1" Type="http://schemas.openxmlformats.org/officeDocument/2006/relationships/slideLayout" Target="../slideLayouts/slideLayout6.xml"/><Relationship Id="rId6" Type="http://schemas.openxmlformats.org/officeDocument/2006/relationships/image" Target="../media/image79.png"/><Relationship Id="rId11" Type="http://schemas.openxmlformats.org/officeDocument/2006/relationships/image" Target="../media/image84.svg"/><Relationship Id="rId5" Type="http://schemas.openxmlformats.org/officeDocument/2006/relationships/image" Target="../media/image78.svg"/><Relationship Id="rId10" Type="http://schemas.openxmlformats.org/officeDocument/2006/relationships/image" Target="../media/image83.png"/><Relationship Id="rId4" Type="http://schemas.openxmlformats.org/officeDocument/2006/relationships/image" Target="../media/image77.png"/><Relationship Id="rId9" Type="http://schemas.openxmlformats.org/officeDocument/2006/relationships/image" Target="../media/image82.svg"/></Relationships>
</file>

<file path=ppt/slides/_rels/slide39.xml.rels><?xml version="1.0" encoding="UTF-8" standalone="yes"?>
<Relationships xmlns="http://schemas.openxmlformats.org/package/2006/relationships"><Relationship Id="rId8" Type="http://schemas.openxmlformats.org/officeDocument/2006/relationships/image" Target="../media/image90.svg"/><Relationship Id="rId13" Type="http://schemas.openxmlformats.org/officeDocument/2006/relationships/image" Target="../media/image95.png"/><Relationship Id="rId3" Type="http://schemas.openxmlformats.org/officeDocument/2006/relationships/image" Target="../media/image3.png"/><Relationship Id="rId7" Type="http://schemas.openxmlformats.org/officeDocument/2006/relationships/image" Target="../media/image89.png"/><Relationship Id="rId12" Type="http://schemas.openxmlformats.org/officeDocument/2006/relationships/image" Target="../media/image94.svg"/><Relationship Id="rId2" Type="http://schemas.openxmlformats.org/officeDocument/2006/relationships/notesSlide" Target="../notesSlides/notesSlide39.xml"/><Relationship Id="rId16" Type="http://schemas.openxmlformats.org/officeDocument/2006/relationships/image" Target="../media/image98.svg"/><Relationship Id="rId1" Type="http://schemas.openxmlformats.org/officeDocument/2006/relationships/slideLayout" Target="../slideLayouts/slideLayout6.xml"/><Relationship Id="rId6" Type="http://schemas.openxmlformats.org/officeDocument/2006/relationships/image" Target="../media/image88.svg"/><Relationship Id="rId11" Type="http://schemas.openxmlformats.org/officeDocument/2006/relationships/image" Target="../media/image93.png"/><Relationship Id="rId5" Type="http://schemas.openxmlformats.org/officeDocument/2006/relationships/image" Target="../media/image87.png"/><Relationship Id="rId15" Type="http://schemas.openxmlformats.org/officeDocument/2006/relationships/image" Target="../media/image97.png"/><Relationship Id="rId10" Type="http://schemas.openxmlformats.org/officeDocument/2006/relationships/image" Target="../media/image92.svg"/><Relationship Id="rId4" Type="http://schemas.openxmlformats.org/officeDocument/2006/relationships/image" Target="../media/image1.png"/><Relationship Id="rId9" Type="http://schemas.openxmlformats.org/officeDocument/2006/relationships/image" Target="../media/image91.png"/><Relationship Id="rId14" Type="http://schemas.openxmlformats.org/officeDocument/2006/relationships/image" Target="../media/image96.sv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1.xml"/><Relationship Id="rId1" Type="http://schemas.openxmlformats.org/officeDocument/2006/relationships/slideLayout" Target="../slideLayouts/slideLayout6.xml"/><Relationship Id="rId5" Type="http://schemas.openxmlformats.org/officeDocument/2006/relationships/image" Target="../media/image100.png"/><Relationship Id="rId4" Type="http://schemas.openxmlformats.org/officeDocument/2006/relationships/image" Target="../media/image99.png"/></Relationships>
</file>

<file path=ppt/slides/_rels/slide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2.xml"/><Relationship Id="rId1" Type="http://schemas.openxmlformats.org/officeDocument/2006/relationships/slideLayout" Target="../slideLayouts/slideLayout6.xml"/><Relationship Id="rId4" Type="http://schemas.openxmlformats.org/officeDocument/2006/relationships/image" Target="../media/image101.png"/></Relationships>
</file>

<file path=ppt/slides/_rels/slide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1.png"/><Relationship Id="rId7" Type="http://schemas.openxmlformats.org/officeDocument/2006/relationships/image" Target="../media/image9.sv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8.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s>
</file>

<file path=ppt/slides/_rels/slide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0.xml"/><Relationship Id="rId1" Type="http://schemas.openxmlformats.org/officeDocument/2006/relationships/slideLayout" Target="../slideLayouts/slideLayout6.xml"/><Relationship Id="rId4" Type="http://schemas.openxmlformats.org/officeDocument/2006/relationships/image" Target="../media/image102.png"/></Relationships>
</file>

<file path=ppt/slides/_rels/slide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1.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2.xml"/><Relationship Id="rId1" Type="http://schemas.openxmlformats.org/officeDocument/2006/relationships/slideLayout" Target="../slideLayouts/slideLayout6.xml"/><Relationship Id="rId4" Type="http://schemas.openxmlformats.org/officeDocument/2006/relationships/image" Target="../media/image103.png"/></Relationships>
</file>

<file path=ppt/slides/_rels/slide5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3.xml"/><Relationship Id="rId1" Type="http://schemas.openxmlformats.org/officeDocument/2006/relationships/slideLayout" Target="../slideLayouts/slideLayout6.xml"/><Relationship Id="rId4" Type="http://schemas.openxmlformats.org/officeDocument/2006/relationships/image" Target="../media/image103.png"/></Relationships>
</file>

<file path=ppt/slides/_rels/slide5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4.xml"/><Relationship Id="rId1" Type="http://schemas.openxmlformats.org/officeDocument/2006/relationships/slideLayout" Target="../slideLayouts/slideLayout6.xml"/><Relationship Id="rId4" Type="http://schemas.openxmlformats.org/officeDocument/2006/relationships/image" Target="../media/image103.png"/></Relationships>
</file>

<file path=ppt/slides/_rels/slide5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5.xml"/><Relationship Id="rId1" Type="http://schemas.openxmlformats.org/officeDocument/2006/relationships/slideLayout" Target="../slideLayouts/slideLayout6.xml"/><Relationship Id="rId4" Type="http://schemas.openxmlformats.org/officeDocument/2006/relationships/image" Target="../media/image103.png"/></Relationships>
</file>

<file path=ppt/slides/_rels/slide5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6.xml"/><Relationship Id="rId1" Type="http://schemas.openxmlformats.org/officeDocument/2006/relationships/slideLayout" Target="../slideLayouts/slideLayout6.xml"/><Relationship Id="rId4" Type="http://schemas.openxmlformats.org/officeDocument/2006/relationships/image" Target="../media/image103.png"/></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6.xml"/><Relationship Id="rId1" Type="http://schemas.openxmlformats.org/officeDocument/2006/relationships/themeOverride" Target="../theme/themeOverride1.xml"/><Relationship Id="rId5" Type="http://schemas.openxmlformats.org/officeDocument/2006/relationships/image" Target="../media/image1.png"/><Relationship Id="rId4" Type="http://schemas.openxmlformats.org/officeDocument/2006/relationships/image" Target="../media/image104.jpg"/></Relationships>
</file>

<file path=ppt/slides/_rels/slide58.xml.rels><?xml version="1.0" encoding="UTF-8" standalone="yes"?>
<Relationships xmlns="http://schemas.openxmlformats.org/package/2006/relationships"><Relationship Id="rId3" Type="http://schemas.openxmlformats.org/officeDocument/2006/relationships/image" Target="../media/image104.jpg"/><Relationship Id="rId7" Type="http://schemas.openxmlformats.org/officeDocument/2006/relationships/image" Target="../media/image107.PNG"/><Relationship Id="rId2" Type="http://schemas.openxmlformats.org/officeDocument/2006/relationships/notesSlide" Target="../notesSlides/notesSlide58.xml"/><Relationship Id="rId1" Type="http://schemas.openxmlformats.org/officeDocument/2006/relationships/slideLayout" Target="../slideLayouts/slideLayout6.xml"/><Relationship Id="rId6" Type="http://schemas.openxmlformats.org/officeDocument/2006/relationships/image" Target="../media/image106.jpg"/><Relationship Id="rId5" Type="http://schemas.openxmlformats.org/officeDocument/2006/relationships/image" Target="../media/image105.PNG"/><Relationship Id="rId4" Type="http://schemas.openxmlformats.org/officeDocument/2006/relationships/image" Target="../media/image1.png"/></Relationships>
</file>

<file path=ppt/slides/_rels/slide59.xml.rels><?xml version="1.0" encoding="UTF-8" standalone="yes"?>
<Relationships xmlns="http://schemas.openxmlformats.org/package/2006/relationships"><Relationship Id="rId3" Type="http://schemas.openxmlformats.org/officeDocument/2006/relationships/image" Target="../media/image104.jpg"/><Relationship Id="rId2" Type="http://schemas.openxmlformats.org/officeDocument/2006/relationships/notesSlide" Target="../notesSlides/notesSlide59.xml"/><Relationship Id="rId1" Type="http://schemas.openxmlformats.org/officeDocument/2006/relationships/slideLayout" Target="../slideLayouts/slideLayout6.xml"/><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3" Type="http://schemas.openxmlformats.org/officeDocument/2006/relationships/image" Target="../media/image104.jpg"/><Relationship Id="rId2" Type="http://schemas.openxmlformats.org/officeDocument/2006/relationships/notesSlide" Target="../notesSlides/notesSlide60.xml"/><Relationship Id="rId1" Type="http://schemas.openxmlformats.org/officeDocument/2006/relationships/slideLayout" Target="../slideLayouts/slideLayout6.xml"/><Relationship Id="rId5" Type="http://schemas.openxmlformats.org/officeDocument/2006/relationships/image" Target="../media/image108.PNG"/><Relationship Id="rId4" Type="http://schemas.openxmlformats.org/officeDocument/2006/relationships/image" Target="../media/image1.png"/></Relationships>
</file>

<file path=ppt/slides/_rels/slide61.xml.rels><?xml version="1.0" encoding="UTF-8" standalone="yes"?>
<Relationships xmlns="http://schemas.openxmlformats.org/package/2006/relationships"><Relationship Id="rId3" Type="http://schemas.openxmlformats.org/officeDocument/2006/relationships/image" Target="../media/image104.jpg"/><Relationship Id="rId2" Type="http://schemas.openxmlformats.org/officeDocument/2006/relationships/notesSlide" Target="../notesSlides/notesSlide61.xml"/><Relationship Id="rId1" Type="http://schemas.openxmlformats.org/officeDocument/2006/relationships/slideLayout" Target="../slideLayouts/slideLayout6.xml"/><Relationship Id="rId4" Type="http://schemas.openxmlformats.org/officeDocument/2006/relationships/image" Target="../media/image1.png"/></Relationships>
</file>

<file path=ppt/slides/_rels/slide62.xml.rels><?xml version="1.0" encoding="UTF-8" standalone="yes"?>
<Relationships xmlns="http://schemas.openxmlformats.org/package/2006/relationships"><Relationship Id="rId3" Type="http://schemas.openxmlformats.org/officeDocument/2006/relationships/image" Target="../media/image104.jpg"/><Relationship Id="rId2" Type="http://schemas.openxmlformats.org/officeDocument/2006/relationships/notesSlide" Target="../notesSlides/notesSlide62.xml"/><Relationship Id="rId1" Type="http://schemas.openxmlformats.org/officeDocument/2006/relationships/slideLayout" Target="../slideLayouts/slideLayout6.xml"/><Relationship Id="rId5" Type="http://schemas.openxmlformats.org/officeDocument/2006/relationships/image" Target="../media/image109.PNG"/><Relationship Id="rId4" Type="http://schemas.openxmlformats.org/officeDocument/2006/relationships/image" Target="../media/image1.png"/></Relationships>
</file>

<file path=ppt/slides/_rels/slide63.xml.rels><?xml version="1.0" encoding="UTF-8" standalone="yes"?>
<Relationships xmlns="http://schemas.openxmlformats.org/package/2006/relationships"><Relationship Id="rId3" Type="http://schemas.openxmlformats.org/officeDocument/2006/relationships/image" Target="../media/image104.jpg"/><Relationship Id="rId2" Type="http://schemas.openxmlformats.org/officeDocument/2006/relationships/notesSlide" Target="../notesSlides/notesSlide63.xml"/><Relationship Id="rId1" Type="http://schemas.openxmlformats.org/officeDocument/2006/relationships/slideLayout" Target="../slideLayouts/slideLayout6.xml"/><Relationship Id="rId4" Type="http://schemas.openxmlformats.org/officeDocument/2006/relationships/image" Target="../media/image1.png"/></Relationships>
</file>

<file path=ppt/slides/_rels/slide64.xml.rels><?xml version="1.0" encoding="UTF-8" standalone="yes"?>
<Relationships xmlns="http://schemas.openxmlformats.org/package/2006/relationships"><Relationship Id="rId3" Type="http://schemas.openxmlformats.org/officeDocument/2006/relationships/image" Target="../media/image104.jpg"/><Relationship Id="rId2" Type="http://schemas.openxmlformats.org/officeDocument/2006/relationships/notesSlide" Target="../notesSlides/notesSlide64.xml"/><Relationship Id="rId1" Type="http://schemas.openxmlformats.org/officeDocument/2006/relationships/slideLayout" Target="../slideLayouts/slideLayout6.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png"/></Relationships>
</file>

<file path=ppt/slides/_rels/slide65.xml.rels><?xml version="1.0" encoding="UTF-8" standalone="yes"?>
<Relationships xmlns="http://schemas.openxmlformats.org/package/2006/relationships"><Relationship Id="rId3" Type="http://schemas.openxmlformats.org/officeDocument/2006/relationships/image" Target="../media/image104.jpg"/><Relationship Id="rId2" Type="http://schemas.openxmlformats.org/officeDocument/2006/relationships/notesSlide" Target="../notesSlides/notesSlide65.xml"/><Relationship Id="rId1" Type="http://schemas.openxmlformats.org/officeDocument/2006/relationships/slideLayout" Target="../slideLayouts/slideLayout6.xml"/><Relationship Id="rId4" Type="http://schemas.openxmlformats.org/officeDocument/2006/relationships/image" Target="../media/image1.png"/></Relationships>
</file>

<file path=ppt/slides/_rels/slide66.xml.rels><?xml version="1.0" encoding="UTF-8" standalone="yes"?>
<Relationships xmlns="http://schemas.openxmlformats.org/package/2006/relationships"><Relationship Id="rId3" Type="http://schemas.openxmlformats.org/officeDocument/2006/relationships/image" Target="../media/image104.jpg"/><Relationship Id="rId2" Type="http://schemas.openxmlformats.org/officeDocument/2006/relationships/notesSlide" Target="../notesSlides/notesSlide66.xml"/><Relationship Id="rId1" Type="http://schemas.openxmlformats.org/officeDocument/2006/relationships/slideLayout" Target="../slideLayouts/slideLayout6.xml"/><Relationship Id="rId5" Type="http://schemas.openxmlformats.org/officeDocument/2006/relationships/image" Target="../media/image112.PNG"/><Relationship Id="rId4" Type="http://schemas.openxmlformats.org/officeDocument/2006/relationships/image" Target="../media/image1.png"/></Relationships>
</file>

<file path=ppt/slides/_rels/slide67.xml.rels><?xml version="1.0" encoding="UTF-8" standalone="yes"?>
<Relationships xmlns="http://schemas.openxmlformats.org/package/2006/relationships"><Relationship Id="rId3" Type="http://schemas.openxmlformats.org/officeDocument/2006/relationships/image" Target="../media/image104.jpg"/><Relationship Id="rId2" Type="http://schemas.openxmlformats.org/officeDocument/2006/relationships/notesSlide" Target="../notesSlides/notesSlide67.xml"/><Relationship Id="rId1" Type="http://schemas.openxmlformats.org/officeDocument/2006/relationships/slideLayout" Target="../slideLayouts/slideLayout6.xml"/><Relationship Id="rId4" Type="http://schemas.openxmlformats.org/officeDocument/2006/relationships/image" Target="../media/image1.png"/></Relationships>
</file>

<file path=ppt/slides/_rels/slide68.xml.rels><?xml version="1.0" encoding="UTF-8" standalone="yes"?>
<Relationships xmlns="http://schemas.openxmlformats.org/package/2006/relationships"><Relationship Id="rId3" Type="http://schemas.openxmlformats.org/officeDocument/2006/relationships/image" Target="../media/image104.jpg"/><Relationship Id="rId2" Type="http://schemas.openxmlformats.org/officeDocument/2006/relationships/notesSlide" Target="../notesSlides/notesSlide68.xml"/><Relationship Id="rId1" Type="http://schemas.openxmlformats.org/officeDocument/2006/relationships/slideLayout" Target="../slideLayouts/slideLayout6.xml"/><Relationship Id="rId4" Type="http://schemas.openxmlformats.org/officeDocument/2006/relationships/image" Target="../media/image1.png"/></Relationships>
</file>

<file path=ppt/slides/_rels/slide6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9.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3.png"/><Relationship Id="rId5" Type="http://schemas.openxmlformats.org/officeDocument/2006/relationships/image" Target="../media/image12.png"/><Relationship Id="rId4" Type="http://schemas.openxmlformats.org/officeDocument/2006/relationships/image" Target="../media/image13.png"/></Relationships>
</file>

<file path=ppt/slides/_rels/slide7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0.xml"/><Relationship Id="rId1" Type="http://schemas.openxmlformats.org/officeDocument/2006/relationships/slideLayout" Target="../slideLayouts/slideLayout6.xml"/><Relationship Id="rId4" Type="http://schemas.openxmlformats.org/officeDocument/2006/relationships/image" Target="../media/image103.png"/></Relationships>
</file>

<file path=ppt/slides/_rels/slide71.xml.rels><?xml version="1.0" encoding="UTF-8" standalone="yes"?>
<Relationships xmlns="http://schemas.openxmlformats.org/package/2006/relationships"><Relationship Id="rId3" Type="http://schemas.openxmlformats.org/officeDocument/2006/relationships/image" Target="../media/image104.jpg"/><Relationship Id="rId2" Type="http://schemas.openxmlformats.org/officeDocument/2006/relationships/notesSlide" Target="../notesSlides/notesSlide71.xml"/><Relationship Id="rId1" Type="http://schemas.openxmlformats.org/officeDocument/2006/relationships/slideLayout" Target="../slideLayouts/slideLayout6.xml"/><Relationship Id="rId5" Type="http://schemas.openxmlformats.org/officeDocument/2006/relationships/image" Target="../media/image113.PNG"/><Relationship Id="rId4" Type="http://schemas.openxmlformats.org/officeDocument/2006/relationships/image" Target="../media/image1.png"/></Relationships>
</file>

<file path=ppt/slides/_rels/slide72.xml.rels><?xml version="1.0" encoding="UTF-8" standalone="yes"?>
<Relationships xmlns="http://schemas.openxmlformats.org/package/2006/relationships"><Relationship Id="rId3" Type="http://schemas.openxmlformats.org/officeDocument/2006/relationships/image" Target="../media/image104.jpg"/><Relationship Id="rId2" Type="http://schemas.openxmlformats.org/officeDocument/2006/relationships/notesSlide" Target="../notesSlides/notesSlide72.xml"/><Relationship Id="rId1" Type="http://schemas.openxmlformats.org/officeDocument/2006/relationships/slideLayout" Target="../slideLayouts/slideLayout6.xml"/><Relationship Id="rId4" Type="http://schemas.openxmlformats.org/officeDocument/2006/relationships/image" Target="../media/image1.png"/></Relationships>
</file>

<file path=ppt/slides/_rels/slide73.xml.rels><?xml version="1.0" encoding="UTF-8" standalone="yes"?>
<Relationships xmlns="http://schemas.openxmlformats.org/package/2006/relationships"><Relationship Id="rId3" Type="http://schemas.openxmlformats.org/officeDocument/2006/relationships/image" Target="../media/image104.jpg"/><Relationship Id="rId2" Type="http://schemas.openxmlformats.org/officeDocument/2006/relationships/notesSlide" Target="../notesSlides/notesSlide73.xml"/><Relationship Id="rId1" Type="http://schemas.openxmlformats.org/officeDocument/2006/relationships/slideLayout" Target="../slideLayouts/slideLayout6.xml"/><Relationship Id="rId4" Type="http://schemas.openxmlformats.org/officeDocument/2006/relationships/image" Target="../media/image1.png"/></Relationships>
</file>

<file path=ppt/slides/_rels/slide74.xml.rels><?xml version="1.0" encoding="UTF-8" standalone="yes"?>
<Relationships xmlns="http://schemas.openxmlformats.org/package/2006/relationships"><Relationship Id="rId3" Type="http://schemas.openxmlformats.org/officeDocument/2006/relationships/image" Target="../media/image104.jpg"/><Relationship Id="rId2" Type="http://schemas.openxmlformats.org/officeDocument/2006/relationships/notesSlide" Target="../notesSlides/notesSlide74.xml"/><Relationship Id="rId1" Type="http://schemas.openxmlformats.org/officeDocument/2006/relationships/slideLayout" Target="../slideLayouts/slideLayout6.xml"/><Relationship Id="rId5" Type="http://schemas.openxmlformats.org/officeDocument/2006/relationships/image" Target="../media/image114.PNG"/><Relationship Id="rId4" Type="http://schemas.openxmlformats.org/officeDocument/2006/relationships/image" Target="../media/image1.png"/></Relationships>
</file>

<file path=ppt/slides/_rels/slide75.xml.rels><?xml version="1.0" encoding="UTF-8" standalone="yes"?>
<Relationships xmlns="http://schemas.openxmlformats.org/package/2006/relationships"><Relationship Id="rId3" Type="http://schemas.openxmlformats.org/officeDocument/2006/relationships/image" Target="../media/image104.jpg"/><Relationship Id="rId2" Type="http://schemas.openxmlformats.org/officeDocument/2006/relationships/notesSlide" Target="../notesSlides/notesSlide75.xml"/><Relationship Id="rId1" Type="http://schemas.openxmlformats.org/officeDocument/2006/relationships/slideLayout" Target="../slideLayouts/slideLayout6.xml"/><Relationship Id="rId4" Type="http://schemas.openxmlformats.org/officeDocument/2006/relationships/image" Target="../media/image1.png"/></Relationships>
</file>

<file path=ppt/slides/_rels/slide76.xml.rels><?xml version="1.0" encoding="UTF-8" standalone="yes"?>
<Relationships xmlns="http://schemas.openxmlformats.org/package/2006/relationships"><Relationship Id="rId3" Type="http://schemas.openxmlformats.org/officeDocument/2006/relationships/image" Target="../media/image104.jpg"/><Relationship Id="rId2" Type="http://schemas.openxmlformats.org/officeDocument/2006/relationships/notesSlide" Target="../notesSlides/notesSlide76.xml"/><Relationship Id="rId1" Type="http://schemas.openxmlformats.org/officeDocument/2006/relationships/slideLayout" Target="../slideLayouts/slideLayout6.xml"/><Relationship Id="rId4" Type="http://schemas.openxmlformats.org/officeDocument/2006/relationships/image" Target="../media/image1.png"/></Relationships>
</file>

<file path=ppt/slides/_rels/slide77.xml.rels><?xml version="1.0" encoding="UTF-8" standalone="yes"?>
<Relationships xmlns="http://schemas.openxmlformats.org/package/2006/relationships"><Relationship Id="rId3" Type="http://schemas.openxmlformats.org/officeDocument/2006/relationships/image" Target="../media/image104.jpg"/><Relationship Id="rId2" Type="http://schemas.openxmlformats.org/officeDocument/2006/relationships/notesSlide" Target="../notesSlides/notesSlide77.xml"/><Relationship Id="rId1" Type="http://schemas.openxmlformats.org/officeDocument/2006/relationships/slideLayout" Target="../slideLayouts/slideLayout6.xml"/><Relationship Id="rId4" Type="http://schemas.openxmlformats.org/officeDocument/2006/relationships/image" Target="../media/image1.png"/></Relationships>
</file>

<file path=ppt/slides/_rels/slide78.xml.rels><?xml version="1.0" encoding="UTF-8" standalone="yes"?>
<Relationships xmlns="http://schemas.openxmlformats.org/package/2006/relationships"><Relationship Id="rId3" Type="http://schemas.openxmlformats.org/officeDocument/2006/relationships/image" Target="../media/image104.jpg"/><Relationship Id="rId2" Type="http://schemas.openxmlformats.org/officeDocument/2006/relationships/notesSlide" Target="../notesSlides/notesSlide78.xml"/><Relationship Id="rId1" Type="http://schemas.openxmlformats.org/officeDocument/2006/relationships/slideLayout" Target="../slideLayouts/slideLayout6.xml"/><Relationship Id="rId4" Type="http://schemas.openxmlformats.org/officeDocument/2006/relationships/image" Target="../media/image1.png"/></Relationships>
</file>

<file path=ppt/slides/_rels/slide79.xml.rels><?xml version="1.0" encoding="UTF-8" standalone="yes"?>
<Relationships xmlns="http://schemas.openxmlformats.org/package/2006/relationships"><Relationship Id="rId3" Type="http://schemas.openxmlformats.org/officeDocument/2006/relationships/image" Target="../media/image104.jpg"/><Relationship Id="rId2" Type="http://schemas.openxmlformats.org/officeDocument/2006/relationships/notesSlide" Target="../notesSlides/notesSlide79.xml"/><Relationship Id="rId1" Type="http://schemas.openxmlformats.org/officeDocument/2006/relationships/slideLayout" Target="../slideLayouts/slideLayout6.xml"/><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14.png"/></Relationships>
</file>

<file path=ppt/slides/_rels/slide80.xml.rels><?xml version="1.0" encoding="UTF-8" standalone="yes"?>
<Relationships xmlns="http://schemas.openxmlformats.org/package/2006/relationships"><Relationship Id="rId3" Type="http://schemas.openxmlformats.org/officeDocument/2006/relationships/image" Target="../media/image104.jpg"/><Relationship Id="rId2" Type="http://schemas.openxmlformats.org/officeDocument/2006/relationships/notesSlide" Target="../notesSlides/notesSlide80.xml"/><Relationship Id="rId1" Type="http://schemas.openxmlformats.org/officeDocument/2006/relationships/slideLayout" Target="../slideLayouts/slideLayout6.xml"/><Relationship Id="rId4" Type="http://schemas.openxmlformats.org/officeDocument/2006/relationships/image" Target="../media/image1.png"/></Relationships>
</file>

<file path=ppt/slides/_rels/slide81.xml.rels><?xml version="1.0" encoding="UTF-8" standalone="yes"?>
<Relationships xmlns="http://schemas.openxmlformats.org/package/2006/relationships"><Relationship Id="rId3" Type="http://schemas.openxmlformats.org/officeDocument/2006/relationships/image" Target="../media/image104.jpg"/><Relationship Id="rId2" Type="http://schemas.openxmlformats.org/officeDocument/2006/relationships/notesSlide" Target="../notesSlides/notesSlide81.xml"/><Relationship Id="rId1" Type="http://schemas.openxmlformats.org/officeDocument/2006/relationships/slideLayout" Target="../slideLayouts/slideLayout6.xml"/><Relationship Id="rId4" Type="http://schemas.openxmlformats.org/officeDocument/2006/relationships/image" Target="../media/image1.png"/></Relationships>
</file>

<file path=ppt/slides/_rels/slide82.xml.rels><?xml version="1.0" encoding="UTF-8" standalone="yes"?>
<Relationships xmlns="http://schemas.openxmlformats.org/package/2006/relationships"><Relationship Id="rId3" Type="http://schemas.openxmlformats.org/officeDocument/2006/relationships/image" Target="../media/image104.jpg"/><Relationship Id="rId2" Type="http://schemas.openxmlformats.org/officeDocument/2006/relationships/notesSlide" Target="../notesSlides/notesSlide82.xml"/><Relationship Id="rId1" Type="http://schemas.openxmlformats.org/officeDocument/2006/relationships/slideLayout" Target="../slideLayouts/slideLayout6.xml"/><Relationship Id="rId4" Type="http://schemas.openxmlformats.org/officeDocument/2006/relationships/image" Target="../media/image1.png"/></Relationships>
</file>

<file path=ppt/slides/_rels/slide83.xml.rels><?xml version="1.0" encoding="UTF-8" standalone="yes"?>
<Relationships xmlns="http://schemas.openxmlformats.org/package/2006/relationships"><Relationship Id="rId3" Type="http://schemas.openxmlformats.org/officeDocument/2006/relationships/image" Target="../media/image104.jpg"/><Relationship Id="rId2" Type="http://schemas.openxmlformats.org/officeDocument/2006/relationships/notesSlide" Target="../notesSlides/notesSlide83.xml"/><Relationship Id="rId1" Type="http://schemas.openxmlformats.org/officeDocument/2006/relationships/slideLayout" Target="../slideLayouts/slideLayout6.xml"/><Relationship Id="rId4" Type="http://schemas.openxmlformats.org/officeDocument/2006/relationships/image" Target="../media/image1.png"/></Relationships>
</file>

<file path=ppt/slides/_rels/slide84.xml.rels><?xml version="1.0" encoding="UTF-8" standalone="yes"?>
<Relationships xmlns="http://schemas.openxmlformats.org/package/2006/relationships"><Relationship Id="rId3" Type="http://schemas.openxmlformats.org/officeDocument/2006/relationships/image" Target="../media/image104.jpg"/><Relationship Id="rId2" Type="http://schemas.openxmlformats.org/officeDocument/2006/relationships/notesSlide" Target="../notesSlides/notesSlide84.xml"/><Relationship Id="rId1" Type="http://schemas.openxmlformats.org/officeDocument/2006/relationships/slideLayout" Target="../slideLayouts/slideLayout6.xml"/><Relationship Id="rId4" Type="http://schemas.openxmlformats.org/officeDocument/2006/relationships/image" Target="../media/image1.png"/></Relationships>
</file>

<file path=ppt/slides/_rels/slide85.xml.rels><?xml version="1.0" encoding="UTF-8" standalone="yes"?>
<Relationships xmlns="http://schemas.openxmlformats.org/package/2006/relationships"><Relationship Id="rId3" Type="http://schemas.openxmlformats.org/officeDocument/2006/relationships/image" Target="../media/image104.jpg"/><Relationship Id="rId2" Type="http://schemas.openxmlformats.org/officeDocument/2006/relationships/notesSlide" Target="../notesSlides/notesSlide85.xml"/><Relationship Id="rId1" Type="http://schemas.openxmlformats.org/officeDocument/2006/relationships/slideLayout" Target="../slideLayouts/slideLayout6.xml"/><Relationship Id="rId4" Type="http://schemas.openxmlformats.org/officeDocument/2006/relationships/image" Target="../media/image1.png"/></Relationships>
</file>

<file path=ppt/slides/_rels/slide86.xml.rels><?xml version="1.0" encoding="UTF-8" standalone="yes"?>
<Relationships xmlns="http://schemas.openxmlformats.org/package/2006/relationships"><Relationship Id="rId3" Type="http://schemas.openxmlformats.org/officeDocument/2006/relationships/image" Target="../media/image104.jpg"/><Relationship Id="rId2" Type="http://schemas.openxmlformats.org/officeDocument/2006/relationships/notesSlide" Target="../notesSlides/notesSlide86.xml"/><Relationship Id="rId1" Type="http://schemas.openxmlformats.org/officeDocument/2006/relationships/slideLayout" Target="../slideLayouts/slideLayout6.xml"/><Relationship Id="rId4" Type="http://schemas.openxmlformats.org/officeDocument/2006/relationships/image" Target="../media/image1.png"/></Relationships>
</file>

<file path=ppt/slides/_rels/slide87.xml.rels><?xml version="1.0" encoding="UTF-8" standalone="yes"?>
<Relationships xmlns="http://schemas.openxmlformats.org/package/2006/relationships"><Relationship Id="rId3" Type="http://schemas.openxmlformats.org/officeDocument/2006/relationships/image" Target="../media/image104.jpg"/><Relationship Id="rId2" Type="http://schemas.openxmlformats.org/officeDocument/2006/relationships/notesSlide" Target="../notesSlides/notesSlide87.xml"/><Relationship Id="rId1" Type="http://schemas.openxmlformats.org/officeDocument/2006/relationships/slideLayout" Target="../slideLayouts/slideLayout6.xml"/><Relationship Id="rId5" Type="http://schemas.openxmlformats.org/officeDocument/2006/relationships/image" Target="../media/image115.PNG"/><Relationship Id="rId4" Type="http://schemas.openxmlformats.org/officeDocument/2006/relationships/image" Target="../media/image1.png"/></Relationships>
</file>

<file path=ppt/slides/_rels/slide88.xml.rels><?xml version="1.0" encoding="UTF-8" standalone="yes"?>
<Relationships xmlns="http://schemas.openxmlformats.org/package/2006/relationships"><Relationship Id="rId3" Type="http://schemas.openxmlformats.org/officeDocument/2006/relationships/image" Target="../media/image104.jpg"/><Relationship Id="rId2" Type="http://schemas.openxmlformats.org/officeDocument/2006/relationships/notesSlide" Target="../notesSlides/notesSlide88.xml"/><Relationship Id="rId1" Type="http://schemas.openxmlformats.org/officeDocument/2006/relationships/slideLayout" Target="../slideLayouts/slideLayout6.xml"/><Relationship Id="rId4" Type="http://schemas.openxmlformats.org/officeDocument/2006/relationships/image" Target="../media/image1.png"/></Relationships>
</file>

<file path=ppt/slides/_rels/slide89.xml.rels><?xml version="1.0" encoding="UTF-8" standalone="yes"?>
<Relationships xmlns="http://schemas.openxmlformats.org/package/2006/relationships"><Relationship Id="rId3" Type="http://schemas.openxmlformats.org/officeDocument/2006/relationships/image" Target="../media/image104.jpg"/><Relationship Id="rId2" Type="http://schemas.openxmlformats.org/officeDocument/2006/relationships/notesSlide" Target="../notesSlides/notesSlide89.xml"/><Relationship Id="rId1" Type="http://schemas.openxmlformats.org/officeDocument/2006/relationships/slideLayout" Target="../slideLayouts/slideLayout6.xml"/><Relationship Id="rId6" Type="http://schemas.openxmlformats.org/officeDocument/2006/relationships/image" Target="../media/image117.PNG"/><Relationship Id="rId5" Type="http://schemas.openxmlformats.org/officeDocument/2006/relationships/image" Target="../media/image116.PNG"/><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17.png"/><Relationship Id="rId5" Type="http://schemas.openxmlformats.org/officeDocument/2006/relationships/image" Target="../media/image16.svg"/><Relationship Id="rId4" Type="http://schemas.openxmlformats.org/officeDocument/2006/relationships/image" Target="../media/image15.png"/></Relationships>
</file>

<file path=ppt/slides/_rels/slide90.xml.rels><?xml version="1.0" encoding="UTF-8" standalone="yes"?>
<Relationships xmlns="http://schemas.openxmlformats.org/package/2006/relationships"><Relationship Id="rId3" Type="http://schemas.openxmlformats.org/officeDocument/2006/relationships/image" Target="../media/image104.jpg"/><Relationship Id="rId2" Type="http://schemas.openxmlformats.org/officeDocument/2006/relationships/notesSlide" Target="../notesSlides/notesSlide90.xml"/><Relationship Id="rId1" Type="http://schemas.openxmlformats.org/officeDocument/2006/relationships/slideLayout" Target="../slideLayouts/slideLayout6.xml"/><Relationship Id="rId4" Type="http://schemas.openxmlformats.org/officeDocument/2006/relationships/image" Target="../media/image1.png"/></Relationships>
</file>

<file path=ppt/slides/_rels/slide91.xml.rels><?xml version="1.0" encoding="UTF-8" standalone="yes"?>
<Relationships xmlns="http://schemas.openxmlformats.org/package/2006/relationships"><Relationship Id="rId3" Type="http://schemas.openxmlformats.org/officeDocument/2006/relationships/image" Target="../media/image104.jpg"/><Relationship Id="rId2" Type="http://schemas.openxmlformats.org/officeDocument/2006/relationships/notesSlide" Target="../notesSlides/notesSlide91.xml"/><Relationship Id="rId1" Type="http://schemas.openxmlformats.org/officeDocument/2006/relationships/slideLayout" Target="../slideLayouts/slideLayout6.xml"/><Relationship Id="rId4" Type="http://schemas.openxmlformats.org/officeDocument/2006/relationships/image" Target="../media/image1.png"/></Relationships>
</file>

<file path=ppt/slides/_rels/slide92.xml.rels><?xml version="1.0" encoding="UTF-8" standalone="yes"?>
<Relationships xmlns="http://schemas.openxmlformats.org/package/2006/relationships"><Relationship Id="rId3" Type="http://schemas.openxmlformats.org/officeDocument/2006/relationships/image" Target="../media/image104.jpg"/><Relationship Id="rId2" Type="http://schemas.openxmlformats.org/officeDocument/2006/relationships/notesSlide" Target="../notesSlides/notesSlide92.xml"/><Relationship Id="rId1" Type="http://schemas.openxmlformats.org/officeDocument/2006/relationships/slideLayout" Target="../slideLayouts/slideLayout6.xml"/><Relationship Id="rId4" Type="http://schemas.openxmlformats.org/officeDocument/2006/relationships/image" Target="../media/image1.png"/></Relationships>
</file>

<file path=ppt/slides/_rels/slide9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3.xml"/><Relationship Id="rId1" Type="http://schemas.openxmlformats.org/officeDocument/2006/relationships/slideLayout" Target="../slideLayouts/slideLayout6.xml"/><Relationship Id="rId5" Type="http://schemas.openxmlformats.org/officeDocument/2006/relationships/hyperlink" Target="https://csrc.nist.gov/projects/cprt/catalog#/cprt/framework/version/SP_800_53_5_1_1/home?element=AC-04#AC-04(04)" TargetMode="External"/><Relationship Id="rId4" Type="http://schemas.openxmlformats.org/officeDocument/2006/relationships/hyperlink" Target="https://csrc.nist.gov/projects/cprt/catalog#/cprt/framework/version/SP_800_53_5_1_1/home?element=AC-03#AC-03(14)" TargetMode="External"/></Relationships>
</file>

<file path=ppt/slides/_rels/slide9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4.xml"/><Relationship Id="rId1" Type="http://schemas.openxmlformats.org/officeDocument/2006/relationships/slideLayout" Target="../slideLayouts/slideLayout6.xml"/><Relationship Id="rId4" Type="http://schemas.openxmlformats.org/officeDocument/2006/relationships/image" Target="../media/image103.png"/></Relationships>
</file>

<file path=ppt/slides/_rels/slide95.xml.rels><?xml version="1.0" encoding="UTF-8" standalone="yes"?>
<Relationships xmlns="http://schemas.openxmlformats.org/package/2006/relationships"><Relationship Id="rId3" Type="http://schemas.openxmlformats.org/officeDocument/2006/relationships/image" Target="../media/image104.jpg"/><Relationship Id="rId2" Type="http://schemas.openxmlformats.org/officeDocument/2006/relationships/notesSlide" Target="../notesSlides/notesSlide95.xml"/><Relationship Id="rId1" Type="http://schemas.openxmlformats.org/officeDocument/2006/relationships/slideLayout" Target="../slideLayouts/slideLayout6.xml"/><Relationship Id="rId4" Type="http://schemas.openxmlformats.org/officeDocument/2006/relationships/image" Target="../media/image1.png"/></Relationships>
</file>

<file path=ppt/slides/_rels/slide96.xml.rels><?xml version="1.0" encoding="UTF-8" standalone="yes"?>
<Relationships xmlns="http://schemas.openxmlformats.org/package/2006/relationships"><Relationship Id="rId3" Type="http://schemas.openxmlformats.org/officeDocument/2006/relationships/image" Target="../media/image104.jpg"/><Relationship Id="rId2" Type="http://schemas.openxmlformats.org/officeDocument/2006/relationships/notesSlide" Target="../notesSlides/notesSlide96.xml"/><Relationship Id="rId1" Type="http://schemas.openxmlformats.org/officeDocument/2006/relationships/slideLayout" Target="../slideLayouts/slideLayout6.xml"/><Relationship Id="rId4" Type="http://schemas.openxmlformats.org/officeDocument/2006/relationships/image" Target="../media/image1.png"/></Relationships>
</file>

<file path=ppt/slides/_rels/slide97.xml.rels><?xml version="1.0" encoding="UTF-8" standalone="yes"?>
<Relationships xmlns="http://schemas.openxmlformats.org/package/2006/relationships"><Relationship Id="rId3" Type="http://schemas.openxmlformats.org/officeDocument/2006/relationships/image" Target="../media/image104.jpg"/><Relationship Id="rId2" Type="http://schemas.openxmlformats.org/officeDocument/2006/relationships/notesSlide" Target="../notesSlides/notesSlide97.xml"/><Relationship Id="rId1" Type="http://schemas.openxmlformats.org/officeDocument/2006/relationships/slideLayout" Target="../slideLayouts/slideLayout6.xml"/><Relationship Id="rId4" Type="http://schemas.openxmlformats.org/officeDocument/2006/relationships/image" Target="../media/image1.png"/></Relationships>
</file>

<file path=ppt/slides/_rels/slide98.xml.rels><?xml version="1.0" encoding="UTF-8" standalone="yes"?>
<Relationships xmlns="http://schemas.openxmlformats.org/package/2006/relationships"><Relationship Id="rId3" Type="http://schemas.openxmlformats.org/officeDocument/2006/relationships/image" Target="../media/image104.jpg"/><Relationship Id="rId2" Type="http://schemas.openxmlformats.org/officeDocument/2006/relationships/notesSlide" Target="../notesSlides/notesSlide98.xml"/><Relationship Id="rId1" Type="http://schemas.openxmlformats.org/officeDocument/2006/relationships/slideLayout" Target="../slideLayouts/slideLayout6.xml"/><Relationship Id="rId4" Type="http://schemas.openxmlformats.org/officeDocument/2006/relationships/image" Target="../media/image1.png"/></Relationships>
</file>

<file path=ppt/slides/_rels/slide99.xml.rels><?xml version="1.0" encoding="UTF-8" standalone="yes"?>
<Relationships xmlns="http://schemas.openxmlformats.org/package/2006/relationships"><Relationship Id="rId3" Type="http://schemas.openxmlformats.org/officeDocument/2006/relationships/image" Target="../media/image104.jpg"/><Relationship Id="rId2" Type="http://schemas.openxmlformats.org/officeDocument/2006/relationships/notesSlide" Target="../notesSlides/notesSlide99.xml"/><Relationship Id="rId1" Type="http://schemas.openxmlformats.org/officeDocument/2006/relationships/slideLayout" Target="../slideLayouts/slideLayout6.xml"/><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Connettore diritto 7">
            <a:extLst>
              <a:ext uri="{FF2B5EF4-FFF2-40B4-BE49-F238E27FC236}">
                <a16:creationId xmlns:a16="http://schemas.microsoft.com/office/drawing/2014/main" id="{0984986C-2E84-2908-5B98-05903C1BFEAA}"/>
              </a:ext>
            </a:extLst>
          </p:cNvPr>
          <p:cNvCxnSpPr>
            <a:cxnSpLocks/>
          </p:cNvCxnSpPr>
          <p:nvPr/>
        </p:nvCxnSpPr>
        <p:spPr>
          <a:xfrm>
            <a:off x="26249" y="5604152"/>
            <a:ext cx="6841343" cy="0"/>
          </a:xfrm>
          <a:prstGeom prst="line">
            <a:avLst/>
          </a:prstGeom>
        </p:spPr>
        <p:style>
          <a:lnRef idx="1">
            <a:schemeClr val="accent1"/>
          </a:lnRef>
          <a:fillRef idx="0">
            <a:schemeClr val="accent1"/>
          </a:fillRef>
          <a:effectRef idx="0">
            <a:schemeClr val="accent1"/>
          </a:effectRef>
          <a:fontRef idx="minor">
            <a:schemeClr val="tx1"/>
          </a:fontRef>
        </p:style>
      </p:cxnSp>
      <p:sp>
        <p:nvSpPr>
          <p:cNvPr id="3" name="Title 2" hidden="1">
            <a:extLst>
              <a:ext uri="{FF2B5EF4-FFF2-40B4-BE49-F238E27FC236}">
                <a16:creationId xmlns:a16="http://schemas.microsoft.com/office/drawing/2014/main" id="{016C325E-5B69-4D07-BBFB-7DB217A69D48}"/>
              </a:ext>
            </a:extLst>
          </p:cNvPr>
          <p:cNvSpPr>
            <a:spLocks noGrp="1"/>
          </p:cNvSpPr>
          <p:nvPr>
            <p:ph type="ctrTitle"/>
          </p:nvPr>
        </p:nvSpPr>
        <p:spPr/>
        <p:txBody>
          <a:bodyPr/>
          <a:lstStyle/>
          <a:p>
            <a:r>
              <a:rPr lang="en-US"/>
              <a:t>Human resources slide 1</a:t>
            </a:r>
          </a:p>
        </p:txBody>
      </p:sp>
      <p:sp>
        <p:nvSpPr>
          <p:cNvPr id="24" name="TextBox 23">
            <a:extLst>
              <a:ext uri="{FF2B5EF4-FFF2-40B4-BE49-F238E27FC236}">
                <a16:creationId xmlns:a16="http://schemas.microsoft.com/office/drawing/2014/main" id="{C1165547-DF3A-4694-9097-2BDAF2003713}"/>
              </a:ext>
            </a:extLst>
          </p:cNvPr>
          <p:cNvSpPr txBox="1"/>
          <p:nvPr/>
        </p:nvSpPr>
        <p:spPr>
          <a:xfrm>
            <a:off x="733192" y="3498068"/>
            <a:ext cx="4845708" cy="830997"/>
          </a:xfrm>
          <a:prstGeom prst="rect">
            <a:avLst/>
          </a:prstGeom>
          <a:noFill/>
        </p:spPr>
        <p:txBody>
          <a:bodyPr wrap="square" lIns="0" tIns="0" rIns="0" bIns="0" rtlCol="0">
            <a:spAutoFit/>
          </a:bodyPr>
          <a:lstStyle/>
          <a:p>
            <a:r>
              <a:rPr lang="en-US" sz="5400" b="1" err="1">
                <a:solidFill>
                  <a:srgbClr val="002060"/>
                </a:solidFill>
                <a:latin typeface="Segoe UI" panose="020B0502040204020203" pitchFamily="34" charset="0"/>
                <a:cs typeface="Segoe UI" panose="020B0502040204020203" pitchFamily="34" charset="0"/>
              </a:rPr>
              <a:t>FavolApp</a:t>
            </a:r>
            <a:endParaRPr lang="en-US" sz="5400" b="1">
              <a:solidFill>
                <a:srgbClr val="002060"/>
              </a:solidFill>
              <a:latin typeface="Segoe UI" panose="020B0502040204020203" pitchFamily="34" charset="0"/>
              <a:cs typeface="Segoe UI" panose="020B0502040204020203" pitchFamily="34" charset="0"/>
            </a:endParaRPr>
          </a:p>
        </p:txBody>
      </p:sp>
      <p:sp>
        <p:nvSpPr>
          <p:cNvPr id="55" name="Rectangle 54">
            <a:extLst>
              <a:ext uri="{FF2B5EF4-FFF2-40B4-BE49-F238E27FC236}">
                <a16:creationId xmlns:a16="http://schemas.microsoft.com/office/drawing/2014/main" id="{6BBBCB2E-F413-4381-8378-02FDC20EA4F6}"/>
              </a:ext>
            </a:extLst>
          </p:cNvPr>
          <p:cNvSpPr/>
          <p:nvPr/>
        </p:nvSpPr>
        <p:spPr>
          <a:xfrm>
            <a:off x="733192" y="4421061"/>
            <a:ext cx="3536195" cy="492443"/>
          </a:xfrm>
          <a:prstGeom prst="rect">
            <a:avLst/>
          </a:prstGeom>
        </p:spPr>
        <p:txBody>
          <a:bodyPr wrap="square" lIns="0" tIns="0" rIns="0" bIns="0">
            <a:spAutoFit/>
          </a:bodyPr>
          <a:lstStyle/>
          <a:p>
            <a:r>
              <a:rPr lang="en-US" sz="1600" i="1" err="1">
                <a:solidFill>
                  <a:srgbClr val="002060"/>
                </a:solidFill>
                <a:latin typeface="+mj-lt"/>
                <a:cs typeface="Segoe UI" panose="020B0502040204020203" pitchFamily="34" charset="0"/>
              </a:rPr>
              <a:t>Insieme</a:t>
            </a:r>
            <a:r>
              <a:rPr lang="en-US" sz="1600" i="1">
                <a:solidFill>
                  <a:srgbClr val="002060"/>
                </a:solidFill>
                <a:latin typeface="+mj-lt"/>
                <a:cs typeface="Segoe UI" panose="020B0502040204020203" pitchFamily="34" charset="0"/>
              </a:rPr>
              <a:t> per un </a:t>
            </a:r>
            <a:r>
              <a:rPr lang="en-US" sz="1600" i="1" err="1">
                <a:solidFill>
                  <a:srgbClr val="002060"/>
                </a:solidFill>
                <a:latin typeface="+mj-lt"/>
                <a:cs typeface="Segoe UI" panose="020B0502040204020203" pitchFamily="34" charset="0"/>
              </a:rPr>
              <a:t>futuro</a:t>
            </a:r>
            <a:r>
              <a:rPr lang="en-US" sz="1600" i="1">
                <a:solidFill>
                  <a:srgbClr val="002060"/>
                </a:solidFill>
                <a:latin typeface="+mj-lt"/>
                <a:cs typeface="Segoe UI" panose="020B0502040204020203" pitchFamily="34" charset="0"/>
              </a:rPr>
              <a:t> </a:t>
            </a:r>
            <a:r>
              <a:rPr lang="en-US" sz="1600" i="1" err="1">
                <a:solidFill>
                  <a:srgbClr val="002060"/>
                </a:solidFill>
                <a:latin typeface="+mj-lt"/>
                <a:cs typeface="Segoe UI" panose="020B0502040204020203" pitchFamily="34" charset="0"/>
              </a:rPr>
              <a:t>migliore</a:t>
            </a:r>
            <a:r>
              <a:rPr lang="en-US" sz="1600" i="1">
                <a:solidFill>
                  <a:srgbClr val="002060"/>
                </a:solidFill>
                <a:latin typeface="+mj-lt"/>
                <a:cs typeface="Segoe UI" panose="020B0502040204020203" pitchFamily="34" charset="0"/>
              </a:rPr>
              <a:t>, </a:t>
            </a:r>
          </a:p>
          <a:p>
            <a:r>
              <a:rPr lang="en-US" sz="1600" i="1">
                <a:solidFill>
                  <a:srgbClr val="002060"/>
                </a:solidFill>
                <a:latin typeface="+mj-lt"/>
                <a:cs typeface="Segoe UI" panose="020B0502040204020203" pitchFamily="34" charset="0"/>
              </a:rPr>
              <a:t>un </a:t>
            </a:r>
            <a:r>
              <a:rPr lang="en-US" sz="1600" i="1" err="1">
                <a:solidFill>
                  <a:srgbClr val="002060"/>
                </a:solidFill>
                <a:latin typeface="+mj-lt"/>
                <a:cs typeface="Segoe UI" panose="020B0502040204020203" pitchFamily="34" charset="0"/>
              </a:rPr>
              <a:t>passo</a:t>
            </a:r>
            <a:r>
              <a:rPr lang="en-US" sz="1600" i="1">
                <a:solidFill>
                  <a:srgbClr val="002060"/>
                </a:solidFill>
                <a:latin typeface="+mj-lt"/>
                <a:cs typeface="Segoe UI" panose="020B0502040204020203" pitchFamily="34" charset="0"/>
              </a:rPr>
              <a:t> </a:t>
            </a:r>
            <a:r>
              <a:rPr lang="en-US" sz="1600" i="1" err="1">
                <a:solidFill>
                  <a:srgbClr val="002060"/>
                </a:solidFill>
                <a:latin typeface="+mj-lt"/>
                <a:cs typeface="Segoe UI" panose="020B0502040204020203" pitchFamily="34" charset="0"/>
              </a:rPr>
              <a:t>alla</a:t>
            </a:r>
            <a:r>
              <a:rPr lang="en-US" sz="1600" i="1">
                <a:solidFill>
                  <a:srgbClr val="002060"/>
                </a:solidFill>
                <a:latin typeface="+mj-lt"/>
                <a:cs typeface="Segoe UI" panose="020B0502040204020203" pitchFamily="34" charset="0"/>
              </a:rPr>
              <a:t> volta.</a:t>
            </a:r>
          </a:p>
        </p:txBody>
      </p:sp>
      <p:grpSp>
        <p:nvGrpSpPr>
          <p:cNvPr id="2" name="Group 1">
            <a:extLst>
              <a:ext uri="{FF2B5EF4-FFF2-40B4-BE49-F238E27FC236}">
                <a16:creationId xmlns:a16="http://schemas.microsoft.com/office/drawing/2014/main" id="{8E504344-8563-476C-9EF9-4200B272FDC1}"/>
              </a:ext>
              <a:ext uri="{C183D7F6-B498-43B3-948B-1728B52AA6E4}">
                <adec:decorative xmlns:adec="http://schemas.microsoft.com/office/drawing/2017/decorative" val="1"/>
              </a:ext>
            </a:extLst>
          </p:cNvPr>
          <p:cNvGrpSpPr/>
          <p:nvPr/>
        </p:nvGrpSpPr>
        <p:grpSpPr>
          <a:xfrm>
            <a:off x="4625441" y="-2554462"/>
            <a:ext cx="8948964" cy="12105059"/>
            <a:chOff x="4855953" y="-2833465"/>
            <a:chExt cx="8948964" cy="12105059"/>
          </a:xfrm>
        </p:grpSpPr>
        <p:sp>
          <p:nvSpPr>
            <p:cNvPr id="18" name="Freeform 10">
              <a:extLst>
                <a:ext uri="{FF2B5EF4-FFF2-40B4-BE49-F238E27FC236}">
                  <a16:creationId xmlns:a16="http://schemas.microsoft.com/office/drawing/2014/main" id="{73D22BE5-D5D5-4BF2-A935-5C4AB588B458}"/>
                </a:ext>
              </a:extLst>
            </p:cNvPr>
            <p:cNvSpPr>
              <a:spLocks/>
            </p:cNvSpPr>
            <p:nvPr/>
          </p:nvSpPr>
          <p:spPr bwMode="auto">
            <a:xfrm rot="9420272">
              <a:off x="4855953" y="-2246936"/>
              <a:ext cx="8673602" cy="11518530"/>
            </a:xfrm>
            <a:custGeom>
              <a:avLst/>
              <a:gdLst>
                <a:gd name="T0" fmla="*/ 1166 w 2492"/>
                <a:gd name="T1" fmla="*/ 2419 h 3315"/>
                <a:gd name="T2" fmla="*/ 243 w 2492"/>
                <a:gd name="T3" fmla="*/ 912 h 3315"/>
                <a:gd name="T4" fmla="*/ 449 w 2492"/>
                <a:gd name="T5" fmla="*/ 15 h 3315"/>
                <a:gd name="T6" fmla="*/ 766 w 2492"/>
                <a:gd name="T7" fmla="*/ 302 h 3315"/>
                <a:gd name="T8" fmla="*/ 1651 w 2492"/>
                <a:gd name="T9" fmla="*/ 481 h 3315"/>
                <a:gd name="T10" fmla="*/ 2239 w 2492"/>
                <a:gd name="T11" fmla="*/ 1238 h 3315"/>
                <a:gd name="T12" fmla="*/ 2186 w 2492"/>
                <a:gd name="T13" fmla="*/ 2201 h 3315"/>
                <a:gd name="T14" fmla="*/ 2165 w 2492"/>
                <a:gd name="T15" fmla="*/ 2928 h 3315"/>
                <a:gd name="T16" fmla="*/ 1400 w 2492"/>
                <a:gd name="T17" fmla="*/ 3100 h 3315"/>
                <a:gd name="T18" fmla="*/ 1166 w 2492"/>
                <a:gd name="T19" fmla="*/ 2419 h 3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92" h="3315">
                  <a:moveTo>
                    <a:pt x="1166" y="2419"/>
                  </a:moveTo>
                  <a:cubicBezTo>
                    <a:pt x="1505" y="1277"/>
                    <a:pt x="486" y="1533"/>
                    <a:pt x="243" y="912"/>
                  </a:cubicBezTo>
                  <a:cubicBezTo>
                    <a:pt x="0" y="292"/>
                    <a:pt x="291" y="31"/>
                    <a:pt x="449" y="15"/>
                  </a:cubicBezTo>
                  <a:cubicBezTo>
                    <a:pt x="607" y="0"/>
                    <a:pt x="716" y="54"/>
                    <a:pt x="766" y="302"/>
                  </a:cubicBezTo>
                  <a:cubicBezTo>
                    <a:pt x="817" y="551"/>
                    <a:pt x="1312" y="508"/>
                    <a:pt x="1651" y="481"/>
                  </a:cubicBezTo>
                  <a:cubicBezTo>
                    <a:pt x="1989" y="454"/>
                    <a:pt x="2492" y="733"/>
                    <a:pt x="2239" y="1238"/>
                  </a:cubicBezTo>
                  <a:cubicBezTo>
                    <a:pt x="1986" y="1743"/>
                    <a:pt x="2000" y="1716"/>
                    <a:pt x="2186" y="2201"/>
                  </a:cubicBezTo>
                  <a:cubicBezTo>
                    <a:pt x="2372" y="2685"/>
                    <a:pt x="2165" y="2928"/>
                    <a:pt x="2165" y="2928"/>
                  </a:cubicBezTo>
                  <a:cubicBezTo>
                    <a:pt x="2165" y="2928"/>
                    <a:pt x="1791" y="3315"/>
                    <a:pt x="1400" y="3100"/>
                  </a:cubicBezTo>
                  <a:cubicBezTo>
                    <a:pt x="1008" y="2885"/>
                    <a:pt x="1166" y="2419"/>
                    <a:pt x="1166" y="2419"/>
                  </a:cubicBezTo>
                  <a:close/>
                </a:path>
              </a:pathLst>
            </a:custGeom>
            <a:gradFill>
              <a:gsLst>
                <a:gs pos="0">
                  <a:srgbClr val="80DEDE"/>
                </a:gs>
                <a:gs pos="53500">
                  <a:srgbClr val="85C1E7"/>
                </a:gs>
                <a:gs pos="100000">
                  <a:srgbClr val="878CFF"/>
                </a:gs>
              </a:gsLst>
              <a:lin ang="5400000" scaled="1"/>
            </a:gra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 name="Freeform 11">
              <a:extLst>
                <a:ext uri="{FF2B5EF4-FFF2-40B4-BE49-F238E27FC236}">
                  <a16:creationId xmlns:a16="http://schemas.microsoft.com/office/drawing/2014/main" id="{C42C174B-303A-45F6-8FF1-93001A3AAFC1}"/>
                </a:ext>
              </a:extLst>
            </p:cNvPr>
            <p:cNvSpPr>
              <a:spLocks/>
            </p:cNvSpPr>
            <p:nvPr/>
          </p:nvSpPr>
          <p:spPr bwMode="auto">
            <a:xfrm rot="9420272">
              <a:off x="5048022" y="-2833465"/>
              <a:ext cx="8756895" cy="10755934"/>
            </a:xfrm>
            <a:custGeom>
              <a:avLst/>
              <a:gdLst>
                <a:gd name="T0" fmla="*/ 1504 w 2516"/>
                <a:gd name="T1" fmla="*/ 2980 h 3095"/>
                <a:gd name="T2" fmla="*/ 2237 w 2516"/>
                <a:gd name="T3" fmla="*/ 2283 h 3095"/>
                <a:gd name="T4" fmla="*/ 1468 w 2516"/>
                <a:gd name="T5" fmla="*/ 1052 h 3095"/>
                <a:gd name="T6" fmla="*/ 979 w 2516"/>
                <a:gd name="T7" fmla="*/ 648 h 3095"/>
                <a:gd name="T8" fmla="*/ 411 w 2516"/>
                <a:gd name="T9" fmla="*/ 195 h 3095"/>
                <a:gd name="T10" fmla="*/ 397 w 2516"/>
                <a:gd name="T11" fmla="*/ 1117 h 3095"/>
                <a:gd name="T12" fmla="*/ 194 w 2516"/>
                <a:gd name="T13" fmla="*/ 1767 h 3095"/>
                <a:gd name="T14" fmla="*/ 866 w 2516"/>
                <a:gd name="T15" fmla="*/ 2349 h 3095"/>
                <a:gd name="T16" fmla="*/ 1275 w 2516"/>
                <a:gd name="T17" fmla="*/ 2766 h 3095"/>
                <a:gd name="T18" fmla="*/ 1504 w 2516"/>
                <a:gd name="T19" fmla="*/ 2980 h 30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16" h="3095">
                  <a:moveTo>
                    <a:pt x="1504" y="2980"/>
                  </a:moveTo>
                  <a:cubicBezTo>
                    <a:pt x="1504" y="2980"/>
                    <a:pt x="1958" y="3095"/>
                    <a:pt x="2237" y="2283"/>
                  </a:cubicBezTo>
                  <a:cubicBezTo>
                    <a:pt x="2516" y="1472"/>
                    <a:pt x="1745" y="1159"/>
                    <a:pt x="1468" y="1052"/>
                  </a:cubicBezTo>
                  <a:cubicBezTo>
                    <a:pt x="1191" y="945"/>
                    <a:pt x="1126" y="907"/>
                    <a:pt x="979" y="648"/>
                  </a:cubicBezTo>
                  <a:cubicBezTo>
                    <a:pt x="832" y="389"/>
                    <a:pt x="822" y="0"/>
                    <a:pt x="411" y="195"/>
                  </a:cubicBezTo>
                  <a:cubicBezTo>
                    <a:pt x="0" y="391"/>
                    <a:pt x="384" y="948"/>
                    <a:pt x="397" y="1117"/>
                  </a:cubicBezTo>
                  <a:cubicBezTo>
                    <a:pt x="411" y="1286"/>
                    <a:pt x="128" y="1580"/>
                    <a:pt x="194" y="1767"/>
                  </a:cubicBezTo>
                  <a:cubicBezTo>
                    <a:pt x="259" y="1954"/>
                    <a:pt x="273" y="2154"/>
                    <a:pt x="866" y="2349"/>
                  </a:cubicBezTo>
                  <a:cubicBezTo>
                    <a:pt x="866" y="2349"/>
                    <a:pt x="1186" y="2374"/>
                    <a:pt x="1275" y="2766"/>
                  </a:cubicBezTo>
                  <a:cubicBezTo>
                    <a:pt x="1275" y="2766"/>
                    <a:pt x="1340" y="2988"/>
                    <a:pt x="1504" y="2980"/>
                  </a:cubicBezTo>
                  <a:close/>
                </a:path>
              </a:pathLst>
            </a:custGeom>
            <a:gradFill>
              <a:gsLst>
                <a:gs pos="0">
                  <a:srgbClr val="7CEFD8"/>
                </a:gs>
                <a:gs pos="51000">
                  <a:srgbClr val="6672E4"/>
                </a:gs>
                <a:gs pos="100000">
                  <a:srgbClr val="882BE5"/>
                </a:gs>
              </a:gsLst>
              <a:lin ang="5400000" scaled="1"/>
            </a:gra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0" name="Freeform 12">
              <a:extLst>
                <a:ext uri="{FF2B5EF4-FFF2-40B4-BE49-F238E27FC236}">
                  <a16:creationId xmlns:a16="http://schemas.microsoft.com/office/drawing/2014/main" id="{22AA5A4F-A0EB-453F-A699-F817D4616C6F}"/>
                </a:ext>
              </a:extLst>
            </p:cNvPr>
            <p:cNvSpPr>
              <a:spLocks/>
            </p:cNvSpPr>
            <p:nvPr/>
          </p:nvSpPr>
          <p:spPr bwMode="auto">
            <a:xfrm rot="9420272">
              <a:off x="5218811" y="-1993836"/>
              <a:ext cx="7570428" cy="10122905"/>
            </a:xfrm>
            <a:custGeom>
              <a:avLst/>
              <a:gdLst>
                <a:gd name="T0" fmla="*/ 1896 w 2175"/>
                <a:gd name="T1" fmla="*/ 2283 h 2913"/>
                <a:gd name="T2" fmla="*/ 1467 w 2175"/>
                <a:gd name="T3" fmla="*/ 2913 h 2913"/>
                <a:gd name="T4" fmla="*/ 1250 w 2175"/>
                <a:gd name="T5" fmla="*/ 2849 h 2913"/>
                <a:gd name="T6" fmla="*/ 1016 w 2175"/>
                <a:gd name="T7" fmla="*/ 2168 h 2913"/>
                <a:gd name="T8" fmla="*/ 93 w 2175"/>
                <a:gd name="T9" fmla="*/ 661 h 2913"/>
                <a:gd name="T10" fmla="*/ 0 w 2175"/>
                <a:gd name="T11" fmla="*/ 238 h 2913"/>
                <a:gd name="T12" fmla="*/ 70 w 2175"/>
                <a:gd name="T13" fmla="*/ 195 h 2913"/>
                <a:gd name="T14" fmla="*/ 638 w 2175"/>
                <a:gd name="T15" fmla="*/ 648 h 2913"/>
                <a:gd name="T16" fmla="*/ 1127 w 2175"/>
                <a:gd name="T17" fmla="*/ 1052 h 2913"/>
                <a:gd name="T18" fmla="*/ 1896 w 2175"/>
                <a:gd name="T19" fmla="*/ 2283 h 29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75" h="2913">
                  <a:moveTo>
                    <a:pt x="1896" y="2283"/>
                  </a:moveTo>
                  <a:cubicBezTo>
                    <a:pt x="1770" y="2651"/>
                    <a:pt x="1607" y="2829"/>
                    <a:pt x="1467" y="2913"/>
                  </a:cubicBezTo>
                  <a:cubicBezTo>
                    <a:pt x="1397" y="2909"/>
                    <a:pt x="1324" y="2889"/>
                    <a:pt x="1250" y="2849"/>
                  </a:cubicBezTo>
                  <a:cubicBezTo>
                    <a:pt x="858" y="2634"/>
                    <a:pt x="1016" y="2168"/>
                    <a:pt x="1016" y="2168"/>
                  </a:cubicBezTo>
                  <a:cubicBezTo>
                    <a:pt x="1354" y="1026"/>
                    <a:pt x="336" y="1282"/>
                    <a:pt x="93" y="661"/>
                  </a:cubicBezTo>
                  <a:cubicBezTo>
                    <a:pt x="28" y="495"/>
                    <a:pt x="1" y="354"/>
                    <a:pt x="0" y="238"/>
                  </a:cubicBezTo>
                  <a:cubicBezTo>
                    <a:pt x="20" y="222"/>
                    <a:pt x="44" y="208"/>
                    <a:pt x="70" y="195"/>
                  </a:cubicBezTo>
                  <a:cubicBezTo>
                    <a:pt x="481" y="0"/>
                    <a:pt x="491" y="389"/>
                    <a:pt x="638" y="648"/>
                  </a:cubicBezTo>
                  <a:cubicBezTo>
                    <a:pt x="785" y="907"/>
                    <a:pt x="850" y="945"/>
                    <a:pt x="1127" y="1052"/>
                  </a:cubicBezTo>
                  <a:cubicBezTo>
                    <a:pt x="1404" y="1159"/>
                    <a:pt x="2175" y="1472"/>
                    <a:pt x="1896" y="2283"/>
                  </a:cubicBezTo>
                  <a:close/>
                </a:path>
              </a:pathLst>
            </a:custGeom>
            <a:gradFill>
              <a:gsLst>
                <a:gs pos="100000">
                  <a:srgbClr val="7CEFD8"/>
                </a:gs>
                <a:gs pos="19000">
                  <a:srgbClr val="6672E4"/>
                </a:gs>
                <a:gs pos="0">
                  <a:srgbClr val="882BE5"/>
                </a:gs>
              </a:gsLst>
              <a:lin ang="10200000" scaled="0"/>
            </a:gra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grpSp>
      <p:pic>
        <p:nvPicPr>
          <p:cNvPr id="5" name="Immagine 4" descr="Immagine che contiene testo, Carattere, logo, simbolo&#10;&#10;Descrizione generata automaticamente">
            <a:extLst>
              <a:ext uri="{FF2B5EF4-FFF2-40B4-BE49-F238E27FC236}">
                <a16:creationId xmlns:a16="http://schemas.microsoft.com/office/drawing/2014/main" id="{6E73226E-301A-3FEA-BAA7-C5120D5DE1D3}"/>
              </a:ext>
            </a:extLst>
          </p:cNvPr>
          <p:cNvPicPr>
            <a:picLocks noChangeAspect="1"/>
          </p:cNvPicPr>
          <p:nvPr/>
        </p:nvPicPr>
        <p:blipFill>
          <a:blip r:embed="rId3"/>
          <a:stretch>
            <a:fillRect/>
          </a:stretch>
        </p:blipFill>
        <p:spPr>
          <a:xfrm>
            <a:off x="151243" y="157578"/>
            <a:ext cx="3381375" cy="952500"/>
          </a:xfrm>
          <a:prstGeom prst="rect">
            <a:avLst/>
          </a:prstGeom>
        </p:spPr>
      </p:pic>
      <p:sp>
        <p:nvSpPr>
          <p:cNvPr id="6" name="CasellaDiTesto 5">
            <a:extLst>
              <a:ext uri="{FF2B5EF4-FFF2-40B4-BE49-F238E27FC236}">
                <a16:creationId xmlns:a16="http://schemas.microsoft.com/office/drawing/2014/main" id="{7788E978-1BAB-58B2-64B0-8D1B43F4AECF}"/>
              </a:ext>
            </a:extLst>
          </p:cNvPr>
          <p:cNvSpPr txBox="1"/>
          <p:nvPr/>
        </p:nvSpPr>
        <p:spPr>
          <a:xfrm>
            <a:off x="145623" y="1166631"/>
            <a:ext cx="5610089" cy="754053"/>
          </a:xfrm>
          <a:prstGeom prst="rect">
            <a:avLst/>
          </a:prstGeom>
          <a:noFill/>
        </p:spPr>
        <p:txBody>
          <a:bodyPr wrap="square">
            <a:spAutoFit/>
          </a:bodyPr>
          <a:lstStyle/>
          <a:p>
            <a:pPr>
              <a:spcBef>
                <a:spcPts val="600"/>
              </a:spcBef>
            </a:pPr>
            <a:r>
              <a:rPr lang="it-IT" sz="1100">
                <a:latin typeface="Adobe Caslon Pro" panose="0205050205050A020403" pitchFamily="18" charset="0"/>
                <a:ea typeface="NSimSun" panose="02010609030101010101" pitchFamily="49" charset="-122"/>
              </a:rPr>
              <a:t>Dip. di Ingegneria Elettrica e delle Tecnologie dell’Informazione </a:t>
            </a:r>
          </a:p>
          <a:p>
            <a:pPr>
              <a:spcBef>
                <a:spcPts val="600"/>
              </a:spcBef>
            </a:pPr>
            <a:r>
              <a:rPr lang="it-IT" sz="1100">
                <a:latin typeface="Adobe Caslon Pro" panose="0205050205050A020403" pitchFamily="18" charset="0"/>
                <a:ea typeface="NSimSun" panose="02010609030101010101" pitchFamily="49" charset="-122"/>
              </a:rPr>
              <a:t>Corso di Laurea Magistrale in Ingegneria Informatica</a:t>
            </a:r>
          </a:p>
          <a:p>
            <a:pPr>
              <a:spcBef>
                <a:spcPts val="600"/>
              </a:spcBef>
            </a:pPr>
            <a:r>
              <a:rPr lang="it-IT" sz="1100" b="1">
                <a:latin typeface="Adobe Caslon Pro" panose="0205050205050A020403" pitchFamily="18" charset="0"/>
                <a:ea typeface="NSimSun" panose="02010609030101010101" pitchFamily="49" charset="-122"/>
              </a:rPr>
              <a:t>Elaborato di Secure System Design </a:t>
            </a:r>
            <a:r>
              <a:rPr lang="it-IT" sz="1100" b="1" err="1">
                <a:latin typeface="Adobe Caslon Pro" panose="0205050205050A020403" pitchFamily="18" charset="0"/>
                <a:ea typeface="NSimSun" panose="02010609030101010101" pitchFamily="49" charset="-122"/>
              </a:rPr>
              <a:t>a.a</a:t>
            </a:r>
            <a:r>
              <a:rPr lang="it-IT" sz="1100" b="1">
                <a:latin typeface="Adobe Caslon Pro" panose="0205050205050A020403" pitchFamily="18" charset="0"/>
                <a:ea typeface="NSimSun" panose="02010609030101010101" pitchFamily="49" charset="-122"/>
              </a:rPr>
              <a:t>. 2023/2024</a:t>
            </a:r>
          </a:p>
        </p:txBody>
      </p:sp>
      <p:sp>
        <p:nvSpPr>
          <p:cNvPr id="10" name="CasellaDiTesto 9">
            <a:extLst>
              <a:ext uri="{FF2B5EF4-FFF2-40B4-BE49-F238E27FC236}">
                <a16:creationId xmlns:a16="http://schemas.microsoft.com/office/drawing/2014/main" id="{0CD3AABC-09A0-1B49-DC5B-4620123E1522}"/>
              </a:ext>
            </a:extLst>
          </p:cNvPr>
          <p:cNvSpPr txBox="1"/>
          <p:nvPr/>
        </p:nvSpPr>
        <p:spPr>
          <a:xfrm>
            <a:off x="2449040" y="5817305"/>
            <a:ext cx="3649782" cy="369332"/>
          </a:xfrm>
          <a:prstGeom prst="rect">
            <a:avLst/>
          </a:prstGeom>
          <a:noFill/>
        </p:spPr>
        <p:txBody>
          <a:bodyPr wrap="none" rtlCol="0">
            <a:spAutoFit/>
          </a:bodyPr>
          <a:lstStyle/>
          <a:p>
            <a:r>
              <a:rPr lang="it-IT"/>
              <a:t>Francesco Scognamiglio  M63001364</a:t>
            </a:r>
          </a:p>
        </p:txBody>
      </p:sp>
      <p:sp>
        <p:nvSpPr>
          <p:cNvPr id="11" name="CasellaDiTesto 10">
            <a:extLst>
              <a:ext uri="{FF2B5EF4-FFF2-40B4-BE49-F238E27FC236}">
                <a16:creationId xmlns:a16="http://schemas.microsoft.com/office/drawing/2014/main" id="{BBCB95AD-AA6A-946B-246D-A6F8AE95AE37}"/>
              </a:ext>
            </a:extLst>
          </p:cNvPr>
          <p:cNvSpPr txBox="1"/>
          <p:nvPr/>
        </p:nvSpPr>
        <p:spPr>
          <a:xfrm>
            <a:off x="2449040" y="6095024"/>
            <a:ext cx="3646960" cy="369332"/>
          </a:xfrm>
          <a:prstGeom prst="rect">
            <a:avLst/>
          </a:prstGeom>
          <a:noFill/>
        </p:spPr>
        <p:txBody>
          <a:bodyPr wrap="none" rtlCol="0">
            <a:spAutoFit/>
          </a:bodyPr>
          <a:lstStyle/>
          <a:p>
            <a:r>
              <a:rPr lang="it-IT"/>
              <a:t>Felice Micillo                     M63001377</a:t>
            </a:r>
          </a:p>
        </p:txBody>
      </p:sp>
      <p:pic>
        <p:nvPicPr>
          <p:cNvPr id="15" name="Immagine 14" descr="Immagine che contiene quadrato, cubo&#10;&#10;Descrizione generata automaticamente">
            <a:extLst>
              <a:ext uri="{FF2B5EF4-FFF2-40B4-BE49-F238E27FC236}">
                <a16:creationId xmlns:a16="http://schemas.microsoft.com/office/drawing/2014/main" id="{FB4BB5AD-A514-2DFF-0846-B6FF06F714EE}"/>
              </a:ext>
            </a:extLst>
          </p:cNvPr>
          <p:cNvPicPr>
            <a:picLocks noChangeAspect="1"/>
          </p:cNvPicPr>
          <p:nvPr/>
        </p:nvPicPr>
        <p:blipFill>
          <a:blip r:embed="rId4"/>
          <a:stretch>
            <a:fillRect/>
          </a:stretch>
        </p:blipFill>
        <p:spPr>
          <a:xfrm>
            <a:off x="9142828" y="5635484"/>
            <a:ext cx="1994481" cy="997241"/>
          </a:xfrm>
          <a:prstGeom prst="rect">
            <a:avLst/>
          </a:prstGeom>
        </p:spPr>
      </p:pic>
      <p:pic>
        <p:nvPicPr>
          <p:cNvPr id="21" name="Immagine 20" descr="Immagine che contiene Carattere, Elementi grafici, simbolo, logo&#10;&#10;Descrizione generata automaticamente">
            <a:extLst>
              <a:ext uri="{FF2B5EF4-FFF2-40B4-BE49-F238E27FC236}">
                <a16:creationId xmlns:a16="http://schemas.microsoft.com/office/drawing/2014/main" id="{35C9A73F-0D00-9BE9-A9CA-83B2EC5CD18B}"/>
              </a:ext>
            </a:extLst>
          </p:cNvPr>
          <p:cNvPicPr>
            <a:picLocks noChangeAspect="1"/>
          </p:cNvPicPr>
          <p:nvPr/>
        </p:nvPicPr>
        <p:blipFill>
          <a:blip r:embed="rId5"/>
          <a:stretch>
            <a:fillRect/>
          </a:stretch>
        </p:blipFill>
        <p:spPr>
          <a:xfrm>
            <a:off x="6989963" y="5751989"/>
            <a:ext cx="1980697" cy="669654"/>
          </a:xfrm>
          <a:prstGeom prst="rect">
            <a:avLst/>
          </a:prstGeom>
        </p:spPr>
      </p:pic>
    </p:spTree>
    <p:extLst>
      <p:ext uri="{BB962C8B-B14F-4D97-AF65-F5344CB8AC3E}">
        <p14:creationId xmlns:p14="http://schemas.microsoft.com/office/powerpoint/2010/main" val="32543563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arallelogram 3">
            <a:extLst>
              <a:ext uri="{FF2B5EF4-FFF2-40B4-BE49-F238E27FC236}">
                <a16:creationId xmlns:a16="http://schemas.microsoft.com/office/drawing/2014/main" id="{4EAA84C4-7955-62FC-411F-4608853597D2}"/>
              </a:ext>
              <a:ext uri="{C183D7F6-B498-43B3-948B-1728B52AA6E4}">
                <adec:decorative xmlns:adec="http://schemas.microsoft.com/office/drawing/2017/decorative" val="1"/>
              </a:ext>
            </a:extLst>
          </p:cNvPr>
          <p:cNvSpPr/>
          <p:nvPr/>
        </p:nvSpPr>
        <p:spPr>
          <a:xfrm>
            <a:off x="7998000" y="974366"/>
            <a:ext cx="4194000" cy="5904000"/>
          </a:xfrm>
          <a:prstGeom prst="parallelogram">
            <a:avLst>
              <a:gd name="adj" fmla="val 0"/>
            </a:avLst>
          </a:prstGeom>
          <a:gradFill>
            <a:gsLst>
              <a:gs pos="0">
                <a:srgbClr val="7CEFD8"/>
              </a:gs>
              <a:gs pos="71000">
                <a:srgbClr val="6672E4"/>
              </a:gs>
              <a:gs pos="100000">
                <a:srgbClr val="882BE5"/>
              </a:gs>
            </a:gsLst>
            <a:lin ang="5400000" scaled="1"/>
          </a:gra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68" name="Title 67" hidden="1">
            <a:extLst>
              <a:ext uri="{FF2B5EF4-FFF2-40B4-BE49-F238E27FC236}">
                <a16:creationId xmlns:a16="http://schemas.microsoft.com/office/drawing/2014/main" id="{3D46526D-118F-4F6F-BAE0-066F422EBD1E}"/>
              </a:ext>
            </a:extLst>
          </p:cNvPr>
          <p:cNvSpPr>
            <a:spLocks noGrp="1"/>
          </p:cNvSpPr>
          <p:nvPr>
            <p:ph type="title"/>
          </p:nvPr>
        </p:nvSpPr>
        <p:spPr/>
        <p:txBody>
          <a:bodyPr/>
          <a:lstStyle/>
          <a:p>
            <a:r>
              <a:rPr lang="en-US"/>
              <a:t>Human resources slide 3</a:t>
            </a:r>
          </a:p>
        </p:txBody>
      </p:sp>
      <p:sp>
        <p:nvSpPr>
          <p:cNvPr id="2" name="TextBox 1">
            <a:extLst>
              <a:ext uri="{FF2B5EF4-FFF2-40B4-BE49-F238E27FC236}">
                <a16:creationId xmlns:a16="http://schemas.microsoft.com/office/drawing/2014/main" id="{62AEF5FE-6C45-4BF6-9676-571742C3CDD7}"/>
              </a:ext>
            </a:extLst>
          </p:cNvPr>
          <p:cNvSpPr txBox="1"/>
          <p:nvPr/>
        </p:nvSpPr>
        <p:spPr>
          <a:xfrm>
            <a:off x="3291360" y="327600"/>
            <a:ext cx="5609279" cy="512961"/>
          </a:xfrm>
          <a:prstGeom prst="rect">
            <a:avLst/>
          </a:prstGeom>
          <a:noFill/>
        </p:spPr>
        <p:txBody>
          <a:bodyPr wrap="square" lIns="0" tIns="0" rIns="0" bIns="0" rtlCol="0">
            <a:spAutoFit/>
          </a:bodyPr>
          <a:lstStyle/>
          <a:p>
            <a:pPr>
              <a:lnSpc>
                <a:spcPts val="4000"/>
              </a:lnSpc>
            </a:pPr>
            <a:r>
              <a:rPr lang="en-US" sz="4400" b="1">
                <a:solidFill>
                  <a:srgbClr val="002060"/>
                </a:solidFill>
                <a:latin typeface="Segoe UI" panose="020B0502040204020203" pitchFamily="34" charset="0"/>
                <a:cs typeface="Segoe UI" panose="020B0502040204020203" pitchFamily="34" charset="0"/>
              </a:rPr>
              <a:t>Architettura e Servizi</a:t>
            </a:r>
          </a:p>
        </p:txBody>
      </p:sp>
      <p:pic>
        <p:nvPicPr>
          <p:cNvPr id="69" name="Immagine 68" descr="Immagine che contiene testo, Carattere, logo, simbolo&#10;&#10;Descrizione generata automaticamente">
            <a:extLst>
              <a:ext uri="{FF2B5EF4-FFF2-40B4-BE49-F238E27FC236}">
                <a16:creationId xmlns:a16="http://schemas.microsoft.com/office/drawing/2014/main" id="{DD93A340-F1A3-4546-7E69-7835CC5A869C}"/>
              </a:ext>
            </a:extLst>
          </p:cNvPr>
          <p:cNvPicPr>
            <a:picLocks noChangeAspect="1"/>
          </p:cNvPicPr>
          <p:nvPr/>
        </p:nvPicPr>
        <p:blipFill>
          <a:blip r:embed="rId3"/>
          <a:stretch>
            <a:fillRect/>
          </a:stretch>
        </p:blipFill>
        <p:spPr>
          <a:xfrm>
            <a:off x="122830" y="142843"/>
            <a:ext cx="1787858" cy="503622"/>
          </a:xfrm>
          <a:prstGeom prst="rect">
            <a:avLst/>
          </a:prstGeom>
        </p:spPr>
      </p:pic>
      <p:sp>
        <p:nvSpPr>
          <p:cNvPr id="70" name="CasellaDiTesto 69">
            <a:extLst>
              <a:ext uri="{FF2B5EF4-FFF2-40B4-BE49-F238E27FC236}">
                <a16:creationId xmlns:a16="http://schemas.microsoft.com/office/drawing/2014/main" id="{8C9CA1A5-FE25-C1CF-2C9F-18E16ADD8D79}"/>
              </a:ext>
            </a:extLst>
          </p:cNvPr>
          <p:cNvSpPr txBox="1"/>
          <p:nvPr/>
        </p:nvSpPr>
        <p:spPr>
          <a:xfrm>
            <a:off x="0" y="681202"/>
            <a:ext cx="2844048" cy="215444"/>
          </a:xfrm>
          <a:prstGeom prst="rect">
            <a:avLst/>
          </a:prstGeom>
          <a:noFill/>
        </p:spPr>
        <p:txBody>
          <a:bodyPr wrap="none" rtlCol="0">
            <a:spAutoFit/>
          </a:bodyPr>
          <a:lstStyle/>
          <a:p>
            <a:r>
              <a:rPr lang="it-IT" sz="800">
                <a:latin typeface="Adobe Caslon Pro" panose="0205050205050A020403" pitchFamily="18" charset="0"/>
                <a:ea typeface="NSimSun" panose="02010609030101010101" pitchFamily="49" charset="-122"/>
              </a:rPr>
              <a:t>Dip. di Ingegneria Elettrica e delle Tecnologie dell’Informazione</a:t>
            </a:r>
          </a:p>
        </p:txBody>
      </p:sp>
      <p:cxnSp>
        <p:nvCxnSpPr>
          <p:cNvPr id="75" name="Connettore diritto 74">
            <a:extLst>
              <a:ext uri="{FF2B5EF4-FFF2-40B4-BE49-F238E27FC236}">
                <a16:creationId xmlns:a16="http://schemas.microsoft.com/office/drawing/2014/main" id="{948C4C18-4DFD-3C36-A858-91CDA415C1FC}"/>
              </a:ext>
            </a:extLst>
          </p:cNvPr>
          <p:cNvCxnSpPr>
            <a:cxnSpLocks/>
          </p:cNvCxnSpPr>
          <p:nvPr/>
        </p:nvCxnSpPr>
        <p:spPr>
          <a:xfrm>
            <a:off x="122830" y="974366"/>
            <a:ext cx="1206917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2">
            <a:extLst>
              <a:ext uri="{FF2B5EF4-FFF2-40B4-BE49-F238E27FC236}">
                <a16:creationId xmlns:a16="http://schemas.microsoft.com/office/drawing/2014/main" id="{0D57824E-87A6-2F06-6D9A-CAD85A94FCCE}"/>
              </a:ext>
            </a:extLst>
          </p:cNvPr>
          <p:cNvSpPr txBox="1"/>
          <p:nvPr/>
        </p:nvSpPr>
        <p:spPr>
          <a:xfrm>
            <a:off x="122830" y="1221520"/>
            <a:ext cx="5394050" cy="405205"/>
          </a:xfrm>
          <a:prstGeom prst="rect">
            <a:avLst/>
          </a:prstGeom>
          <a:noFill/>
        </p:spPr>
        <p:txBody>
          <a:bodyPr wrap="square" lIns="0" tIns="0" rIns="0" bIns="0" rtlCol="0">
            <a:noAutofit/>
          </a:bodyPr>
          <a:lstStyle>
            <a:defPPr>
              <a:defRPr lang="en-US"/>
            </a:defPPr>
            <a:lvl1pPr>
              <a:lnSpc>
                <a:spcPts val="4000"/>
              </a:lnSpc>
              <a:defRPr sz="3600" b="1">
                <a:solidFill>
                  <a:srgbClr val="002060"/>
                </a:solidFill>
                <a:latin typeface="Segoe UI" panose="020B0502040204020203" pitchFamily="34" charset="0"/>
                <a:cs typeface="Segoe UI" panose="020B0502040204020203" pitchFamily="34" charset="0"/>
              </a:defRPr>
            </a:lvl1pPr>
          </a:lstStyle>
          <a:p>
            <a:r>
              <a:rPr lang="en-US" sz="3200"/>
              <a:t>AWS Certificate Manager</a:t>
            </a:r>
          </a:p>
        </p:txBody>
      </p:sp>
      <p:sp>
        <p:nvSpPr>
          <p:cNvPr id="4" name="TextBox 4">
            <a:extLst>
              <a:ext uri="{FF2B5EF4-FFF2-40B4-BE49-F238E27FC236}">
                <a16:creationId xmlns:a16="http://schemas.microsoft.com/office/drawing/2014/main" id="{44CF1C90-0D43-1450-C2D9-35E1111AD732}"/>
              </a:ext>
            </a:extLst>
          </p:cNvPr>
          <p:cNvSpPr txBox="1"/>
          <p:nvPr/>
        </p:nvSpPr>
        <p:spPr>
          <a:xfrm>
            <a:off x="159438" y="1873879"/>
            <a:ext cx="7703067" cy="1231106"/>
          </a:xfrm>
          <a:prstGeom prst="rect">
            <a:avLst/>
          </a:prstGeom>
        </p:spPr>
        <p:txBody>
          <a:bodyPr wrap="square" lIns="0" tIns="0" rIns="0" bIns="0">
            <a:spAutoFit/>
          </a:bodyPr>
          <a:lstStyle>
            <a:defPPr>
              <a:defRPr lang="en-US"/>
            </a:defPPr>
            <a:lvl1pPr>
              <a:defRPr sz="1600" i="1">
                <a:solidFill>
                  <a:srgbClr val="002060"/>
                </a:solidFill>
                <a:latin typeface="+mj-lt"/>
                <a:cs typeface="Segoe UI" panose="020B0502040204020203" pitchFamily="34" charset="0"/>
              </a:defRPr>
            </a:lvl1pPr>
          </a:lstStyle>
          <a:p>
            <a:r>
              <a:rPr lang="it-IT"/>
              <a:t>AWS Certificate Manager (ACM) è un servizio che semplifica la creazione, la gestione e la distribuzione dei certificati SSL/TLS utilizzati per proteggere le comunicazioni su internet e proteggere le applicazioni web. ACM automatizza molte delle operazioni manuali coinvolte nella gestione dei certificati, rendendo facile implementare certificati SSL/TLS e migliorare la sicurezza del tuo sito o applicazione.</a:t>
            </a:r>
            <a:endParaRPr lang="en-US" i="0"/>
          </a:p>
        </p:txBody>
      </p:sp>
      <p:sp>
        <p:nvSpPr>
          <p:cNvPr id="5" name="TextBox 67">
            <a:extLst>
              <a:ext uri="{FF2B5EF4-FFF2-40B4-BE49-F238E27FC236}">
                <a16:creationId xmlns:a16="http://schemas.microsoft.com/office/drawing/2014/main" id="{65E68252-FE59-F1A2-83FD-ED02BDC27145}"/>
              </a:ext>
            </a:extLst>
          </p:cNvPr>
          <p:cNvSpPr txBox="1"/>
          <p:nvPr/>
        </p:nvSpPr>
        <p:spPr>
          <a:xfrm>
            <a:off x="122830" y="3179237"/>
            <a:ext cx="5266002" cy="246221"/>
          </a:xfrm>
          <a:prstGeom prst="rect">
            <a:avLst/>
          </a:prstGeom>
        </p:spPr>
        <p:txBody>
          <a:bodyPr wrap="square" lIns="0" tIns="0" rIns="0" bIns="0">
            <a:spAutoFit/>
          </a:bodyPr>
          <a:lstStyle>
            <a:defPPr>
              <a:defRPr lang="en-US"/>
            </a:defPPr>
            <a:lvl1pPr>
              <a:defRPr sz="1600" i="1">
                <a:solidFill>
                  <a:srgbClr val="002060"/>
                </a:solidFill>
                <a:latin typeface="+mj-lt"/>
                <a:cs typeface="Segoe UI" panose="020B0502040204020203" pitchFamily="34" charset="0"/>
              </a:defRPr>
            </a:lvl1pPr>
          </a:lstStyle>
          <a:p>
            <a:r>
              <a:rPr lang="it-IT" b="1">
                <a:latin typeface="Segoe UI" panose="020B0502040204020203" pitchFamily="34" charset="0"/>
              </a:rPr>
              <a:t>Facilità di Gestione dei Certificati</a:t>
            </a:r>
            <a:endParaRPr lang="en-US" b="1">
              <a:latin typeface="Segoe UI" panose="020B0502040204020203" pitchFamily="34" charset="0"/>
            </a:endParaRPr>
          </a:p>
        </p:txBody>
      </p:sp>
      <p:sp>
        <p:nvSpPr>
          <p:cNvPr id="6" name="TextBox 4">
            <a:extLst>
              <a:ext uri="{FF2B5EF4-FFF2-40B4-BE49-F238E27FC236}">
                <a16:creationId xmlns:a16="http://schemas.microsoft.com/office/drawing/2014/main" id="{FEC4B743-566F-83B9-8B44-F7C51EFE6CAE}"/>
              </a:ext>
            </a:extLst>
          </p:cNvPr>
          <p:cNvSpPr txBox="1"/>
          <p:nvPr/>
        </p:nvSpPr>
        <p:spPr>
          <a:xfrm>
            <a:off x="122830" y="3498735"/>
            <a:ext cx="7703067" cy="984885"/>
          </a:xfrm>
          <a:prstGeom prst="rect">
            <a:avLst/>
          </a:prstGeom>
        </p:spPr>
        <p:txBody>
          <a:bodyPr wrap="square" lIns="0" tIns="0" rIns="0" bIns="0">
            <a:spAutoFit/>
          </a:bodyPr>
          <a:lstStyle>
            <a:defPPr>
              <a:defRPr lang="en-US"/>
            </a:defPPr>
            <a:lvl1pPr>
              <a:defRPr sz="1600" i="1">
                <a:solidFill>
                  <a:srgbClr val="002060"/>
                </a:solidFill>
                <a:latin typeface="+mj-lt"/>
                <a:cs typeface="Segoe UI" panose="020B0502040204020203" pitchFamily="34" charset="0"/>
              </a:defRPr>
            </a:lvl1pPr>
          </a:lstStyle>
          <a:p>
            <a:r>
              <a:rPr lang="it-IT"/>
              <a:t>AWS Certificate Manager permette di richiedere, rinnovare e gestire i certificati SSL/TLS senza costi aggiuntivi. La gestione automatizzata elimina la necessità di interventi manuali per il rinnovo dei certificati, riducendo il rischio di scadenze non previste e migliorando la sicurezza complessiva.</a:t>
            </a:r>
            <a:endParaRPr lang="en-US" i="0"/>
          </a:p>
        </p:txBody>
      </p:sp>
      <p:pic>
        <p:nvPicPr>
          <p:cNvPr id="10" name="Elemento grafico 9">
            <a:extLst>
              <a:ext uri="{FF2B5EF4-FFF2-40B4-BE49-F238E27FC236}">
                <a16:creationId xmlns:a16="http://schemas.microsoft.com/office/drawing/2014/main" id="{8B6D3190-DC1A-B5FF-B85A-FD9F6C4F8D3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647664" y="2084400"/>
            <a:ext cx="1096535" cy="1096535"/>
          </a:xfrm>
          <a:prstGeom prst="rect">
            <a:avLst/>
          </a:prstGeom>
          <a:effectLst>
            <a:outerShdw blurRad="50800" dist="38100" dir="18900000" algn="bl" rotWithShape="0">
              <a:prstClr val="black">
                <a:alpha val="40000"/>
              </a:prstClr>
            </a:outerShdw>
          </a:effectLst>
        </p:spPr>
      </p:pic>
      <p:pic>
        <p:nvPicPr>
          <p:cNvPr id="13" name="Elemento grafico 12">
            <a:extLst>
              <a:ext uri="{FF2B5EF4-FFF2-40B4-BE49-F238E27FC236}">
                <a16:creationId xmlns:a16="http://schemas.microsoft.com/office/drawing/2014/main" id="{A44AFD26-757B-25D2-B19A-8E2CA284950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647664" y="4048151"/>
            <a:ext cx="1106715" cy="1106715"/>
          </a:xfrm>
          <a:prstGeom prst="rect">
            <a:avLst/>
          </a:prstGeom>
          <a:effectLst>
            <a:outerShdw blurRad="50800" dist="38100" dir="18900000" algn="bl" rotWithShape="0">
              <a:prstClr val="black">
                <a:alpha val="40000"/>
              </a:prstClr>
            </a:outerShdw>
          </a:effectLst>
        </p:spPr>
      </p:pic>
      <p:cxnSp>
        <p:nvCxnSpPr>
          <p:cNvPr id="15" name="Connettore diritto 14">
            <a:extLst>
              <a:ext uri="{FF2B5EF4-FFF2-40B4-BE49-F238E27FC236}">
                <a16:creationId xmlns:a16="http://schemas.microsoft.com/office/drawing/2014/main" id="{815FA6DE-0F95-21FA-7336-C159649A4878}"/>
              </a:ext>
            </a:extLst>
          </p:cNvPr>
          <p:cNvCxnSpPr/>
          <p:nvPr/>
        </p:nvCxnSpPr>
        <p:spPr>
          <a:xfrm>
            <a:off x="10206647" y="3302347"/>
            <a:ext cx="0" cy="682301"/>
          </a:xfrm>
          <a:prstGeom prst="line">
            <a:avLst/>
          </a:prstGeom>
          <a:ln w="28575">
            <a:solidFill>
              <a:schemeClr val="bg2">
                <a:lumMod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6" name="TextBox 67">
            <a:extLst>
              <a:ext uri="{FF2B5EF4-FFF2-40B4-BE49-F238E27FC236}">
                <a16:creationId xmlns:a16="http://schemas.microsoft.com/office/drawing/2014/main" id="{326FFB34-35B2-E62F-3B40-400DF2635C5D}"/>
              </a:ext>
            </a:extLst>
          </p:cNvPr>
          <p:cNvSpPr txBox="1"/>
          <p:nvPr/>
        </p:nvSpPr>
        <p:spPr>
          <a:xfrm>
            <a:off x="122830" y="4556897"/>
            <a:ext cx="5266002" cy="246221"/>
          </a:xfrm>
          <a:prstGeom prst="rect">
            <a:avLst/>
          </a:prstGeom>
        </p:spPr>
        <p:txBody>
          <a:bodyPr wrap="square" lIns="0" tIns="0" rIns="0" bIns="0">
            <a:spAutoFit/>
          </a:bodyPr>
          <a:lstStyle>
            <a:defPPr>
              <a:defRPr lang="en-US"/>
            </a:defPPr>
            <a:lvl1pPr>
              <a:defRPr sz="1600" i="1">
                <a:solidFill>
                  <a:srgbClr val="002060"/>
                </a:solidFill>
                <a:latin typeface="+mj-lt"/>
                <a:cs typeface="Segoe UI" panose="020B0502040204020203" pitchFamily="34" charset="0"/>
              </a:defRPr>
            </a:lvl1pPr>
          </a:lstStyle>
          <a:p>
            <a:r>
              <a:rPr lang="it-IT" b="1">
                <a:latin typeface="Segoe UI" panose="020B0502040204020203" pitchFamily="34" charset="0"/>
              </a:rPr>
              <a:t>Integrazione con Altri Servizi AWS</a:t>
            </a:r>
            <a:endParaRPr lang="en-US" b="1">
              <a:latin typeface="Segoe UI" panose="020B0502040204020203" pitchFamily="34" charset="0"/>
            </a:endParaRPr>
          </a:p>
        </p:txBody>
      </p:sp>
      <p:sp>
        <p:nvSpPr>
          <p:cNvPr id="17" name="TextBox 4">
            <a:extLst>
              <a:ext uri="{FF2B5EF4-FFF2-40B4-BE49-F238E27FC236}">
                <a16:creationId xmlns:a16="http://schemas.microsoft.com/office/drawing/2014/main" id="{6C0DA70C-57FA-B733-F757-E844F0FB10C6}"/>
              </a:ext>
            </a:extLst>
          </p:cNvPr>
          <p:cNvSpPr txBox="1"/>
          <p:nvPr/>
        </p:nvSpPr>
        <p:spPr>
          <a:xfrm>
            <a:off x="122830" y="4876395"/>
            <a:ext cx="7703067" cy="984885"/>
          </a:xfrm>
          <a:prstGeom prst="rect">
            <a:avLst/>
          </a:prstGeom>
        </p:spPr>
        <p:txBody>
          <a:bodyPr wrap="square" lIns="0" tIns="0" rIns="0" bIns="0">
            <a:spAutoFit/>
          </a:bodyPr>
          <a:lstStyle>
            <a:defPPr>
              <a:defRPr lang="en-US"/>
            </a:defPPr>
            <a:lvl1pPr>
              <a:defRPr sz="1600" i="1">
                <a:solidFill>
                  <a:srgbClr val="002060"/>
                </a:solidFill>
                <a:latin typeface="+mj-lt"/>
                <a:cs typeface="Segoe UI" panose="020B0502040204020203" pitchFamily="34" charset="0"/>
              </a:defRPr>
            </a:lvl1pPr>
          </a:lstStyle>
          <a:p>
            <a:r>
              <a:rPr lang="it-IT"/>
              <a:t>ACM si integra perfettamente con molti servizi AWS come Elastic Load Balancing, Amazon CloudFront e API Gateway. Questa integrazione facilita la distribuzione dei certificati ai vari servizi AWS, permettendo di proteggere rapidamente e facilmente le tue applicazioni web e le API senza configurazioni complesse.</a:t>
            </a:r>
            <a:endParaRPr lang="en-US" i="0"/>
          </a:p>
        </p:txBody>
      </p:sp>
    </p:spTree>
    <p:extLst>
      <p:ext uri="{BB962C8B-B14F-4D97-AF65-F5344CB8AC3E}">
        <p14:creationId xmlns:p14="http://schemas.microsoft.com/office/powerpoint/2010/main" val="108781911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Immagine 14" descr="Immagine che contiene testo, Carattere, logo, Elementi grafici&#10;&#10;Descrizione generata automaticamente">
            <a:extLst>
              <a:ext uri="{FF2B5EF4-FFF2-40B4-BE49-F238E27FC236}">
                <a16:creationId xmlns:a16="http://schemas.microsoft.com/office/drawing/2014/main" id="{520F538A-1EFC-6F0D-6BAE-6F4BFB5770C0}"/>
              </a:ext>
            </a:extLst>
          </p:cNvPr>
          <p:cNvPicPr>
            <a:picLocks noChangeAspect="1"/>
          </p:cNvPicPr>
          <p:nvPr/>
        </p:nvPicPr>
        <p:blipFill>
          <a:blip r:embed="rId3"/>
          <a:stretch>
            <a:fillRect/>
          </a:stretch>
        </p:blipFill>
        <p:spPr>
          <a:xfrm>
            <a:off x="9256476" y="2303037"/>
            <a:ext cx="1549438" cy="740502"/>
          </a:xfrm>
          <a:prstGeom prst="rect">
            <a:avLst/>
          </a:prstGeom>
        </p:spPr>
      </p:pic>
      <p:sp>
        <p:nvSpPr>
          <p:cNvPr id="13" name="Rectangle 2" descr="This is an image of a desk with laptop computers and people working.">
            <a:extLst>
              <a:ext uri="{FF2B5EF4-FFF2-40B4-BE49-F238E27FC236}">
                <a16:creationId xmlns:a16="http://schemas.microsoft.com/office/drawing/2014/main" id="{3E5B1C40-E7FB-3A7E-0E4D-AB28CA97936D}"/>
              </a:ext>
            </a:extLst>
          </p:cNvPr>
          <p:cNvSpPr/>
          <p:nvPr/>
        </p:nvSpPr>
        <p:spPr>
          <a:xfrm>
            <a:off x="595038" y="1901887"/>
            <a:ext cx="10964101" cy="1408642"/>
          </a:xfrm>
          <a:prstGeom prst="roundRect">
            <a:avLst/>
          </a:prstGeom>
          <a:gradFill>
            <a:gsLst>
              <a:gs pos="1000">
                <a:srgbClr val="7CEFD8">
                  <a:alpha val="79000"/>
                </a:srgbClr>
              </a:gs>
              <a:gs pos="79000">
                <a:srgbClr val="6672E4">
                  <a:alpha val="84000"/>
                </a:srgbClr>
              </a:gs>
              <a:gs pos="98000">
                <a:srgbClr val="882BE5">
                  <a:alpha val="66000"/>
                </a:srgbClr>
              </a:gs>
            </a:gsLst>
            <a:lin ang="5400000" scaled="1"/>
          </a:gradFill>
          <a:ln w="12700" cap="flat">
            <a:noFill/>
            <a:prstDash val="solid"/>
            <a:miter lim="800000"/>
            <a:headEnd/>
            <a:tailEnd/>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a:solidFill>
                <a:schemeClr val="tx1"/>
              </a:solidFill>
            </a:endParaRPr>
          </a:p>
        </p:txBody>
      </p:sp>
      <p:sp>
        <p:nvSpPr>
          <p:cNvPr id="68" name="Title 67" hidden="1">
            <a:extLst>
              <a:ext uri="{FF2B5EF4-FFF2-40B4-BE49-F238E27FC236}">
                <a16:creationId xmlns:a16="http://schemas.microsoft.com/office/drawing/2014/main" id="{3D46526D-118F-4F6F-BAE0-066F422EBD1E}"/>
              </a:ext>
            </a:extLst>
          </p:cNvPr>
          <p:cNvSpPr>
            <a:spLocks noGrp="1"/>
          </p:cNvSpPr>
          <p:nvPr>
            <p:ph type="title"/>
          </p:nvPr>
        </p:nvSpPr>
        <p:spPr/>
        <p:txBody>
          <a:bodyPr/>
          <a:lstStyle/>
          <a:p>
            <a:r>
              <a:rPr lang="en-US"/>
              <a:t>Human resources slide 3</a:t>
            </a:r>
          </a:p>
        </p:txBody>
      </p:sp>
      <p:cxnSp>
        <p:nvCxnSpPr>
          <p:cNvPr id="25" name="Connettore diritto 24">
            <a:extLst>
              <a:ext uri="{FF2B5EF4-FFF2-40B4-BE49-F238E27FC236}">
                <a16:creationId xmlns:a16="http://schemas.microsoft.com/office/drawing/2014/main" id="{F34CCCFE-A208-A168-A9F0-346B7A1E6E2F}"/>
              </a:ext>
            </a:extLst>
          </p:cNvPr>
          <p:cNvCxnSpPr>
            <a:cxnSpLocks/>
          </p:cNvCxnSpPr>
          <p:nvPr/>
        </p:nvCxnSpPr>
        <p:spPr>
          <a:xfrm>
            <a:off x="122830" y="974366"/>
            <a:ext cx="1195283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 name="Immagine 1" descr="Immagine che contiene testo, Carattere, logo, simbolo&#10;&#10;Descrizione generata automaticamente">
            <a:extLst>
              <a:ext uri="{FF2B5EF4-FFF2-40B4-BE49-F238E27FC236}">
                <a16:creationId xmlns:a16="http://schemas.microsoft.com/office/drawing/2014/main" id="{9AD0B3B6-5CFF-4EDB-B544-1ED89D77C385}"/>
              </a:ext>
            </a:extLst>
          </p:cNvPr>
          <p:cNvPicPr>
            <a:picLocks noChangeAspect="1"/>
          </p:cNvPicPr>
          <p:nvPr/>
        </p:nvPicPr>
        <p:blipFill>
          <a:blip r:embed="rId4"/>
          <a:stretch>
            <a:fillRect/>
          </a:stretch>
        </p:blipFill>
        <p:spPr>
          <a:xfrm>
            <a:off x="122830" y="142843"/>
            <a:ext cx="1787858" cy="503622"/>
          </a:xfrm>
          <a:prstGeom prst="rect">
            <a:avLst/>
          </a:prstGeom>
        </p:spPr>
      </p:pic>
      <p:sp>
        <p:nvSpPr>
          <p:cNvPr id="4" name="CasellaDiTesto 3">
            <a:extLst>
              <a:ext uri="{FF2B5EF4-FFF2-40B4-BE49-F238E27FC236}">
                <a16:creationId xmlns:a16="http://schemas.microsoft.com/office/drawing/2014/main" id="{7B503EC1-E8A7-277B-5AEC-FF53393C5634}"/>
              </a:ext>
            </a:extLst>
          </p:cNvPr>
          <p:cNvSpPr txBox="1"/>
          <p:nvPr/>
        </p:nvSpPr>
        <p:spPr>
          <a:xfrm>
            <a:off x="0" y="681202"/>
            <a:ext cx="2844048" cy="215444"/>
          </a:xfrm>
          <a:prstGeom prst="rect">
            <a:avLst/>
          </a:prstGeom>
          <a:noFill/>
        </p:spPr>
        <p:txBody>
          <a:bodyPr wrap="none" rtlCol="0">
            <a:spAutoFit/>
          </a:bodyPr>
          <a:lstStyle/>
          <a:p>
            <a:r>
              <a:rPr lang="it-IT" sz="800">
                <a:latin typeface="Adobe Caslon Pro" panose="0205050205050A020403" pitchFamily="18" charset="0"/>
                <a:ea typeface="NSimSun" panose="02010609030101010101" pitchFamily="49" charset="-122"/>
              </a:rPr>
              <a:t>Dip. di Ingegneria Elettrica e delle Tecnologie dell’Informazione</a:t>
            </a:r>
          </a:p>
        </p:txBody>
      </p:sp>
      <p:sp>
        <p:nvSpPr>
          <p:cNvPr id="8" name="TextBox 1">
            <a:extLst>
              <a:ext uri="{FF2B5EF4-FFF2-40B4-BE49-F238E27FC236}">
                <a16:creationId xmlns:a16="http://schemas.microsoft.com/office/drawing/2014/main" id="{655D0F37-5227-DEA3-2232-A6F45ABE66C8}"/>
              </a:ext>
            </a:extLst>
          </p:cNvPr>
          <p:cNvSpPr txBox="1"/>
          <p:nvPr/>
        </p:nvSpPr>
        <p:spPr>
          <a:xfrm>
            <a:off x="3241154" y="325435"/>
            <a:ext cx="5709687" cy="512961"/>
          </a:xfrm>
          <a:prstGeom prst="rect">
            <a:avLst/>
          </a:prstGeom>
          <a:noFill/>
        </p:spPr>
        <p:txBody>
          <a:bodyPr wrap="square" lIns="0" tIns="0" rIns="0" bIns="0" rtlCol="0">
            <a:spAutoFit/>
          </a:bodyPr>
          <a:lstStyle/>
          <a:p>
            <a:pPr>
              <a:lnSpc>
                <a:spcPts val="4000"/>
              </a:lnSpc>
            </a:pPr>
            <a:r>
              <a:rPr lang="en-US" sz="4400" b="1">
                <a:solidFill>
                  <a:srgbClr val="002060"/>
                </a:solidFill>
                <a:latin typeface="Segoe UI" panose="020B0502040204020203" pitchFamily="34" charset="0"/>
                <a:cs typeface="Segoe UI" panose="020B0502040204020203" pitchFamily="34" charset="0"/>
              </a:rPr>
              <a:t>NIST Control Families</a:t>
            </a:r>
          </a:p>
        </p:txBody>
      </p:sp>
      <p:sp>
        <p:nvSpPr>
          <p:cNvPr id="16" name="TextBox 4">
            <a:extLst>
              <a:ext uri="{FF2B5EF4-FFF2-40B4-BE49-F238E27FC236}">
                <a16:creationId xmlns:a16="http://schemas.microsoft.com/office/drawing/2014/main" id="{0C897FB8-64A0-2536-2201-607E85D9AB04}"/>
              </a:ext>
            </a:extLst>
          </p:cNvPr>
          <p:cNvSpPr txBox="1"/>
          <p:nvPr/>
        </p:nvSpPr>
        <p:spPr>
          <a:xfrm>
            <a:off x="940348" y="2303037"/>
            <a:ext cx="7562903" cy="430887"/>
          </a:xfrm>
          <a:prstGeom prst="rect">
            <a:avLst/>
          </a:prstGeom>
        </p:spPr>
        <p:txBody>
          <a:bodyPr wrap="square" lIns="0" tIns="0" rIns="0" bIns="0">
            <a:spAutoFit/>
          </a:bodyPr>
          <a:lstStyle>
            <a:defPPr>
              <a:defRPr lang="en-US"/>
            </a:defPPr>
            <a:lvl1pPr>
              <a:defRPr sz="1600" i="1">
                <a:solidFill>
                  <a:srgbClr val="002060"/>
                </a:solidFill>
                <a:latin typeface="+mj-lt"/>
                <a:cs typeface="Segoe UI" panose="020B0502040204020203" pitchFamily="34" charset="0"/>
              </a:defRPr>
            </a:lvl1pPr>
          </a:lstStyle>
          <a:p>
            <a:r>
              <a:rPr lang="it-IT" sz="1400"/>
              <a:t> a) Determina i meccanismi di crittografia utilizzati.</a:t>
            </a:r>
          </a:p>
          <a:p>
            <a:r>
              <a:rPr lang="it-IT" sz="1400"/>
              <a:t> b) Implementa i tipi di crittografia richiesti per ogni uso crittografico richiesto dall’organizzazione.</a:t>
            </a:r>
            <a:endParaRPr lang="it-IT" sz="1400" dirty="0"/>
          </a:p>
        </p:txBody>
      </p:sp>
      <p:sp>
        <p:nvSpPr>
          <p:cNvPr id="19" name="TextBox 4">
            <a:extLst>
              <a:ext uri="{FF2B5EF4-FFF2-40B4-BE49-F238E27FC236}">
                <a16:creationId xmlns:a16="http://schemas.microsoft.com/office/drawing/2014/main" id="{65E19256-0439-EC6C-C898-2220A1038244}"/>
              </a:ext>
            </a:extLst>
          </p:cNvPr>
          <p:cNvSpPr txBox="1"/>
          <p:nvPr/>
        </p:nvSpPr>
        <p:spPr>
          <a:xfrm>
            <a:off x="595038" y="3444688"/>
            <a:ext cx="10964101" cy="3323987"/>
          </a:xfrm>
          <a:prstGeom prst="rect">
            <a:avLst/>
          </a:prstGeom>
        </p:spPr>
        <p:txBody>
          <a:bodyPr wrap="square" lIns="0" tIns="0" rIns="0" bIns="0">
            <a:spAutoFit/>
          </a:bodyPr>
          <a:lstStyle>
            <a:defPPr>
              <a:defRPr lang="en-US"/>
            </a:defPPr>
            <a:lvl1pPr>
              <a:defRPr sz="1600" i="1">
                <a:solidFill>
                  <a:srgbClr val="002060"/>
                </a:solidFill>
                <a:latin typeface="+mj-lt"/>
                <a:cs typeface="Segoe UI" panose="020B0502040204020203" pitchFamily="34" charset="0"/>
              </a:defRPr>
            </a:lvl1pPr>
          </a:lstStyle>
          <a:p>
            <a:r>
              <a:rPr lang="it-IT" sz="1800"/>
              <a:t>1. </a:t>
            </a:r>
            <a:r>
              <a:rPr lang="it-IT" sz="1800" b="1"/>
              <a:t>Amazon S3: </a:t>
            </a:r>
            <a:r>
              <a:rPr lang="it-IT" sz="1800"/>
              <a:t>Utilizza la crittografia per proteggere i dati sia in transito (utilizzando TLS) che a riposo. S3 offre varie opzioni per la crittografia a riposo, tra cui la gestione delle chiavi attraverso AWS KMS (Key Management Service) o la possibilità di utilizzare chiavi gestite dal cliente.</a:t>
            </a:r>
          </a:p>
          <a:p>
            <a:r>
              <a:rPr lang="it-IT" sz="1800"/>
              <a:t>2. </a:t>
            </a:r>
            <a:r>
              <a:rPr lang="it-IT" sz="1800" b="1"/>
              <a:t>Amazon CloudFront: </a:t>
            </a:r>
            <a:r>
              <a:rPr lang="it-IT" sz="1800"/>
              <a:t>Supporta la crittografia TLS per proteggere i dati in transito, garantendo la sicurezza delle comunicazioni tra gli utenti finali e il servizio.</a:t>
            </a:r>
          </a:p>
          <a:p>
            <a:r>
              <a:rPr lang="it-IT" sz="1800"/>
              <a:t>3. </a:t>
            </a:r>
            <a:r>
              <a:rPr lang="it-IT" sz="1800" b="1"/>
              <a:t>AWS AppSync: </a:t>
            </a:r>
            <a:r>
              <a:rPr lang="it-IT" sz="1800"/>
              <a:t>La comunicazione tra AppSync e clienti è protetta tramite TLS. AppSync inoltre garantisce la sicurezza nelle interazioni con altri servizi AWS.</a:t>
            </a:r>
          </a:p>
          <a:p>
            <a:r>
              <a:rPr lang="it-IT" sz="1800"/>
              <a:t>4. </a:t>
            </a:r>
            <a:r>
              <a:rPr lang="it-IT" sz="1800" b="1"/>
              <a:t>AWS Lambda: </a:t>
            </a:r>
            <a:r>
              <a:rPr lang="it-IT" sz="1800"/>
              <a:t>Anche se Lambda gestisce principalmente l'esecuzione del codice, la crittografia può essere applicata per proteggere i dati in transito verso e da Lambda, e per la crittografia a riposo dei dati di configurazione.</a:t>
            </a:r>
          </a:p>
          <a:p>
            <a:r>
              <a:rPr lang="it-IT" sz="1800"/>
              <a:t>5. </a:t>
            </a:r>
            <a:r>
              <a:rPr lang="it-IT" sz="1800" b="1"/>
              <a:t>Amazon Cognito: </a:t>
            </a:r>
            <a:r>
              <a:rPr lang="it-IT" sz="1800"/>
              <a:t>Offre la crittografia per proteggere dati sensibili, come le credenziali degli utenti.</a:t>
            </a:r>
          </a:p>
          <a:p>
            <a:r>
              <a:rPr lang="it-IT" sz="1800"/>
              <a:t>6. </a:t>
            </a:r>
            <a:r>
              <a:rPr lang="it-IT" sz="1800" b="1"/>
              <a:t>Amazon DynamoDB: </a:t>
            </a:r>
            <a:r>
              <a:rPr lang="it-IT" sz="1800"/>
              <a:t>Supporta la crittografia a riposo per proteggere i dati memorizzati, utilizzando AWS KMS per la gestione delle chiavi.</a:t>
            </a:r>
            <a:endParaRPr lang="it-IT" sz="1800" dirty="0"/>
          </a:p>
        </p:txBody>
      </p:sp>
      <p:sp>
        <p:nvSpPr>
          <p:cNvPr id="3" name="TextBox 1">
            <a:extLst>
              <a:ext uri="{FF2B5EF4-FFF2-40B4-BE49-F238E27FC236}">
                <a16:creationId xmlns:a16="http://schemas.microsoft.com/office/drawing/2014/main" id="{7E1410A8-194D-1BE7-B391-8DD57ECBBA26}"/>
              </a:ext>
            </a:extLst>
          </p:cNvPr>
          <p:cNvSpPr txBox="1"/>
          <p:nvPr/>
        </p:nvSpPr>
        <p:spPr>
          <a:xfrm>
            <a:off x="3749048" y="1047600"/>
            <a:ext cx="4693897" cy="454420"/>
          </a:xfrm>
          <a:prstGeom prst="rect">
            <a:avLst/>
          </a:prstGeom>
          <a:noFill/>
        </p:spPr>
        <p:txBody>
          <a:bodyPr wrap="square" lIns="0" tIns="0" rIns="0" bIns="0" rtlCol="0">
            <a:spAutoFit/>
          </a:bodyPr>
          <a:lstStyle/>
          <a:p>
            <a:pPr>
              <a:lnSpc>
                <a:spcPts val="4000"/>
              </a:lnSpc>
            </a:pPr>
            <a:r>
              <a:rPr lang="en-US" sz="2400" b="1">
                <a:solidFill>
                  <a:schemeClr val="accent1">
                    <a:lumMod val="50000"/>
                  </a:schemeClr>
                </a:solidFill>
                <a:latin typeface="Segoe UI" panose="020B0502040204020203" pitchFamily="34" charset="0"/>
                <a:cs typeface="Segoe UI" panose="020B0502040204020203" pitchFamily="34" charset="0"/>
              </a:rPr>
              <a:t>SC-13: Cryptographic Protection</a:t>
            </a:r>
            <a:endParaRPr lang="en-US" sz="2400" b="1" dirty="0">
              <a:solidFill>
                <a:schemeClr val="accent1">
                  <a:lumMod val="50000"/>
                </a:schemeClr>
              </a:solidFill>
              <a:latin typeface="Segoe UI" panose="020B0502040204020203" pitchFamily="34" charset="0"/>
              <a:cs typeface="Segoe UI" panose="020B0502040204020203" pitchFamily="34" charset="0"/>
            </a:endParaRPr>
          </a:p>
        </p:txBody>
      </p:sp>
      <p:cxnSp>
        <p:nvCxnSpPr>
          <p:cNvPr id="5" name="Connettore diritto 4">
            <a:extLst>
              <a:ext uri="{FF2B5EF4-FFF2-40B4-BE49-F238E27FC236}">
                <a16:creationId xmlns:a16="http://schemas.microsoft.com/office/drawing/2014/main" id="{7FEF40D8-7293-47E6-1C11-0F1550A33652}"/>
              </a:ext>
            </a:extLst>
          </p:cNvPr>
          <p:cNvCxnSpPr>
            <a:cxnSpLocks/>
          </p:cNvCxnSpPr>
          <p:nvPr/>
        </p:nvCxnSpPr>
        <p:spPr>
          <a:xfrm>
            <a:off x="3817787" y="1565000"/>
            <a:ext cx="449190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Box 4">
            <a:extLst>
              <a:ext uri="{FF2B5EF4-FFF2-40B4-BE49-F238E27FC236}">
                <a16:creationId xmlns:a16="http://schemas.microsoft.com/office/drawing/2014/main" id="{8F2A8EA5-DDE6-647D-1E8D-DC78B2BCA705}"/>
              </a:ext>
            </a:extLst>
          </p:cNvPr>
          <p:cNvSpPr txBox="1"/>
          <p:nvPr/>
        </p:nvSpPr>
        <p:spPr>
          <a:xfrm>
            <a:off x="613949" y="3444688"/>
            <a:ext cx="10964101" cy="1107996"/>
          </a:xfrm>
          <a:prstGeom prst="rect">
            <a:avLst/>
          </a:prstGeom>
        </p:spPr>
        <p:txBody>
          <a:bodyPr wrap="square" lIns="0" tIns="0" rIns="0" bIns="0">
            <a:spAutoFit/>
          </a:bodyPr>
          <a:lstStyle>
            <a:defPPr>
              <a:defRPr lang="en-US"/>
            </a:defPPr>
            <a:lvl1pPr>
              <a:defRPr sz="1600" i="1">
                <a:solidFill>
                  <a:srgbClr val="002060"/>
                </a:solidFill>
                <a:latin typeface="+mj-lt"/>
                <a:cs typeface="Segoe UI" panose="020B0502040204020203" pitchFamily="34" charset="0"/>
              </a:defRPr>
            </a:lvl1pPr>
          </a:lstStyle>
          <a:p>
            <a:r>
              <a:rPr lang="it-IT" sz="1800"/>
              <a:t>AWS utilizza AES-128 per le comunicazioni con i client, mentre AES-256, che offre un livello di sicurezza superiore, viene impiegato per la protezione dei dati sensibili e delle comunicazioni con i database. Questo approccio riflette le migliori pratiche di sicurezza, assicurando una protezione adeguata dei dati in base al loro livello di sensibilità e agli scenari d'uso.</a:t>
            </a:r>
            <a:endParaRPr lang="it-IT" sz="1800" dirty="0"/>
          </a:p>
        </p:txBody>
      </p:sp>
    </p:spTree>
    <p:extLst>
      <p:ext uri="{BB962C8B-B14F-4D97-AF65-F5344CB8AC3E}">
        <p14:creationId xmlns:p14="http://schemas.microsoft.com/office/powerpoint/2010/main" val="422747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outVertical)">
                                      <p:cBhvr>
                                        <p:cTn id="7" dur="25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par>
                                <p:cTn id="13" presetID="10" presetClass="exit" presetSubtype="0" fill="hold" grpId="0" nodeType="withEffect">
                                  <p:stCondLst>
                                    <p:cond delay="0"/>
                                  </p:stCondLst>
                                  <p:childTnLst>
                                    <p:animEffect transition="out" filter="fade">
                                      <p:cBhvr>
                                        <p:cTn id="14" dur="500"/>
                                        <p:tgtEl>
                                          <p:spTgt spid="19"/>
                                        </p:tgtEl>
                                      </p:cBhvr>
                                    </p:animEffect>
                                    <p:set>
                                      <p:cBhvr>
                                        <p:cTn id="15" dur="1" fill="hold">
                                          <p:stCondLst>
                                            <p:cond delay="499"/>
                                          </p:stCondLst>
                                        </p:cTn>
                                        <p:tgtEl>
                                          <p:spTgt spid="1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9" grpId="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Immagine 14" descr="Immagine che contiene testo, Carattere, logo, Elementi grafici&#10;&#10;Descrizione generata automaticamente">
            <a:extLst>
              <a:ext uri="{FF2B5EF4-FFF2-40B4-BE49-F238E27FC236}">
                <a16:creationId xmlns:a16="http://schemas.microsoft.com/office/drawing/2014/main" id="{520F538A-1EFC-6F0D-6BAE-6F4BFB5770C0}"/>
              </a:ext>
            </a:extLst>
          </p:cNvPr>
          <p:cNvPicPr>
            <a:picLocks noChangeAspect="1"/>
          </p:cNvPicPr>
          <p:nvPr/>
        </p:nvPicPr>
        <p:blipFill>
          <a:blip r:embed="rId3"/>
          <a:stretch>
            <a:fillRect/>
          </a:stretch>
        </p:blipFill>
        <p:spPr>
          <a:xfrm>
            <a:off x="9256476" y="2303037"/>
            <a:ext cx="1549438" cy="740502"/>
          </a:xfrm>
          <a:prstGeom prst="rect">
            <a:avLst/>
          </a:prstGeom>
        </p:spPr>
      </p:pic>
      <p:sp>
        <p:nvSpPr>
          <p:cNvPr id="13" name="Rectangle 2" descr="This is an image of a desk with laptop computers and people working.">
            <a:extLst>
              <a:ext uri="{FF2B5EF4-FFF2-40B4-BE49-F238E27FC236}">
                <a16:creationId xmlns:a16="http://schemas.microsoft.com/office/drawing/2014/main" id="{3E5B1C40-E7FB-3A7E-0E4D-AB28CA97936D}"/>
              </a:ext>
            </a:extLst>
          </p:cNvPr>
          <p:cNvSpPr/>
          <p:nvPr/>
        </p:nvSpPr>
        <p:spPr>
          <a:xfrm>
            <a:off x="595038" y="1901887"/>
            <a:ext cx="10964101" cy="1408642"/>
          </a:xfrm>
          <a:prstGeom prst="roundRect">
            <a:avLst/>
          </a:prstGeom>
          <a:gradFill>
            <a:gsLst>
              <a:gs pos="1000">
                <a:srgbClr val="7CEFD8">
                  <a:alpha val="79000"/>
                </a:srgbClr>
              </a:gs>
              <a:gs pos="79000">
                <a:srgbClr val="6672E4">
                  <a:alpha val="84000"/>
                </a:srgbClr>
              </a:gs>
              <a:gs pos="98000">
                <a:srgbClr val="882BE5">
                  <a:alpha val="66000"/>
                </a:srgbClr>
              </a:gs>
            </a:gsLst>
            <a:lin ang="5400000" scaled="1"/>
          </a:gradFill>
          <a:ln w="12700" cap="flat">
            <a:noFill/>
            <a:prstDash val="solid"/>
            <a:miter lim="800000"/>
            <a:headEnd/>
            <a:tailEnd/>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a:solidFill>
                <a:schemeClr val="tx1"/>
              </a:solidFill>
            </a:endParaRPr>
          </a:p>
        </p:txBody>
      </p:sp>
      <p:sp>
        <p:nvSpPr>
          <p:cNvPr id="68" name="Title 67" hidden="1">
            <a:extLst>
              <a:ext uri="{FF2B5EF4-FFF2-40B4-BE49-F238E27FC236}">
                <a16:creationId xmlns:a16="http://schemas.microsoft.com/office/drawing/2014/main" id="{3D46526D-118F-4F6F-BAE0-066F422EBD1E}"/>
              </a:ext>
            </a:extLst>
          </p:cNvPr>
          <p:cNvSpPr>
            <a:spLocks noGrp="1"/>
          </p:cNvSpPr>
          <p:nvPr>
            <p:ph type="title"/>
          </p:nvPr>
        </p:nvSpPr>
        <p:spPr/>
        <p:txBody>
          <a:bodyPr/>
          <a:lstStyle/>
          <a:p>
            <a:r>
              <a:rPr lang="en-US"/>
              <a:t>Human resources slide 3</a:t>
            </a:r>
          </a:p>
        </p:txBody>
      </p:sp>
      <p:cxnSp>
        <p:nvCxnSpPr>
          <p:cNvPr id="25" name="Connettore diritto 24">
            <a:extLst>
              <a:ext uri="{FF2B5EF4-FFF2-40B4-BE49-F238E27FC236}">
                <a16:creationId xmlns:a16="http://schemas.microsoft.com/office/drawing/2014/main" id="{F34CCCFE-A208-A168-A9F0-346B7A1E6E2F}"/>
              </a:ext>
            </a:extLst>
          </p:cNvPr>
          <p:cNvCxnSpPr>
            <a:cxnSpLocks/>
          </p:cNvCxnSpPr>
          <p:nvPr/>
        </p:nvCxnSpPr>
        <p:spPr>
          <a:xfrm>
            <a:off x="122830" y="974366"/>
            <a:ext cx="1195283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 name="Immagine 1" descr="Immagine che contiene testo, Carattere, logo, simbolo&#10;&#10;Descrizione generata automaticamente">
            <a:extLst>
              <a:ext uri="{FF2B5EF4-FFF2-40B4-BE49-F238E27FC236}">
                <a16:creationId xmlns:a16="http://schemas.microsoft.com/office/drawing/2014/main" id="{9AD0B3B6-5CFF-4EDB-B544-1ED89D77C385}"/>
              </a:ext>
            </a:extLst>
          </p:cNvPr>
          <p:cNvPicPr>
            <a:picLocks noChangeAspect="1"/>
          </p:cNvPicPr>
          <p:nvPr/>
        </p:nvPicPr>
        <p:blipFill>
          <a:blip r:embed="rId4"/>
          <a:stretch>
            <a:fillRect/>
          </a:stretch>
        </p:blipFill>
        <p:spPr>
          <a:xfrm>
            <a:off x="122830" y="142843"/>
            <a:ext cx="1787858" cy="503622"/>
          </a:xfrm>
          <a:prstGeom prst="rect">
            <a:avLst/>
          </a:prstGeom>
        </p:spPr>
      </p:pic>
      <p:sp>
        <p:nvSpPr>
          <p:cNvPr id="4" name="CasellaDiTesto 3">
            <a:extLst>
              <a:ext uri="{FF2B5EF4-FFF2-40B4-BE49-F238E27FC236}">
                <a16:creationId xmlns:a16="http://schemas.microsoft.com/office/drawing/2014/main" id="{7B503EC1-E8A7-277B-5AEC-FF53393C5634}"/>
              </a:ext>
            </a:extLst>
          </p:cNvPr>
          <p:cNvSpPr txBox="1"/>
          <p:nvPr/>
        </p:nvSpPr>
        <p:spPr>
          <a:xfrm>
            <a:off x="0" y="681202"/>
            <a:ext cx="2844048" cy="215444"/>
          </a:xfrm>
          <a:prstGeom prst="rect">
            <a:avLst/>
          </a:prstGeom>
          <a:noFill/>
        </p:spPr>
        <p:txBody>
          <a:bodyPr wrap="none" rtlCol="0">
            <a:spAutoFit/>
          </a:bodyPr>
          <a:lstStyle/>
          <a:p>
            <a:r>
              <a:rPr lang="it-IT" sz="800">
                <a:latin typeface="Adobe Caslon Pro" panose="0205050205050A020403" pitchFamily="18" charset="0"/>
                <a:ea typeface="NSimSun" panose="02010609030101010101" pitchFamily="49" charset="-122"/>
              </a:rPr>
              <a:t>Dip. di Ingegneria Elettrica e delle Tecnologie dell’Informazione</a:t>
            </a:r>
          </a:p>
        </p:txBody>
      </p:sp>
      <p:sp>
        <p:nvSpPr>
          <p:cNvPr id="8" name="TextBox 1">
            <a:extLst>
              <a:ext uri="{FF2B5EF4-FFF2-40B4-BE49-F238E27FC236}">
                <a16:creationId xmlns:a16="http://schemas.microsoft.com/office/drawing/2014/main" id="{655D0F37-5227-DEA3-2232-A6F45ABE66C8}"/>
              </a:ext>
            </a:extLst>
          </p:cNvPr>
          <p:cNvSpPr txBox="1"/>
          <p:nvPr/>
        </p:nvSpPr>
        <p:spPr>
          <a:xfrm>
            <a:off x="3241154" y="325435"/>
            <a:ext cx="5709687" cy="512961"/>
          </a:xfrm>
          <a:prstGeom prst="rect">
            <a:avLst/>
          </a:prstGeom>
          <a:noFill/>
        </p:spPr>
        <p:txBody>
          <a:bodyPr wrap="square" lIns="0" tIns="0" rIns="0" bIns="0" rtlCol="0">
            <a:spAutoFit/>
          </a:bodyPr>
          <a:lstStyle/>
          <a:p>
            <a:pPr>
              <a:lnSpc>
                <a:spcPts val="4000"/>
              </a:lnSpc>
            </a:pPr>
            <a:r>
              <a:rPr lang="en-US" sz="4400" b="1">
                <a:solidFill>
                  <a:srgbClr val="002060"/>
                </a:solidFill>
                <a:latin typeface="Segoe UI" panose="020B0502040204020203" pitchFamily="34" charset="0"/>
                <a:cs typeface="Segoe UI" panose="020B0502040204020203" pitchFamily="34" charset="0"/>
              </a:rPr>
              <a:t>NIST Control Families</a:t>
            </a:r>
          </a:p>
        </p:txBody>
      </p:sp>
      <p:sp>
        <p:nvSpPr>
          <p:cNvPr id="16" name="TextBox 4">
            <a:extLst>
              <a:ext uri="{FF2B5EF4-FFF2-40B4-BE49-F238E27FC236}">
                <a16:creationId xmlns:a16="http://schemas.microsoft.com/office/drawing/2014/main" id="{0C897FB8-64A0-2536-2201-607E85D9AB04}"/>
              </a:ext>
            </a:extLst>
          </p:cNvPr>
          <p:cNvSpPr txBox="1"/>
          <p:nvPr/>
        </p:nvSpPr>
        <p:spPr>
          <a:xfrm>
            <a:off x="940348" y="2303037"/>
            <a:ext cx="7562903" cy="430887"/>
          </a:xfrm>
          <a:prstGeom prst="rect">
            <a:avLst/>
          </a:prstGeom>
        </p:spPr>
        <p:txBody>
          <a:bodyPr wrap="square" lIns="0" tIns="0" rIns="0" bIns="0">
            <a:spAutoFit/>
          </a:bodyPr>
          <a:lstStyle>
            <a:defPPr>
              <a:defRPr lang="en-US"/>
            </a:defPPr>
            <a:lvl1pPr>
              <a:defRPr sz="1600" i="1">
                <a:solidFill>
                  <a:srgbClr val="002060"/>
                </a:solidFill>
                <a:latin typeface="+mj-lt"/>
                <a:cs typeface="Segoe UI" panose="020B0502040204020203" pitchFamily="34" charset="0"/>
              </a:defRPr>
            </a:lvl1pPr>
          </a:lstStyle>
          <a:p>
            <a:r>
              <a:rPr lang="it-IT" sz="1400"/>
              <a:t>L'organizzazione emette certificati a chiave pubblica in base ad una politica oppure ottiene certificati a chiave pubblica da un fornitore di servizi approvato.</a:t>
            </a:r>
            <a:endParaRPr lang="it-IT" sz="1400" dirty="0"/>
          </a:p>
        </p:txBody>
      </p:sp>
      <p:sp>
        <p:nvSpPr>
          <p:cNvPr id="19" name="TextBox 4">
            <a:extLst>
              <a:ext uri="{FF2B5EF4-FFF2-40B4-BE49-F238E27FC236}">
                <a16:creationId xmlns:a16="http://schemas.microsoft.com/office/drawing/2014/main" id="{65E19256-0439-EC6C-C898-2220A1038244}"/>
              </a:ext>
            </a:extLst>
          </p:cNvPr>
          <p:cNvSpPr txBox="1"/>
          <p:nvPr/>
        </p:nvSpPr>
        <p:spPr>
          <a:xfrm>
            <a:off x="613949" y="3444689"/>
            <a:ext cx="10964101" cy="1107996"/>
          </a:xfrm>
          <a:prstGeom prst="rect">
            <a:avLst/>
          </a:prstGeom>
        </p:spPr>
        <p:txBody>
          <a:bodyPr wrap="square" lIns="0" tIns="0" rIns="0" bIns="0">
            <a:spAutoFit/>
          </a:bodyPr>
          <a:lstStyle>
            <a:defPPr>
              <a:defRPr lang="en-US"/>
            </a:defPPr>
            <a:lvl1pPr>
              <a:defRPr sz="1600" i="1">
                <a:solidFill>
                  <a:srgbClr val="002060"/>
                </a:solidFill>
                <a:latin typeface="+mj-lt"/>
                <a:cs typeface="Segoe UI" panose="020B0502040204020203" pitchFamily="34" charset="0"/>
              </a:defRPr>
            </a:lvl1pPr>
          </a:lstStyle>
          <a:p>
            <a:r>
              <a:rPr lang="it-IT" sz="1800"/>
              <a:t>La nostra applicazione si affida ad AWS Certificate Manager per questo scopo. AWS Certificate Manager semplifica la gestione dei certificati SSL/TLS fornendo un servizio di rilascio e rinnovo automatico dei certificati. Dopo l'identificazione corretta del nostro dominio, AWS Certificate Manager ci rilascia un certificato digitale affidabile, che viene automaticamente gestito e rinnovato da AWS, garantendo la sicurezza delle comunicazioni della nostra applicazione.</a:t>
            </a:r>
            <a:endParaRPr lang="it-IT" sz="1800" dirty="0"/>
          </a:p>
        </p:txBody>
      </p:sp>
      <p:sp>
        <p:nvSpPr>
          <p:cNvPr id="3" name="TextBox 1">
            <a:extLst>
              <a:ext uri="{FF2B5EF4-FFF2-40B4-BE49-F238E27FC236}">
                <a16:creationId xmlns:a16="http://schemas.microsoft.com/office/drawing/2014/main" id="{7E1410A8-194D-1BE7-B391-8DD57ECBBA26}"/>
              </a:ext>
            </a:extLst>
          </p:cNvPr>
          <p:cNvSpPr txBox="1"/>
          <p:nvPr/>
        </p:nvSpPr>
        <p:spPr>
          <a:xfrm>
            <a:off x="2954036" y="1047600"/>
            <a:ext cx="6302440" cy="454420"/>
          </a:xfrm>
          <a:prstGeom prst="rect">
            <a:avLst/>
          </a:prstGeom>
          <a:noFill/>
        </p:spPr>
        <p:txBody>
          <a:bodyPr wrap="square" lIns="0" tIns="0" rIns="0" bIns="0" rtlCol="0">
            <a:spAutoFit/>
          </a:bodyPr>
          <a:lstStyle/>
          <a:p>
            <a:pPr>
              <a:lnSpc>
                <a:spcPts val="4000"/>
              </a:lnSpc>
            </a:pPr>
            <a:r>
              <a:rPr lang="en-US" sz="2400" b="1">
                <a:solidFill>
                  <a:schemeClr val="accent1">
                    <a:lumMod val="50000"/>
                  </a:schemeClr>
                </a:solidFill>
                <a:latin typeface="Segoe UI" panose="020B0502040204020203" pitchFamily="34" charset="0"/>
                <a:cs typeface="Segoe UI" panose="020B0502040204020203" pitchFamily="34" charset="0"/>
              </a:rPr>
              <a:t>SC-17: Public Key Infrastructure Certificates</a:t>
            </a:r>
            <a:endParaRPr lang="en-US" sz="2400" b="1" dirty="0">
              <a:solidFill>
                <a:schemeClr val="accent1">
                  <a:lumMod val="50000"/>
                </a:schemeClr>
              </a:solidFill>
              <a:latin typeface="Segoe UI" panose="020B0502040204020203" pitchFamily="34" charset="0"/>
              <a:cs typeface="Segoe UI" panose="020B0502040204020203" pitchFamily="34" charset="0"/>
            </a:endParaRPr>
          </a:p>
        </p:txBody>
      </p:sp>
      <p:cxnSp>
        <p:nvCxnSpPr>
          <p:cNvPr id="5" name="Connettore diritto 4">
            <a:extLst>
              <a:ext uri="{FF2B5EF4-FFF2-40B4-BE49-F238E27FC236}">
                <a16:creationId xmlns:a16="http://schemas.microsoft.com/office/drawing/2014/main" id="{7FEF40D8-7293-47E6-1C11-0F1550A33652}"/>
              </a:ext>
            </a:extLst>
          </p:cNvPr>
          <p:cNvCxnSpPr>
            <a:cxnSpLocks/>
          </p:cNvCxnSpPr>
          <p:nvPr/>
        </p:nvCxnSpPr>
        <p:spPr>
          <a:xfrm>
            <a:off x="3023527" y="1565000"/>
            <a:ext cx="612714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4845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outVertical)">
                                      <p:cBhvr>
                                        <p:cTn id="7" dur="2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Immagine 14" descr="Immagine che contiene testo, Carattere, logo, Elementi grafici&#10;&#10;Descrizione generata automaticamente">
            <a:extLst>
              <a:ext uri="{FF2B5EF4-FFF2-40B4-BE49-F238E27FC236}">
                <a16:creationId xmlns:a16="http://schemas.microsoft.com/office/drawing/2014/main" id="{520F538A-1EFC-6F0D-6BAE-6F4BFB5770C0}"/>
              </a:ext>
            </a:extLst>
          </p:cNvPr>
          <p:cNvPicPr>
            <a:picLocks noChangeAspect="1"/>
          </p:cNvPicPr>
          <p:nvPr/>
        </p:nvPicPr>
        <p:blipFill>
          <a:blip r:embed="rId3"/>
          <a:stretch>
            <a:fillRect/>
          </a:stretch>
        </p:blipFill>
        <p:spPr>
          <a:xfrm>
            <a:off x="9256476" y="2303037"/>
            <a:ext cx="1549438" cy="740502"/>
          </a:xfrm>
          <a:prstGeom prst="rect">
            <a:avLst/>
          </a:prstGeom>
        </p:spPr>
      </p:pic>
      <p:sp>
        <p:nvSpPr>
          <p:cNvPr id="13" name="Rectangle 2" descr="This is an image of a desk with laptop computers and people working.">
            <a:extLst>
              <a:ext uri="{FF2B5EF4-FFF2-40B4-BE49-F238E27FC236}">
                <a16:creationId xmlns:a16="http://schemas.microsoft.com/office/drawing/2014/main" id="{3E5B1C40-E7FB-3A7E-0E4D-AB28CA97936D}"/>
              </a:ext>
            </a:extLst>
          </p:cNvPr>
          <p:cNvSpPr/>
          <p:nvPr/>
        </p:nvSpPr>
        <p:spPr>
          <a:xfrm>
            <a:off x="595038" y="1901886"/>
            <a:ext cx="10964101" cy="1802433"/>
          </a:xfrm>
          <a:prstGeom prst="roundRect">
            <a:avLst/>
          </a:prstGeom>
          <a:gradFill>
            <a:gsLst>
              <a:gs pos="1000">
                <a:srgbClr val="7CEFD8">
                  <a:alpha val="79000"/>
                </a:srgbClr>
              </a:gs>
              <a:gs pos="79000">
                <a:srgbClr val="6672E4">
                  <a:alpha val="84000"/>
                </a:srgbClr>
              </a:gs>
              <a:gs pos="98000">
                <a:srgbClr val="882BE5">
                  <a:alpha val="66000"/>
                </a:srgbClr>
              </a:gs>
            </a:gsLst>
            <a:lin ang="5400000" scaled="1"/>
          </a:gradFill>
          <a:ln w="12700" cap="flat">
            <a:noFill/>
            <a:prstDash val="solid"/>
            <a:miter lim="800000"/>
            <a:headEnd/>
            <a:tailEnd/>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a:solidFill>
                <a:schemeClr val="tx1"/>
              </a:solidFill>
            </a:endParaRPr>
          </a:p>
        </p:txBody>
      </p:sp>
      <p:sp>
        <p:nvSpPr>
          <p:cNvPr id="68" name="Title 67" hidden="1">
            <a:extLst>
              <a:ext uri="{FF2B5EF4-FFF2-40B4-BE49-F238E27FC236}">
                <a16:creationId xmlns:a16="http://schemas.microsoft.com/office/drawing/2014/main" id="{3D46526D-118F-4F6F-BAE0-066F422EBD1E}"/>
              </a:ext>
            </a:extLst>
          </p:cNvPr>
          <p:cNvSpPr>
            <a:spLocks noGrp="1"/>
          </p:cNvSpPr>
          <p:nvPr>
            <p:ph type="title"/>
          </p:nvPr>
        </p:nvSpPr>
        <p:spPr/>
        <p:txBody>
          <a:bodyPr/>
          <a:lstStyle/>
          <a:p>
            <a:r>
              <a:rPr lang="en-US"/>
              <a:t>Human resources slide 3</a:t>
            </a:r>
          </a:p>
        </p:txBody>
      </p:sp>
      <p:cxnSp>
        <p:nvCxnSpPr>
          <p:cNvPr id="25" name="Connettore diritto 24">
            <a:extLst>
              <a:ext uri="{FF2B5EF4-FFF2-40B4-BE49-F238E27FC236}">
                <a16:creationId xmlns:a16="http://schemas.microsoft.com/office/drawing/2014/main" id="{F34CCCFE-A208-A168-A9F0-346B7A1E6E2F}"/>
              </a:ext>
            </a:extLst>
          </p:cNvPr>
          <p:cNvCxnSpPr>
            <a:cxnSpLocks/>
          </p:cNvCxnSpPr>
          <p:nvPr/>
        </p:nvCxnSpPr>
        <p:spPr>
          <a:xfrm>
            <a:off x="122830" y="974366"/>
            <a:ext cx="1195283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 name="Immagine 1" descr="Immagine che contiene testo, Carattere, logo, simbolo&#10;&#10;Descrizione generata automaticamente">
            <a:extLst>
              <a:ext uri="{FF2B5EF4-FFF2-40B4-BE49-F238E27FC236}">
                <a16:creationId xmlns:a16="http://schemas.microsoft.com/office/drawing/2014/main" id="{9AD0B3B6-5CFF-4EDB-B544-1ED89D77C385}"/>
              </a:ext>
            </a:extLst>
          </p:cNvPr>
          <p:cNvPicPr>
            <a:picLocks noChangeAspect="1"/>
          </p:cNvPicPr>
          <p:nvPr/>
        </p:nvPicPr>
        <p:blipFill>
          <a:blip r:embed="rId4"/>
          <a:stretch>
            <a:fillRect/>
          </a:stretch>
        </p:blipFill>
        <p:spPr>
          <a:xfrm>
            <a:off x="122830" y="142843"/>
            <a:ext cx="1787858" cy="503622"/>
          </a:xfrm>
          <a:prstGeom prst="rect">
            <a:avLst/>
          </a:prstGeom>
        </p:spPr>
      </p:pic>
      <p:sp>
        <p:nvSpPr>
          <p:cNvPr id="4" name="CasellaDiTesto 3">
            <a:extLst>
              <a:ext uri="{FF2B5EF4-FFF2-40B4-BE49-F238E27FC236}">
                <a16:creationId xmlns:a16="http://schemas.microsoft.com/office/drawing/2014/main" id="{7B503EC1-E8A7-277B-5AEC-FF53393C5634}"/>
              </a:ext>
            </a:extLst>
          </p:cNvPr>
          <p:cNvSpPr txBox="1"/>
          <p:nvPr/>
        </p:nvSpPr>
        <p:spPr>
          <a:xfrm>
            <a:off x="0" y="681202"/>
            <a:ext cx="2844048" cy="215444"/>
          </a:xfrm>
          <a:prstGeom prst="rect">
            <a:avLst/>
          </a:prstGeom>
          <a:noFill/>
        </p:spPr>
        <p:txBody>
          <a:bodyPr wrap="none" rtlCol="0">
            <a:spAutoFit/>
          </a:bodyPr>
          <a:lstStyle/>
          <a:p>
            <a:r>
              <a:rPr lang="it-IT" sz="800">
                <a:latin typeface="Adobe Caslon Pro" panose="0205050205050A020403" pitchFamily="18" charset="0"/>
                <a:ea typeface="NSimSun" panose="02010609030101010101" pitchFamily="49" charset="-122"/>
              </a:rPr>
              <a:t>Dip. di Ingegneria Elettrica e delle Tecnologie dell’Informazione</a:t>
            </a:r>
          </a:p>
        </p:txBody>
      </p:sp>
      <p:sp>
        <p:nvSpPr>
          <p:cNvPr id="8" name="TextBox 1">
            <a:extLst>
              <a:ext uri="{FF2B5EF4-FFF2-40B4-BE49-F238E27FC236}">
                <a16:creationId xmlns:a16="http://schemas.microsoft.com/office/drawing/2014/main" id="{655D0F37-5227-DEA3-2232-A6F45ABE66C8}"/>
              </a:ext>
            </a:extLst>
          </p:cNvPr>
          <p:cNvSpPr txBox="1"/>
          <p:nvPr/>
        </p:nvSpPr>
        <p:spPr>
          <a:xfrm>
            <a:off x="3241154" y="325435"/>
            <a:ext cx="5709687" cy="512961"/>
          </a:xfrm>
          <a:prstGeom prst="rect">
            <a:avLst/>
          </a:prstGeom>
          <a:noFill/>
        </p:spPr>
        <p:txBody>
          <a:bodyPr wrap="square" lIns="0" tIns="0" rIns="0" bIns="0" rtlCol="0">
            <a:spAutoFit/>
          </a:bodyPr>
          <a:lstStyle/>
          <a:p>
            <a:pPr>
              <a:lnSpc>
                <a:spcPts val="4000"/>
              </a:lnSpc>
            </a:pPr>
            <a:r>
              <a:rPr lang="en-US" sz="4400" b="1">
                <a:solidFill>
                  <a:srgbClr val="002060"/>
                </a:solidFill>
                <a:latin typeface="Segoe UI" panose="020B0502040204020203" pitchFamily="34" charset="0"/>
                <a:cs typeface="Segoe UI" panose="020B0502040204020203" pitchFamily="34" charset="0"/>
              </a:rPr>
              <a:t>NIST Control Families</a:t>
            </a:r>
          </a:p>
        </p:txBody>
      </p:sp>
      <p:sp>
        <p:nvSpPr>
          <p:cNvPr id="16" name="TextBox 4">
            <a:extLst>
              <a:ext uri="{FF2B5EF4-FFF2-40B4-BE49-F238E27FC236}">
                <a16:creationId xmlns:a16="http://schemas.microsoft.com/office/drawing/2014/main" id="{0C897FB8-64A0-2536-2201-607E85D9AB04}"/>
              </a:ext>
            </a:extLst>
          </p:cNvPr>
          <p:cNvSpPr txBox="1"/>
          <p:nvPr/>
        </p:nvSpPr>
        <p:spPr>
          <a:xfrm>
            <a:off x="940348" y="2303037"/>
            <a:ext cx="7562903" cy="1077218"/>
          </a:xfrm>
          <a:prstGeom prst="rect">
            <a:avLst/>
          </a:prstGeom>
        </p:spPr>
        <p:txBody>
          <a:bodyPr wrap="square" lIns="0" tIns="0" rIns="0" bIns="0">
            <a:spAutoFit/>
          </a:bodyPr>
          <a:lstStyle>
            <a:defPPr>
              <a:defRPr lang="en-US"/>
            </a:defPPr>
            <a:lvl1pPr>
              <a:defRPr sz="1600" i="1">
                <a:solidFill>
                  <a:srgbClr val="002060"/>
                </a:solidFill>
                <a:latin typeface="+mj-lt"/>
                <a:cs typeface="Segoe UI" panose="020B0502040204020203" pitchFamily="34" charset="0"/>
              </a:defRPr>
            </a:lvl1pPr>
          </a:lstStyle>
          <a:p>
            <a:r>
              <a:rPr lang="it-IT" sz="1400"/>
              <a:t>L'organizzazione deve:</a:t>
            </a:r>
          </a:p>
          <a:p>
            <a:endParaRPr lang="it-IT" sz="1400"/>
          </a:p>
          <a:p>
            <a:pPr marL="285750" indent="-285750">
              <a:buFont typeface="Arial" panose="020B0604020202020204" pitchFamily="34" charset="0"/>
              <a:buChar char="•"/>
            </a:pPr>
            <a:r>
              <a:rPr lang="it-IT" sz="1400"/>
              <a:t>Definire il codice mobile accettabile, inaccettabile e le tecnologie del codice mobile.</a:t>
            </a:r>
          </a:p>
          <a:p>
            <a:pPr marL="285750" indent="-285750">
              <a:buFont typeface="Arial" panose="020B0604020202020204" pitchFamily="34" charset="0"/>
              <a:buChar char="•"/>
            </a:pPr>
            <a:r>
              <a:rPr lang="it-IT" sz="1400"/>
              <a:t>Definire le restrizioni sull'uso e le linee guida per l'implementazione di codice mobile accettabile.</a:t>
            </a:r>
          </a:p>
          <a:p>
            <a:pPr marL="285750" indent="-285750">
              <a:buFont typeface="Arial" panose="020B0604020202020204" pitchFamily="34" charset="0"/>
              <a:buChar char="•"/>
            </a:pPr>
            <a:r>
              <a:rPr lang="it-IT" sz="1400"/>
              <a:t>Autorizzare, monitorare e controllare l'uso del codice mobile all'interno del sistema</a:t>
            </a:r>
            <a:endParaRPr lang="it-IT" sz="1400" dirty="0"/>
          </a:p>
        </p:txBody>
      </p:sp>
      <p:sp>
        <p:nvSpPr>
          <p:cNvPr id="19" name="TextBox 4">
            <a:extLst>
              <a:ext uri="{FF2B5EF4-FFF2-40B4-BE49-F238E27FC236}">
                <a16:creationId xmlns:a16="http://schemas.microsoft.com/office/drawing/2014/main" id="{65E19256-0439-EC6C-C898-2220A1038244}"/>
              </a:ext>
            </a:extLst>
          </p:cNvPr>
          <p:cNvSpPr txBox="1"/>
          <p:nvPr/>
        </p:nvSpPr>
        <p:spPr>
          <a:xfrm>
            <a:off x="660671" y="3782078"/>
            <a:ext cx="10964101" cy="1384995"/>
          </a:xfrm>
          <a:prstGeom prst="rect">
            <a:avLst/>
          </a:prstGeom>
        </p:spPr>
        <p:txBody>
          <a:bodyPr wrap="square" lIns="0" tIns="0" rIns="0" bIns="0">
            <a:spAutoFit/>
          </a:bodyPr>
          <a:lstStyle>
            <a:defPPr>
              <a:defRPr lang="en-US"/>
            </a:defPPr>
            <a:lvl1pPr>
              <a:defRPr sz="1600" i="1">
                <a:solidFill>
                  <a:srgbClr val="002060"/>
                </a:solidFill>
                <a:latin typeface="+mj-lt"/>
                <a:cs typeface="Segoe UI" panose="020B0502040204020203" pitchFamily="34" charset="0"/>
              </a:defRPr>
            </a:lvl1pPr>
          </a:lstStyle>
          <a:p>
            <a:r>
              <a:rPr lang="it-IT" sz="1800"/>
              <a:t>Per la nostra applicazione sviluppata in React, la sicurezza sul front-end è stata implementata utilizzando meccanismi moderni che si integrano con l'ecosistema JavaScript. Questo include l'adozione di Content Security Policy (CSP) per mitigare i rischi di attacchi Cross-Site Scripting (XSS) e altre iniezioni. La CSP è configurata per limitare le risorse eseguibili che possono essere caricate o eseguite, contribuendo a prevenire attacchi XSS. Grazie a questo approccio, assicuriamo che l'applicazione possa resistere a potenziali vulnerabilità provenienti da script dannosi.</a:t>
            </a:r>
            <a:endParaRPr lang="it-IT" sz="1800" dirty="0"/>
          </a:p>
        </p:txBody>
      </p:sp>
      <p:sp>
        <p:nvSpPr>
          <p:cNvPr id="3" name="TextBox 1">
            <a:extLst>
              <a:ext uri="{FF2B5EF4-FFF2-40B4-BE49-F238E27FC236}">
                <a16:creationId xmlns:a16="http://schemas.microsoft.com/office/drawing/2014/main" id="{7E1410A8-194D-1BE7-B391-8DD57ECBBA26}"/>
              </a:ext>
            </a:extLst>
          </p:cNvPr>
          <p:cNvSpPr txBox="1"/>
          <p:nvPr/>
        </p:nvSpPr>
        <p:spPr>
          <a:xfrm>
            <a:off x="4656279" y="1047600"/>
            <a:ext cx="2879436" cy="454420"/>
          </a:xfrm>
          <a:prstGeom prst="rect">
            <a:avLst/>
          </a:prstGeom>
          <a:noFill/>
        </p:spPr>
        <p:txBody>
          <a:bodyPr wrap="square" lIns="0" tIns="0" rIns="0" bIns="0" rtlCol="0">
            <a:spAutoFit/>
          </a:bodyPr>
          <a:lstStyle/>
          <a:p>
            <a:pPr>
              <a:lnSpc>
                <a:spcPts val="4000"/>
              </a:lnSpc>
            </a:pPr>
            <a:r>
              <a:rPr lang="en-US" sz="2400" b="1">
                <a:solidFill>
                  <a:schemeClr val="accent1">
                    <a:lumMod val="50000"/>
                  </a:schemeClr>
                </a:solidFill>
                <a:latin typeface="Segoe UI" panose="020B0502040204020203" pitchFamily="34" charset="0"/>
                <a:cs typeface="Segoe UI" panose="020B0502040204020203" pitchFamily="34" charset="0"/>
              </a:rPr>
              <a:t>SC-18: Mobile Code</a:t>
            </a:r>
            <a:endParaRPr lang="en-US" sz="2400" b="1" dirty="0">
              <a:solidFill>
                <a:schemeClr val="accent1">
                  <a:lumMod val="50000"/>
                </a:schemeClr>
              </a:solidFill>
              <a:latin typeface="Segoe UI" panose="020B0502040204020203" pitchFamily="34" charset="0"/>
              <a:cs typeface="Segoe UI" panose="020B0502040204020203" pitchFamily="34" charset="0"/>
            </a:endParaRPr>
          </a:p>
        </p:txBody>
      </p:sp>
      <p:cxnSp>
        <p:nvCxnSpPr>
          <p:cNvPr id="5" name="Connettore diritto 4">
            <a:extLst>
              <a:ext uri="{FF2B5EF4-FFF2-40B4-BE49-F238E27FC236}">
                <a16:creationId xmlns:a16="http://schemas.microsoft.com/office/drawing/2014/main" id="{7FEF40D8-7293-47E6-1C11-0F1550A33652}"/>
              </a:ext>
            </a:extLst>
          </p:cNvPr>
          <p:cNvCxnSpPr>
            <a:cxnSpLocks/>
          </p:cNvCxnSpPr>
          <p:nvPr/>
        </p:nvCxnSpPr>
        <p:spPr>
          <a:xfrm>
            <a:off x="4721799" y="1565000"/>
            <a:ext cx="269351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1316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outVertical)">
                                      <p:cBhvr>
                                        <p:cTn id="7" dur="2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Immagine 14" descr="Immagine che contiene testo, Carattere, logo, Elementi grafici&#10;&#10;Descrizione generata automaticamente">
            <a:extLst>
              <a:ext uri="{FF2B5EF4-FFF2-40B4-BE49-F238E27FC236}">
                <a16:creationId xmlns:a16="http://schemas.microsoft.com/office/drawing/2014/main" id="{520F538A-1EFC-6F0D-6BAE-6F4BFB5770C0}"/>
              </a:ext>
            </a:extLst>
          </p:cNvPr>
          <p:cNvPicPr>
            <a:picLocks noChangeAspect="1"/>
          </p:cNvPicPr>
          <p:nvPr/>
        </p:nvPicPr>
        <p:blipFill>
          <a:blip r:embed="rId3"/>
          <a:stretch>
            <a:fillRect/>
          </a:stretch>
        </p:blipFill>
        <p:spPr>
          <a:xfrm>
            <a:off x="9256476" y="2303037"/>
            <a:ext cx="1549438" cy="740502"/>
          </a:xfrm>
          <a:prstGeom prst="rect">
            <a:avLst/>
          </a:prstGeom>
        </p:spPr>
      </p:pic>
      <p:sp>
        <p:nvSpPr>
          <p:cNvPr id="13" name="Rectangle 2" descr="This is an image of a desk with laptop computers and people working.">
            <a:extLst>
              <a:ext uri="{FF2B5EF4-FFF2-40B4-BE49-F238E27FC236}">
                <a16:creationId xmlns:a16="http://schemas.microsoft.com/office/drawing/2014/main" id="{3E5B1C40-E7FB-3A7E-0E4D-AB28CA97936D}"/>
              </a:ext>
            </a:extLst>
          </p:cNvPr>
          <p:cNvSpPr/>
          <p:nvPr/>
        </p:nvSpPr>
        <p:spPr>
          <a:xfrm>
            <a:off x="595038" y="1901887"/>
            <a:ext cx="10964101" cy="1527112"/>
          </a:xfrm>
          <a:prstGeom prst="roundRect">
            <a:avLst/>
          </a:prstGeom>
          <a:gradFill>
            <a:gsLst>
              <a:gs pos="1000">
                <a:srgbClr val="7CEFD8">
                  <a:alpha val="79000"/>
                </a:srgbClr>
              </a:gs>
              <a:gs pos="79000">
                <a:srgbClr val="6672E4">
                  <a:alpha val="84000"/>
                </a:srgbClr>
              </a:gs>
              <a:gs pos="98000">
                <a:srgbClr val="882BE5">
                  <a:alpha val="66000"/>
                </a:srgbClr>
              </a:gs>
            </a:gsLst>
            <a:lin ang="5400000" scaled="1"/>
          </a:gradFill>
          <a:ln w="12700" cap="flat">
            <a:noFill/>
            <a:prstDash val="solid"/>
            <a:miter lim="800000"/>
            <a:headEnd/>
            <a:tailEnd/>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a:solidFill>
                <a:schemeClr val="tx1"/>
              </a:solidFill>
            </a:endParaRPr>
          </a:p>
        </p:txBody>
      </p:sp>
      <p:sp>
        <p:nvSpPr>
          <p:cNvPr id="68" name="Title 67" hidden="1">
            <a:extLst>
              <a:ext uri="{FF2B5EF4-FFF2-40B4-BE49-F238E27FC236}">
                <a16:creationId xmlns:a16="http://schemas.microsoft.com/office/drawing/2014/main" id="{3D46526D-118F-4F6F-BAE0-066F422EBD1E}"/>
              </a:ext>
            </a:extLst>
          </p:cNvPr>
          <p:cNvSpPr>
            <a:spLocks noGrp="1"/>
          </p:cNvSpPr>
          <p:nvPr>
            <p:ph type="title"/>
          </p:nvPr>
        </p:nvSpPr>
        <p:spPr/>
        <p:txBody>
          <a:bodyPr/>
          <a:lstStyle/>
          <a:p>
            <a:r>
              <a:rPr lang="en-US"/>
              <a:t>Human resources slide 3</a:t>
            </a:r>
          </a:p>
        </p:txBody>
      </p:sp>
      <p:cxnSp>
        <p:nvCxnSpPr>
          <p:cNvPr id="25" name="Connettore diritto 24">
            <a:extLst>
              <a:ext uri="{FF2B5EF4-FFF2-40B4-BE49-F238E27FC236}">
                <a16:creationId xmlns:a16="http://schemas.microsoft.com/office/drawing/2014/main" id="{F34CCCFE-A208-A168-A9F0-346B7A1E6E2F}"/>
              </a:ext>
            </a:extLst>
          </p:cNvPr>
          <p:cNvCxnSpPr>
            <a:cxnSpLocks/>
          </p:cNvCxnSpPr>
          <p:nvPr/>
        </p:nvCxnSpPr>
        <p:spPr>
          <a:xfrm>
            <a:off x="122830" y="974366"/>
            <a:ext cx="1195283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 name="Immagine 1" descr="Immagine che contiene testo, Carattere, logo, simbolo&#10;&#10;Descrizione generata automaticamente">
            <a:extLst>
              <a:ext uri="{FF2B5EF4-FFF2-40B4-BE49-F238E27FC236}">
                <a16:creationId xmlns:a16="http://schemas.microsoft.com/office/drawing/2014/main" id="{9AD0B3B6-5CFF-4EDB-B544-1ED89D77C385}"/>
              </a:ext>
            </a:extLst>
          </p:cNvPr>
          <p:cNvPicPr>
            <a:picLocks noChangeAspect="1"/>
          </p:cNvPicPr>
          <p:nvPr/>
        </p:nvPicPr>
        <p:blipFill>
          <a:blip r:embed="rId4"/>
          <a:stretch>
            <a:fillRect/>
          </a:stretch>
        </p:blipFill>
        <p:spPr>
          <a:xfrm>
            <a:off x="122830" y="142843"/>
            <a:ext cx="1787858" cy="503622"/>
          </a:xfrm>
          <a:prstGeom prst="rect">
            <a:avLst/>
          </a:prstGeom>
        </p:spPr>
      </p:pic>
      <p:sp>
        <p:nvSpPr>
          <p:cNvPr id="4" name="CasellaDiTesto 3">
            <a:extLst>
              <a:ext uri="{FF2B5EF4-FFF2-40B4-BE49-F238E27FC236}">
                <a16:creationId xmlns:a16="http://schemas.microsoft.com/office/drawing/2014/main" id="{7B503EC1-E8A7-277B-5AEC-FF53393C5634}"/>
              </a:ext>
            </a:extLst>
          </p:cNvPr>
          <p:cNvSpPr txBox="1"/>
          <p:nvPr/>
        </p:nvSpPr>
        <p:spPr>
          <a:xfrm>
            <a:off x="0" y="681202"/>
            <a:ext cx="2844048" cy="215444"/>
          </a:xfrm>
          <a:prstGeom prst="rect">
            <a:avLst/>
          </a:prstGeom>
          <a:noFill/>
        </p:spPr>
        <p:txBody>
          <a:bodyPr wrap="none" rtlCol="0">
            <a:spAutoFit/>
          </a:bodyPr>
          <a:lstStyle/>
          <a:p>
            <a:r>
              <a:rPr lang="it-IT" sz="800">
                <a:latin typeface="Adobe Caslon Pro" panose="0205050205050A020403" pitchFamily="18" charset="0"/>
                <a:ea typeface="NSimSun" panose="02010609030101010101" pitchFamily="49" charset="-122"/>
              </a:rPr>
              <a:t>Dip. di Ingegneria Elettrica e delle Tecnologie dell’Informazione</a:t>
            </a:r>
          </a:p>
        </p:txBody>
      </p:sp>
      <p:sp>
        <p:nvSpPr>
          <p:cNvPr id="8" name="TextBox 1">
            <a:extLst>
              <a:ext uri="{FF2B5EF4-FFF2-40B4-BE49-F238E27FC236}">
                <a16:creationId xmlns:a16="http://schemas.microsoft.com/office/drawing/2014/main" id="{655D0F37-5227-DEA3-2232-A6F45ABE66C8}"/>
              </a:ext>
            </a:extLst>
          </p:cNvPr>
          <p:cNvSpPr txBox="1"/>
          <p:nvPr/>
        </p:nvSpPr>
        <p:spPr>
          <a:xfrm>
            <a:off x="3241154" y="325435"/>
            <a:ext cx="5709687" cy="512961"/>
          </a:xfrm>
          <a:prstGeom prst="rect">
            <a:avLst/>
          </a:prstGeom>
          <a:noFill/>
        </p:spPr>
        <p:txBody>
          <a:bodyPr wrap="square" lIns="0" tIns="0" rIns="0" bIns="0" rtlCol="0">
            <a:spAutoFit/>
          </a:bodyPr>
          <a:lstStyle/>
          <a:p>
            <a:pPr>
              <a:lnSpc>
                <a:spcPts val="4000"/>
              </a:lnSpc>
            </a:pPr>
            <a:r>
              <a:rPr lang="en-US" sz="4400" b="1">
                <a:solidFill>
                  <a:srgbClr val="002060"/>
                </a:solidFill>
                <a:latin typeface="Segoe UI" panose="020B0502040204020203" pitchFamily="34" charset="0"/>
                <a:cs typeface="Segoe UI" panose="020B0502040204020203" pitchFamily="34" charset="0"/>
              </a:rPr>
              <a:t>NIST Control Families</a:t>
            </a:r>
          </a:p>
        </p:txBody>
      </p:sp>
      <p:sp>
        <p:nvSpPr>
          <p:cNvPr id="16" name="TextBox 4">
            <a:extLst>
              <a:ext uri="{FF2B5EF4-FFF2-40B4-BE49-F238E27FC236}">
                <a16:creationId xmlns:a16="http://schemas.microsoft.com/office/drawing/2014/main" id="{0C897FB8-64A0-2536-2201-607E85D9AB04}"/>
              </a:ext>
            </a:extLst>
          </p:cNvPr>
          <p:cNvSpPr txBox="1"/>
          <p:nvPr/>
        </p:nvSpPr>
        <p:spPr>
          <a:xfrm>
            <a:off x="940348" y="2303037"/>
            <a:ext cx="7562903" cy="215444"/>
          </a:xfrm>
          <a:prstGeom prst="rect">
            <a:avLst/>
          </a:prstGeom>
        </p:spPr>
        <p:txBody>
          <a:bodyPr wrap="square" lIns="0" tIns="0" rIns="0" bIns="0">
            <a:spAutoFit/>
          </a:bodyPr>
          <a:lstStyle>
            <a:defPPr>
              <a:defRPr lang="en-US"/>
            </a:defPPr>
            <a:lvl1pPr>
              <a:defRPr sz="1600" i="1">
                <a:solidFill>
                  <a:srgbClr val="002060"/>
                </a:solidFill>
                <a:latin typeface="+mj-lt"/>
                <a:cs typeface="Segoe UI" panose="020B0502040204020203" pitchFamily="34" charset="0"/>
              </a:defRPr>
            </a:lvl1pPr>
          </a:lstStyle>
          <a:p>
            <a:r>
              <a:rPr lang="it-IT" sz="1400"/>
              <a:t> Proteggere l’autenticità delle comunicazioni di sessione.</a:t>
            </a:r>
          </a:p>
        </p:txBody>
      </p:sp>
      <p:sp>
        <p:nvSpPr>
          <p:cNvPr id="19" name="TextBox 4">
            <a:extLst>
              <a:ext uri="{FF2B5EF4-FFF2-40B4-BE49-F238E27FC236}">
                <a16:creationId xmlns:a16="http://schemas.microsoft.com/office/drawing/2014/main" id="{65E19256-0439-EC6C-C898-2220A1038244}"/>
              </a:ext>
            </a:extLst>
          </p:cNvPr>
          <p:cNvSpPr txBox="1"/>
          <p:nvPr/>
        </p:nvSpPr>
        <p:spPr>
          <a:xfrm>
            <a:off x="613946" y="3501751"/>
            <a:ext cx="10964101" cy="1661993"/>
          </a:xfrm>
          <a:prstGeom prst="rect">
            <a:avLst/>
          </a:prstGeom>
        </p:spPr>
        <p:txBody>
          <a:bodyPr wrap="square" lIns="0" tIns="0" rIns="0" bIns="0">
            <a:spAutoFit/>
          </a:bodyPr>
          <a:lstStyle>
            <a:defPPr>
              <a:defRPr lang="en-US"/>
            </a:defPPr>
            <a:lvl1pPr>
              <a:defRPr sz="1600" i="1">
                <a:solidFill>
                  <a:srgbClr val="002060"/>
                </a:solidFill>
                <a:latin typeface="+mj-lt"/>
                <a:cs typeface="Segoe UI" panose="020B0502040204020203" pitchFamily="34" charset="0"/>
              </a:defRPr>
            </a:lvl1pPr>
          </a:lstStyle>
          <a:p>
            <a:r>
              <a:rPr lang="it-IT" sz="1800"/>
              <a:t>Nella nostra applicazione React, implementiamo l'autenticazione e la gestione dell'identità tramite Amazon Cognito. Al momento dell'autenticazione riuscita, Cognito rilascia un JWT (JSON Web Token) che include sia un token di identità sia un token di accesso con informazioni dell'utente. Sfruttando gli standard di Open ID Connect (OIDC), assicuriamo che i token siano emessi in modo sicuro e che i dati sensibili non siano esposti a rischi di replay o attacchi Man-In-The-Middle (MITM). I token di accesso hanno una durata limitata per aumentare la sicurezza, con la possibilità di utilizzare i refresh token per ottenere nuovi access token al bisogno.</a:t>
            </a:r>
            <a:endParaRPr lang="it-IT" sz="1800" dirty="0"/>
          </a:p>
        </p:txBody>
      </p:sp>
      <p:sp>
        <p:nvSpPr>
          <p:cNvPr id="3" name="TextBox 1">
            <a:extLst>
              <a:ext uri="{FF2B5EF4-FFF2-40B4-BE49-F238E27FC236}">
                <a16:creationId xmlns:a16="http://schemas.microsoft.com/office/drawing/2014/main" id="{7E1410A8-194D-1BE7-B391-8DD57ECBBA26}"/>
              </a:ext>
            </a:extLst>
          </p:cNvPr>
          <p:cNvSpPr txBox="1"/>
          <p:nvPr/>
        </p:nvSpPr>
        <p:spPr>
          <a:xfrm>
            <a:off x="4099091" y="1047600"/>
            <a:ext cx="3993812" cy="454420"/>
          </a:xfrm>
          <a:prstGeom prst="rect">
            <a:avLst/>
          </a:prstGeom>
          <a:noFill/>
        </p:spPr>
        <p:txBody>
          <a:bodyPr wrap="square" lIns="0" tIns="0" rIns="0" bIns="0" rtlCol="0">
            <a:spAutoFit/>
          </a:bodyPr>
          <a:lstStyle/>
          <a:p>
            <a:pPr>
              <a:lnSpc>
                <a:spcPts val="4000"/>
              </a:lnSpc>
            </a:pPr>
            <a:r>
              <a:rPr lang="en-US" sz="2400" b="1">
                <a:solidFill>
                  <a:schemeClr val="accent1">
                    <a:lumMod val="50000"/>
                  </a:schemeClr>
                </a:solidFill>
                <a:latin typeface="Segoe UI" panose="020B0502040204020203" pitchFamily="34" charset="0"/>
                <a:cs typeface="Segoe UI" panose="020B0502040204020203" pitchFamily="34" charset="0"/>
              </a:rPr>
              <a:t>SC-23: Session Authenticity</a:t>
            </a:r>
            <a:endParaRPr lang="en-US" sz="2400" b="1" dirty="0">
              <a:solidFill>
                <a:schemeClr val="accent1">
                  <a:lumMod val="50000"/>
                </a:schemeClr>
              </a:solidFill>
              <a:latin typeface="Segoe UI" panose="020B0502040204020203" pitchFamily="34" charset="0"/>
              <a:cs typeface="Segoe UI" panose="020B0502040204020203" pitchFamily="34" charset="0"/>
            </a:endParaRPr>
          </a:p>
        </p:txBody>
      </p:sp>
      <p:cxnSp>
        <p:nvCxnSpPr>
          <p:cNvPr id="5" name="Connettore diritto 4">
            <a:extLst>
              <a:ext uri="{FF2B5EF4-FFF2-40B4-BE49-F238E27FC236}">
                <a16:creationId xmlns:a16="http://schemas.microsoft.com/office/drawing/2014/main" id="{7FEF40D8-7293-47E6-1C11-0F1550A33652}"/>
              </a:ext>
            </a:extLst>
          </p:cNvPr>
          <p:cNvCxnSpPr>
            <a:cxnSpLocks/>
          </p:cNvCxnSpPr>
          <p:nvPr/>
        </p:nvCxnSpPr>
        <p:spPr>
          <a:xfrm>
            <a:off x="4184882" y="1565000"/>
            <a:ext cx="371767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90410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outVertical)">
                                      <p:cBhvr>
                                        <p:cTn id="7" dur="2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Title 67" hidden="1">
            <a:extLst>
              <a:ext uri="{FF2B5EF4-FFF2-40B4-BE49-F238E27FC236}">
                <a16:creationId xmlns:a16="http://schemas.microsoft.com/office/drawing/2014/main" id="{3D46526D-118F-4F6F-BAE0-066F422EBD1E}"/>
              </a:ext>
            </a:extLst>
          </p:cNvPr>
          <p:cNvSpPr>
            <a:spLocks noGrp="1"/>
          </p:cNvSpPr>
          <p:nvPr>
            <p:ph type="title"/>
          </p:nvPr>
        </p:nvSpPr>
        <p:spPr/>
        <p:txBody>
          <a:bodyPr/>
          <a:lstStyle/>
          <a:p>
            <a:r>
              <a:rPr lang="en-US"/>
              <a:t>Human resources slide 3</a:t>
            </a:r>
          </a:p>
        </p:txBody>
      </p:sp>
      <p:sp>
        <p:nvSpPr>
          <p:cNvPr id="7" name="TextBox 1">
            <a:extLst>
              <a:ext uri="{FF2B5EF4-FFF2-40B4-BE49-F238E27FC236}">
                <a16:creationId xmlns:a16="http://schemas.microsoft.com/office/drawing/2014/main" id="{7D8D20A7-E1B1-F1F8-6FBB-57A2750CF7D4}"/>
              </a:ext>
            </a:extLst>
          </p:cNvPr>
          <p:cNvSpPr txBox="1"/>
          <p:nvPr/>
        </p:nvSpPr>
        <p:spPr>
          <a:xfrm>
            <a:off x="4991263" y="1042473"/>
            <a:ext cx="2209465" cy="454420"/>
          </a:xfrm>
          <a:prstGeom prst="rect">
            <a:avLst/>
          </a:prstGeom>
          <a:noFill/>
        </p:spPr>
        <p:txBody>
          <a:bodyPr wrap="square" lIns="0" tIns="0" rIns="0" bIns="0" rtlCol="0">
            <a:spAutoFit/>
          </a:bodyPr>
          <a:lstStyle/>
          <a:p>
            <a:pPr>
              <a:lnSpc>
                <a:spcPts val="4000"/>
              </a:lnSpc>
            </a:pPr>
            <a:r>
              <a:rPr lang="en-US" sz="2400" b="1">
                <a:solidFill>
                  <a:schemeClr val="accent1">
                    <a:lumMod val="50000"/>
                  </a:schemeClr>
                </a:solidFill>
                <a:latin typeface="Segoe UI" panose="020B0502040204020203" pitchFamily="34" charset="0"/>
                <a:cs typeface="Segoe UI" panose="020B0502040204020203" pitchFamily="34" charset="0"/>
              </a:rPr>
              <a:t>SC Conclusioni</a:t>
            </a:r>
          </a:p>
        </p:txBody>
      </p:sp>
      <p:cxnSp>
        <p:nvCxnSpPr>
          <p:cNvPr id="11" name="Connettore diritto 10">
            <a:extLst>
              <a:ext uri="{FF2B5EF4-FFF2-40B4-BE49-F238E27FC236}">
                <a16:creationId xmlns:a16="http://schemas.microsoft.com/office/drawing/2014/main" id="{BE642B90-CACB-10C6-B53E-96104CBAB4A0}"/>
              </a:ext>
            </a:extLst>
          </p:cNvPr>
          <p:cNvCxnSpPr>
            <a:cxnSpLocks/>
          </p:cNvCxnSpPr>
          <p:nvPr/>
        </p:nvCxnSpPr>
        <p:spPr>
          <a:xfrm>
            <a:off x="5052561" y="1565000"/>
            <a:ext cx="202235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Connettore diritto 24">
            <a:extLst>
              <a:ext uri="{FF2B5EF4-FFF2-40B4-BE49-F238E27FC236}">
                <a16:creationId xmlns:a16="http://schemas.microsoft.com/office/drawing/2014/main" id="{F34CCCFE-A208-A168-A9F0-346B7A1E6E2F}"/>
              </a:ext>
            </a:extLst>
          </p:cNvPr>
          <p:cNvCxnSpPr>
            <a:cxnSpLocks/>
          </p:cNvCxnSpPr>
          <p:nvPr/>
        </p:nvCxnSpPr>
        <p:spPr>
          <a:xfrm>
            <a:off x="122830" y="974366"/>
            <a:ext cx="1195283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 name="Immagine 1" descr="Immagine che contiene testo, Carattere, logo, simbolo&#10;&#10;Descrizione generata automaticamente">
            <a:extLst>
              <a:ext uri="{FF2B5EF4-FFF2-40B4-BE49-F238E27FC236}">
                <a16:creationId xmlns:a16="http://schemas.microsoft.com/office/drawing/2014/main" id="{9AD0B3B6-5CFF-4EDB-B544-1ED89D77C385}"/>
              </a:ext>
            </a:extLst>
          </p:cNvPr>
          <p:cNvPicPr>
            <a:picLocks noChangeAspect="1"/>
          </p:cNvPicPr>
          <p:nvPr/>
        </p:nvPicPr>
        <p:blipFill>
          <a:blip r:embed="rId3"/>
          <a:stretch>
            <a:fillRect/>
          </a:stretch>
        </p:blipFill>
        <p:spPr>
          <a:xfrm>
            <a:off x="122830" y="142843"/>
            <a:ext cx="1787858" cy="503622"/>
          </a:xfrm>
          <a:prstGeom prst="rect">
            <a:avLst/>
          </a:prstGeom>
        </p:spPr>
      </p:pic>
      <p:sp>
        <p:nvSpPr>
          <p:cNvPr id="4" name="CasellaDiTesto 3">
            <a:extLst>
              <a:ext uri="{FF2B5EF4-FFF2-40B4-BE49-F238E27FC236}">
                <a16:creationId xmlns:a16="http://schemas.microsoft.com/office/drawing/2014/main" id="{7B503EC1-E8A7-277B-5AEC-FF53393C5634}"/>
              </a:ext>
            </a:extLst>
          </p:cNvPr>
          <p:cNvSpPr txBox="1"/>
          <p:nvPr/>
        </p:nvSpPr>
        <p:spPr>
          <a:xfrm>
            <a:off x="0" y="681202"/>
            <a:ext cx="2844048" cy="215444"/>
          </a:xfrm>
          <a:prstGeom prst="rect">
            <a:avLst/>
          </a:prstGeom>
          <a:noFill/>
        </p:spPr>
        <p:txBody>
          <a:bodyPr wrap="none" rtlCol="0">
            <a:spAutoFit/>
          </a:bodyPr>
          <a:lstStyle/>
          <a:p>
            <a:r>
              <a:rPr lang="it-IT" sz="800">
                <a:latin typeface="Adobe Caslon Pro" panose="0205050205050A020403" pitchFamily="18" charset="0"/>
                <a:ea typeface="NSimSun" panose="02010609030101010101" pitchFamily="49" charset="-122"/>
              </a:rPr>
              <a:t>Dip. di Ingegneria Elettrica e delle Tecnologie dell’Informazione</a:t>
            </a:r>
          </a:p>
        </p:txBody>
      </p:sp>
      <p:sp>
        <p:nvSpPr>
          <p:cNvPr id="8" name="TextBox 1">
            <a:extLst>
              <a:ext uri="{FF2B5EF4-FFF2-40B4-BE49-F238E27FC236}">
                <a16:creationId xmlns:a16="http://schemas.microsoft.com/office/drawing/2014/main" id="{655D0F37-5227-DEA3-2232-A6F45ABE66C8}"/>
              </a:ext>
            </a:extLst>
          </p:cNvPr>
          <p:cNvSpPr txBox="1"/>
          <p:nvPr/>
        </p:nvSpPr>
        <p:spPr>
          <a:xfrm>
            <a:off x="3241154" y="325435"/>
            <a:ext cx="5709687" cy="512961"/>
          </a:xfrm>
          <a:prstGeom prst="rect">
            <a:avLst/>
          </a:prstGeom>
          <a:noFill/>
        </p:spPr>
        <p:txBody>
          <a:bodyPr wrap="square" lIns="0" tIns="0" rIns="0" bIns="0" rtlCol="0">
            <a:spAutoFit/>
          </a:bodyPr>
          <a:lstStyle/>
          <a:p>
            <a:pPr>
              <a:lnSpc>
                <a:spcPts val="4000"/>
              </a:lnSpc>
            </a:pPr>
            <a:r>
              <a:rPr lang="en-US" sz="4400" b="1">
                <a:solidFill>
                  <a:srgbClr val="002060"/>
                </a:solidFill>
                <a:latin typeface="Segoe UI" panose="020B0502040204020203" pitchFamily="34" charset="0"/>
                <a:cs typeface="Segoe UI" panose="020B0502040204020203" pitchFamily="34" charset="0"/>
              </a:rPr>
              <a:t>NIST Control Families</a:t>
            </a:r>
          </a:p>
        </p:txBody>
      </p:sp>
      <p:sp>
        <p:nvSpPr>
          <p:cNvPr id="9" name="TextBox 4">
            <a:extLst>
              <a:ext uri="{FF2B5EF4-FFF2-40B4-BE49-F238E27FC236}">
                <a16:creationId xmlns:a16="http://schemas.microsoft.com/office/drawing/2014/main" id="{277BD4B8-A022-EF92-1EDB-34E96A32CDCC}"/>
              </a:ext>
            </a:extLst>
          </p:cNvPr>
          <p:cNvSpPr txBox="1"/>
          <p:nvPr/>
        </p:nvSpPr>
        <p:spPr>
          <a:xfrm>
            <a:off x="613946" y="1688481"/>
            <a:ext cx="10964101" cy="553998"/>
          </a:xfrm>
          <a:prstGeom prst="rect">
            <a:avLst/>
          </a:prstGeom>
        </p:spPr>
        <p:txBody>
          <a:bodyPr wrap="square" lIns="0" tIns="0" rIns="0" bIns="0">
            <a:spAutoFit/>
          </a:bodyPr>
          <a:lstStyle>
            <a:defPPr>
              <a:defRPr lang="en-US"/>
            </a:defPPr>
            <a:lvl1pPr>
              <a:defRPr sz="1600" i="1">
                <a:solidFill>
                  <a:srgbClr val="002060"/>
                </a:solidFill>
                <a:latin typeface="+mj-lt"/>
                <a:cs typeface="Segoe UI" panose="020B0502040204020203" pitchFamily="34" charset="0"/>
              </a:defRPr>
            </a:lvl1pPr>
          </a:lstStyle>
          <a:p>
            <a:r>
              <a:rPr lang="it-IT" sz="1800"/>
              <a:t>Utilizzando come metrica di paragone il "Baseline Moderate Security" per valutare il livello di impatto sulla sicurezza, in base ai controlli effettuati, il nostro livello di sicurezza risulterebbe 'Moderate'.</a:t>
            </a:r>
          </a:p>
        </p:txBody>
      </p:sp>
      <p:graphicFrame>
        <p:nvGraphicFramePr>
          <p:cNvPr id="12" name="Tabella 11">
            <a:extLst>
              <a:ext uri="{FF2B5EF4-FFF2-40B4-BE49-F238E27FC236}">
                <a16:creationId xmlns:a16="http://schemas.microsoft.com/office/drawing/2014/main" id="{349B1688-460D-A3C8-A3FA-CD6DA1C9D628}"/>
              </a:ext>
            </a:extLst>
          </p:cNvPr>
          <p:cNvGraphicFramePr>
            <a:graphicFrameLocks noGrp="1"/>
          </p:cNvGraphicFramePr>
          <p:nvPr>
            <p:extLst>
              <p:ext uri="{D42A27DB-BD31-4B8C-83A1-F6EECF244321}">
                <p14:modId xmlns:p14="http://schemas.microsoft.com/office/powerpoint/2010/main" val="1733068779"/>
              </p:ext>
            </p:extLst>
          </p:nvPr>
        </p:nvGraphicFramePr>
        <p:xfrm>
          <a:off x="2049543" y="2367765"/>
          <a:ext cx="8028394" cy="4488845"/>
        </p:xfrm>
        <a:graphic>
          <a:graphicData uri="http://schemas.openxmlformats.org/drawingml/2006/table">
            <a:tbl>
              <a:tblPr firstRow="1" bandRow="1">
                <a:tableStyleId>{5C22544A-7EE6-4342-B048-85BDC9FD1C3A}</a:tableStyleId>
              </a:tblPr>
              <a:tblGrid>
                <a:gridCol w="451288">
                  <a:extLst>
                    <a:ext uri="{9D8B030D-6E8A-4147-A177-3AD203B41FA5}">
                      <a16:colId xmlns:a16="http://schemas.microsoft.com/office/drawing/2014/main" val="2829024216"/>
                    </a:ext>
                  </a:extLst>
                </a:gridCol>
                <a:gridCol w="1857587">
                  <a:extLst>
                    <a:ext uri="{9D8B030D-6E8A-4147-A177-3AD203B41FA5}">
                      <a16:colId xmlns:a16="http://schemas.microsoft.com/office/drawing/2014/main" val="2609487232"/>
                    </a:ext>
                  </a:extLst>
                </a:gridCol>
                <a:gridCol w="693703">
                  <a:extLst>
                    <a:ext uri="{9D8B030D-6E8A-4147-A177-3AD203B41FA5}">
                      <a16:colId xmlns:a16="http://schemas.microsoft.com/office/drawing/2014/main" val="287426197"/>
                    </a:ext>
                  </a:extLst>
                </a:gridCol>
                <a:gridCol w="1608421">
                  <a:extLst>
                    <a:ext uri="{9D8B030D-6E8A-4147-A177-3AD203B41FA5}">
                      <a16:colId xmlns:a16="http://schemas.microsoft.com/office/drawing/2014/main" val="2044576113"/>
                    </a:ext>
                  </a:extLst>
                </a:gridCol>
                <a:gridCol w="1943021">
                  <a:extLst>
                    <a:ext uri="{9D8B030D-6E8A-4147-A177-3AD203B41FA5}">
                      <a16:colId xmlns:a16="http://schemas.microsoft.com/office/drawing/2014/main" val="57128025"/>
                    </a:ext>
                  </a:extLst>
                </a:gridCol>
                <a:gridCol w="1474374">
                  <a:extLst>
                    <a:ext uri="{9D8B030D-6E8A-4147-A177-3AD203B41FA5}">
                      <a16:colId xmlns:a16="http://schemas.microsoft.com/office/drawing/2014/main" val="3075862721"/>
                    </a:ext>
                  </a:extLst>
                </a:gridCol>
              </a:tblGrid>
              <a:tr h="269703">
                <a:tc>
                  <a:txBody>
                    <a:bodyPr/>
                    <a:lstStyle/>
                    <a:p>
                      <a:pPr algn="l" fontAlgn="b"/>
                      <a:r>
                        <a:rPr lang="it-IT" sz="800" u="none">
                          <a:solidFill>
                            <a:schemeClr val="tx1"/>
                          </a:solidFill>
                          <a:effectLst/>
                        </a:rPr>
                        <a:t>No.</a:t>
                      </a:r>
                    </a:p>
                  </a:txBody>
                  <a:tcPr marL="76200" marR="76200" marT="76200" marB="76200" anchor="b"/>
                </a:tc>
                <a:tc>
                  <a:txBody>
                    <a:bodyPr/>
                    <a:lstStyle/>
                    <a:p>
                      <a:pPr algn="l" fontAlgn="b"/>
                      <a:r>
                        <a:rPr lang="it-IT" sz="800" u="none">
                          <a:solidFill>
                            <a:schemeClr val="tx1"/>
                          </a:solidFill>
                          <a:effectLst/>
                        </a:rPr>
                        <a:t>Control Name</a:t>
                      </a:r>
                    </a:p>
                  </a:txBody>
                  <a:tcPr marL="76200" marR="76200" marT="76200" marB="76200" anchor="b"/>
                </a:tc>
                <a:tc>
                  <a:txBody>
                    <a:bodyPr/>
                    <a:lstStyle/>
                    <a:p>
                      <a:pPr algn="l" fontAlgn="b"/>
                      <a:r>
                        <a:rPr lang="it-IT" sz="800" u="none">
                          <a:solidFill>
                            <a:schemeClr val="tx1"/>
                          </a:solidFill>
                          <a:effectLst/>
                        </a:rPr>
                        <a:t>Low-Impact</a:t>
                      </a:r>
                    </a:p>
                  </a:txBody>
                  <a:tcPr marL="76200" marR="76200" marT="76200" marB="76200" anchor="b"/>
                </a:tc>
                <a:tc>
                  <a:txBody>
                    <a:bodyPr/>
                    <a:lstStyle/>
                    <a:p>
                      <a:pPr algn="l" fontAlgn="b"/>
                      <a:r>
                        <a:rPr lang="it-IT" sz="800" u="none">
                          <a:solidFill>
                            <a:schemeClr val="tx1"/>
                          </a:solidFill>
                          <a:effectLst/>
                        </a:rPr>
                        <a:t>Moderate-Impact</a:t>
                      </a:r>
                    </a:p>
                  </a:txBody>
                  <a:tcPr marL="76200" marR="76200" marT="76200" marB="76200" anchor="b"/>
                </a:tc>
                <a:tc>
                  <a:txBody>
                    <a:bodyPr/>
                    <a:lstStyle/>
                    <a:p>
                      <a:pPr algn="l" fontAlgn="b"/>
                      <a:r>
                        <a:rPr lang="it-IT" sz="800" u="none">
                          <a:solidFill>
                            <a:schemeClr val="tx1"/>
                          </a:solidFill>
                          <a:effectLst/>
                        </a:rPr>
                        <a:t>High-Impact</a:t>
                      </a:r>
                    </a:p>
                  </a:txBody>
                  <a:tcPr marL="76200" marR="76200" marT="76200" marB="76200" anchor="b"/>
                </a:tc>
                <a:tc>
                  <a:txBody>
                    <a:bodyPr/>
                    <a:lstStyle/>
                    <a:p>
                      <a:pPr algn="l" fontAlgn="b"/>
                      <a:r>
                        <a:rPr lang="it-IT" sz="800" u="none">
                          <a:solidFill>
                            <a:schemeClr val="tx1"/>
                          </a:solidFill>
                          <a:effectLst/>
                        </a:rPr>
                        <a:t>Privacy</a:t>
                      </a:r>
                    </a:p>
                  </a:txBody>
                  <a:tcPr marL="76200" marR="76200" marT="76200" marB="76200" anchor="b"/>
                </a:tc>
                <a:extLst>
                  <a:ext uri="{0D108BD9-81ED-4DB2-BD59-A6C34878D82A}">
                    <a16:rowId xmlns:a16="http://schemas.microsoft.com/office/drawing/2014/main" val="866209926"/>
                  </a:ext>
                </a:extLst>
              </a:tr>
              <a:tr h="269703">
                <a:tc>
                  <a:txBody>
                    <a:bodyPr/>
                    <a:lstStyle/>
                    <a:p>
                      <a:pPr fontAlgn="t"/>
                      <a:r>
                        <a:rPr lang="it-IT" sz="800" u="none">
                          <a:solidFill>
                            <a:srgbClr val="C00000"/>
                          </a:solidFill>
                          <a:effectLst/>
                        </a:rPr>
                        <a:t>SC-01</a:t>
                      </a:r>
                    </a:p>
                  </a:txBody>
                  <a:tcPr marL="76200" marR="76200" marT="76200" marB="76200">
                    <a:gradFill flip="none" rotWithShape="1">
                      <a:gsLst>
                        <a:gs pos="0">
                          <a:srgbClr val="C00000">
                            <a:tint val="66000"/>
                            <a:satMod val="160000"/>
                          </a:srgbClr>
                        </a:gs>
                        <a:gs pos="50000">
                          <a:srgbClr val="C00000">
                            <a:tint val="44500"/>
                            <a:satMod val="160000"/>
                          </a:srgbClr>
                        </a:gs>
                        <a:gs pos="100000">
                          <a:srgbClr val="C00000">
                            <a:tint val="23500"/>
                            <a:satMod val="160000"/>
                          </a:srgbClr>
                        </a:gs>
                      </a:gsLst>
                      <a:lin ang="8100000" scaled="1"/>
                      <a:tileRect/>
                    </a:gradFill>
                  </a:tcPr>
                </a:tc>
                <a:tc>
                  <a:txBody>
                    <a:bodyPr/>
                    <a:lstStyle/>
                    <a:p>
                      <a:pPr fontAlgn="t"/>
                      <a:r>
                        <a:rPr lang="it-IT" sz="800" u="none">
                          <a:solidFill>
                            <a:srgbClr val="C00000"/>
                          </a:solidFill>
                          <a:effectLst/>
                        </a:rPr>
                        <a:t>POLICY AND PROCEDURES</a:t>
                      </a:r>
                    </a:p>
                  </a:txBody>
                  <a:tcPr marL="76200" marR="76200" marT="76200" marB="76200">
                    <a:gradFill flip="none" rotWithShape="1">
                      <a:gsLst>
                        <a:gs pos="0">
                          <a:srgbClr val="C00000">
                            <a:tint val="66000"/>
                            <a:satMod val="160000"/>
                          </a:srgbClr>
                        </a:gs>
                        <a:gs pos="50000">
                          <a:srgbClr val="C00000">
                            <a:tint val="44500"/>
                            <a:satMod val="160000"/>
                          </a:srgbClr>
                        </a:gs>
                        <a:gs pos="100000">
                          <a:srgbClr val="C00000">
                            <a:tint val="23500"/>
                            <a:satMod val="160000"/>
                          </a:srgbClr>
                        </a:gs>
                      </a:gsLst>
                      <a:lin ang="8100000" scaled="1"/>
                      <a:tileRect/>
                    </a:gradFill>
                  </a:tcPr>
                </a:tc>
                <a:tc>
                  <a:txBody>
                    <a:bodyPr/>
                    <a:lstStyle/>
                    <a:p>
                      <a:pPr fontAlgn="t"/>
                      <a:r>
                        <a:rPr lang="it-IT" sz="800" u="none">
                          <a:solidFill>
                            <a:srgbClr val="C00000"/>
                          </a:solidFill>
                          <a:effectLst/>
                        </a:rPr>
                        <a:t>SC-01</a:t>
                      </a:r>
                    </a:p>
                  </a:txBody>
                  <a:tcPr marL="76200" marR="76200" marT="76200" marB="76200">
                    <a:gradFill flip="none" rotWithShape="1">
                      <a:gsLst>
                        <a:gs pos="0">
                          <a:srgbClr val="C00000">
                            <a:tint val="66000"/>
                            <a:satMod val="160000"/>
                          </a:srgbClr>
                        </a:gs>
                        <a:gs pos="50000">
                          <a:srgbClr val="C00000">
                            <a:tint val="44500"/>
                            <a:satMod val="160000"/>
                          </a:srgbClr>
                        </a:gs>
                        <a:gs pos="100000">
                          <a:srgbClr val="C00000">
                            <a:tint val="23500"/>
                            <a:satMod val="160000"/>
                          </a:srgbClr>
                        </a:gs>
                      </a:gsLst>
                      <a:lin ang="8100000" scaled="1"/>
                      <a:tileRect/>
                    </a:gradFill>
                  </a:tcPr>
                </a:tc>
                <a:tc>
                  <a:txBody>
                    <a:bodyPr/>
                    <a:lstStyle/>
                    <a:p>
                      <a:pPr fontAlgn="t"/>
                      <a:r>
                        <a:rPr lang="it-IT" sz="800" u="none">
                          <a:solidFill>
                            <a:srgbClr val="C00000"/>
                          </a:solidFill>
                          <a:effectLst/>
                        </a:rPr>
                        <a:t>SC-01</a:t>
                      </a:r>
                    </a:p>
                  </a:txBody>
                  <a:tcPr marL="76200" marR="76200" marT="76200" marB="76200">
                    <a:gradFill flip="none" rotWithShape="1">
                      <a:gsLst>
                        <a:gs pos="0">
                          <a:srgbClr val="C00000">
                            <a:tint val="66000"/>
                            <a:satMod val="160000"/>
                          </a:srgbClr>
                        </a:gs>
                        <a:gs pos="50000">
                          <a:srgbClr val="C00000">
                            <a:tint val="44500"/>
                            <a:satMod val="160000"/>
                          </a:srgbClr>
                        </a:gs>
                        <a:gs pos="100000">
                          <a:srgbClr val="C00000">
                            <a:tint val="23500"/>
                            <a:satMod val="160000"/>
                          </a:srgbClr>
                        </a:gs>
                      </a:gsLst>
                      <a:lin ang="8100000" scaled="1"/>
                      <a:tileRect/>
                    </a:gradFill>
                  </a:tcPr>
                </a:tc>
                <a:tc>
                  <a:txBody>
                    <a:bodyPr/>
                    <a:lstStyle/>
                    <a:p>
                      <a:pPr fontAlgn="t"/>
                      <a:r>
                        <a:rPr lang="it-IT" sz="800" u="none">
                          <a:solidFill>
                            <a:srgbClr val="C00000"/>
                          </a:solidFill>
                          <a:effectLst/>
                        </a:rPr>
                        <a:t>SC-01</a:t>
                      </a:r>
                    </a:p>
                  </a:txBody>
                  <a:tcPr marL="76200" marR="76200" marT="76200" marB="76200">
                    <a:gradFill flip="none" rotWithShape="1">
                      <a:gsLst>
                        <a:gs pos="0">
                          <a:srgbClr val="C00000">
                            <a:tint val="66000"/>
                            <a:satMod val="160000"/>
                          </a:srgbClr>
                        </a:gs>
                        <a:gs pos="50000">
                          <a:srgbClr val="C00000">
                            <a:tint val="44500"/>
                            <a:satMod val="160000"/>
                          </a:srgbClr>
                        </a:gs>
                        <a:gs pos="100000">
                          <a:srgbClr val="C00000">
                            <a:tint val="23500"/>
                            <a:satMod val="160000"/>
                          </a:srgbClr>
                        </a:gs>
                      </a:gsLst>
                      <a:lin ang="8100000" scaled="1"/>
                      <a:tileRect/>
                    </a:gradFill>
                  </a:tcPr>
                </a:tc>
                <a:tc>
                  <a:txBody>
                    <a:bodyPr/>
                    <a:lstStyle/>
                    <a:p>
                      <a:pPr fontAlgn="t"/>
                      <a:r>
                        <a:rPr lang="it-IT" sz="800" u="none">
                          <a:solidFill>
                            <a:srgbClr val="C00000"/>
                          </a:solidFill>
                          <a:effectLst/>
                        </a:rPr>
                        <a:t>N/A</a:t>
                      </a:r>
                    </a:p>
                  </a:txBody>
                  <a:tcPr marL="76200" marR="76200" marT="76200" marB="76200">
                    <a:gradFill flip="none" rotWithShape="1">
                      <a:gsLst>
                        <a:gs pos="0">
                          <a:srgbClr val="C00000">
                            <a:tint val="66000"/>
                            <a:satMod val="160000"/>
                          </a:srgbClr>
                        </a:gs>
                        <a:gs pos="50000">
                          <a:srgbClr val="C00000">
                            <a:tint val="44500"/>
                            <a:satMod val="160000"/>
                          </a:srgbClr>
                        </a:gs>
                        <a:gs pos="100000">
                          <a:srgbClr val="C00000">
                            <a:tint val="23500"/>
                            <a:satMod val="160000"/>
                          </a:srgbClr>
                        </a:gs>
                      </a:gsLst>
                      <a:lin ang="8100000" scaled="1"/>
                      <a:tileRect/>
                    </a:gradFill>
                  </a:tcPr>
                </a:tc>
                <a:extLst>
                  <a:ext uri="{0D108BD9-81ED-4DB2-BD59-A6C34878D82A}">
                    <a16:rowId xmlns:a16="http://schemas.microsoft.com/office/drawing/2014/main" val="4283615210"/>
                  </a:ext>
                </a:extLst>
              </a:tr>
              <a:tr h="418007">
                <a:tc>
                  <a:txBody>
                    <a:bodyPr/>
                    <a:lstStyle/>
                    <a:p>
                      <a:pPr fontAlgn="t"/>
                      <a:r>
                        <a:rPr lang="it-IT" sz="800" u="none">
                          <a:solidFill>
                            <a:schemeClr val="tx1"/>
                          </a:solidFill>
                          <a:effectLst/>
                        </a:rPr>
                        <a:t>SC-02</a:t>
                      </a:r>
                    </a:p>
                  </a:txBody>
                  <a:tcPr marL="76200" marR="76200" marT="76200" marB="76200"/>
                </a:tc>
                <a:tc>
                  <a:txBody>
                    <a:bodyPr/>
                    <a:lstStyle/>
                    <a:p>
                      <a:pPr fontAlgn="t"/>
                      <a:r>
                        <a:rPr lang="en-US" sz="800" u="none">
                          <a:solidFill>
                            <a:schemeClr val="tx1"/>
                          </a:solidFill>
                          <a:effectLst/>
                        </a:rPr>
                        <a:t>SEPARATION OF SYSTEM AND USER FUNCTIONALITY</a:t>
                      </a:r>
                    </a:p>
                  </a:txBody>
                  <a:tcPr marL="76200" marR="76200" marT="76200" marB="76200"/>
                </a:tc>
                <a:tc>
                  <a:txBody>
                    <a:bodyPr/>
                    <a:lstStyle/>
                    <a:p>
                      <a:pPr fontAlgn="t"/>
                      <a:r>
                        <a:rPr lang="it-IT" sz="800" u="none">
                          <a:solidFill>
                            <a:schemeClr val="tx1"/>
                          </a:solidFill>
                          <a:effectLst/>
                        </a:rPr>
                        <a:t>N/A</a:t>
                      </a:r>
                    </a:p>
                  </a:txBody>
                  <a:tcPr marL="76200" marR="76200" marT="76200" marB="76200"/>
                </a:tc>
                <a:tc>
                  <a:txBody>
                    <a:bodyPr/>
                    <a:lstStyle/>
                    <a:p>
                      <a:pPr fontAlgn="t"/>
                      <a:r>
                        <a:rPr lang="it-IT" sz="800" u="none">
                          <a:solidFill>
                            <a:schemeClr val="tx1"/>
                          </a:solidFill>
                          <a:effectLst/>
                        </a:rPr>
                        <a:t>SC-02</a:t>
                      </a:r>
                    </a:p>
                  </a:txBody>
                  <a:tcPr marL="76200" marR="76200" marT="76200" marB="76200"/>
                </a:tc>
                <a:tc>
                  <a:txBody>
                    <a:bodyPr/>
                    <a:lstStyle/>
                    <a:p>
                      <a:pPr fontAlgn="t"/>
                      <a:r>
                        <a:rPr lang="it-IT" sz="800" u="none">
                          <a:solidFill>
                            <a:schemeClr val="accent6">
                              <a:lumMod val="75000"/>
                            </a:schemeClr>
                          </a:solidFill>
                          <a:effectLst/>
                        </a:rPr>
                        <a:t>SC-02</a:t>
                      </a:r>
                    </a:p>
                  </a:txBody>
                  <a:tcPr marL="76200" marR="76200" marT="76200" marB="76200"/>
                </a:tc>
                <a:tc>
                  <a:txBody>
                    <a:bodyPr/>
                    <a:lstStyle/>
                    <a:p>
                      <a:pPr fontAlgn="t"/>
                      <a:r>
                        <a:rPr lang="it-IT" sz="800" u="none">
                          <a:solidFill>
                            <a:schemeClr val="tx1"/>
                          </a:solidFill>
                          <a:effectLst/>
                        </a:rPr>
                        <a:t>N/A</a:t>
                      </a:r>
                    </a:p>
                  </a:txBody>
                  <a:tcPr marL="76200" marR="76200" marT="76200" marB="76200"/>
                </a:tc>
                <a:extLst>
                  <a:ext uri="{0D108BD9-81ED-4DB2-BD59-A6C34878D82A}">
                    <a16:rowId xmlns:a16="http://schemas.microsoft.com/office/drawing/2014/main" val="1719028452"/>
                  </a:ext>
                </a:extLst>
              </a:tr>
              <a:tr h="389571">
                <a:tc>
                  <a:txBody>
                    <a:bodyPr/>
                    <a:lstStyle/>
                    <a:p>
                      <a:pPr fontAlgn="t"/>
                      <a:r>
                        <a:rPr lang="it-IT" sz="800" u="none">
                          <a:solidFill>
                            <a:srgbClr val="C00000"/>
                          </a:solidFill>
                          <a:effectLst/>
                        </a:rPr>
                        <a:t>SC-03</a:t>
                      </a:r>
                    </a:p>
                  </a:txBody>
                  <a:tcPr marL="76200" marR="76200" marT="76200" marB="76200">
                    <a:gradFill flip="none" rotWithShape="1">
                      <a:gsLst>
                        <a:gs pos="0">
                          <a:srgbClr val="C00000">
                            <a:tint val="66000"/>
                            <a:satMod val="160000"/>
                          </a:srgbClr>
                        </a:gs>
                        <a:gs pos="50000">
                          <a:srgbClr val="C00000">
                            <a:tint val="44500"/>
                            <a:satMod val="160000"/>
                          </a:srgbClr>
                        </a:gs>
                        <a:gs pos="100000">
                          <a:srgbClr val="C00000">
                            <a:tint val="23500"/>
                            <a:satMod val="160000"/>
                          </a:srgbClr>
                        </a:gs>
                      </a:gsLst>
                      <a:lin ang="8100000" scaled="1"/>
                      <a:tileRect/>
                    </a:gradFill>
                  </a:tcPr>
                </a:tc>
                <a:tc>
                  <a:txBody>
                    <a:bodyPr/>
                    <a:lstStyle/>
                    <a:p>
                      <a:pPr fontAlgn="t"/>
                      <a:r>
                        <a:rPr lang="it-IT" sz="800" u="none">
                          <a:solidFill>
                            <a:srgbClr val="C00000"/>
                          </a:solidFill>
                          <a:effectLst/>
                        </a:rPr>
                        <a:t>SECURITY FUNCTION ISOLATION</a:t>
                      </a:r>
                    </a:p>
                  </a:txBody>
                  <a:tcPr marL="76200" marR="76200" marT="76200" marB="76200">
                    <a:gradFill flip="none" rotWithShape="1">
                      <a:gsLst>
                        <a:gs pos="0">
                          <a:srgbClr val="C00000">
                            <a:tint val="66000"/>
                            <a:satMod val="160000"/>
                          </a:srgbClr>
                        </a:gs>
                        <a:gs pos="50000">
                          <a:srgbClr val="C00000">
                            <a:tint val="44500"/>
                            <a:satMod val="160000"/>
                          </a:srgbClr>
                        </a:gs>
                        <a:gs pos="100000">
                          <a:srgbClr val="C00000">
                            <a:tint val="23500"/>
                            <a:satMod val="160000"/>
                          </a:srgbClr>
                        </a:gs>
                      </a:gsLst>
                      <a:lin ang="8100000" scaled="1"/>
                      <a:tileRect/>
                    </a:gradFill>
                  </a:tcPr>
                </a:tc>
                <a:tc>
                  <a:txBody>
                    <a:bodyPr/>
                    <a:lstStyle/>
                    <a:p>
                      <a:pPr fontAlgn="t"/>
                      <a:r>
                        <a:rPr lang="it-IT" sz="800" u="none">
                          <a:solidFill>
                            <a:srgbClr val="C00000"/>
                          </a:solidFill>
                          <a:effectLst/>
                        </a:rPr>
                        <a:t>N/A</a:t>
                      </a:r>
                    </a:p>
                  </a:txBody>
                  <a:tcPr marL="76200" marR="76200" marT="76200" marB="76200">
                    <a:gradFill flip="none" rotWithShape="1">
                      <a:gsLst>
                        <a:gs pos="0">
                          <a:srgbClr val="C00000">
                            <a:tint val="66000"/>
                            <a:satMod val="160000"/>
                          </a:srgbClr>
                        </a:gs>
                        <a:gs pos="50000">
                          <a:srgbClr val="C00000">
                            <a:tint val="44500"/>
                            <a:satMod val="160000"/>
                          </a:srgbClr>
                        </a:gs>
                        <a:gs pos="100000">
                          <a:srgbClr val="C00000">
                            <a:tint val="23500"/>
                            <a:satMod val="160000"/>
                          </a:srgbClr>
                        </a:gs>
                      </a:gsLst>
                      <a:lin ang="8100000" scaled="1"/>
                      <a:tileRect/>
                    </a:gradFill>
                  </a:tcPr>
                </a:tc>
                <a:tc>
                  <a:txBody>
                    <a:bodyPr/>
                    <a:lstStyle/>
                    <a:p>
                      <a:pPr fontAlgn="t"/>
                      <a:r>
                        <a:rPr lang="it-IT" sz="800" u="none">
                          <a:solidFill>
                            <a:srgbClr val="C00000"/>
                          </a:solidFill>
                          <a:effectLst/>
                        </a:rPr>
                        <a:t>N/A</a:t>
                      </a:r>
                    </a:p>
                  </a:txBody>
                  <a:tcPr marL="76200" marR="76200" marT="76200" marB="76200">
                    <a:gradFill flip="none" rotWithShape="1">
                      <a:gsLst>
                        <a:gs pos="0">
                          <a:srgbClr val="C00000">
                            <a:tint val="66000"/>
                            <a:satMod val="160000"/>
                          </a:srgbClr>
                        </a:gs>
                        <a:gs pos="50000">
                          <a:srgbClr val="C00000">
                            <a:tint val="44500"/>
                            <a:satMod val="160000"/>
                          </a:srgbClr>
                        </a:gs>
                        <a:gs pos="100000">
                          <a:srgbClr val="C00000">
                            <a:tint val="23500"/>
                            <a:satMod val="160000"/>
                          </a:srgbClr>
                        </a:gs>
                      </a:gsLst>
                      <a:lin ang="8100000" scaled="1"/>
                      <a:tileRect/>
                    </a:gradFill>
                  </a:tcPr>
                </a:tc>
                <a:tc>
                  <a:txBody>
                    <a:bodyPr/>
                    <a:lstStyle/>
                    <a:p>
                      <a:pPr fontAlgn="t"/>
                      <a:r>
                        <a:rPr lang="it-IT" sz="800" u="none">
                          <a:solidFill>
                            <a:srgbClr val="C00000"/>
                          </a:solidFill>
                          <a:effectLst/>
                        </a:rPr>
                        <a:t>SC-03</a:t>
                      </a:r>
                    </a:p>
                  </a:txBody>
                  <a:tcPr marL="76200" marR="76200" marT="76200" marB="76200">
                    <a:gradFill flip="none" rotWithShape="1">
                      <a:gsLst>
                        <a:gs pos="0">
                          <a:srgbClr val="C00000">
                            <a:tint val="66000"/>
                            <a:satMod val="160000"/>
                          </a:srgbClr>
                        </a:gs>
                        <a:gs pos="50000">
                          <a:srgbClr val="C00000">
                            <a:tint val="44500"/>
                            <a:satMod val="160000"/>
                          </a:srgbClr>
                        </a:gs>
                        <a:gs pos="100000">
                          <a:srgbClr val="C00000">
                            <a:tint val="23500"/>
                            <a:satMod val="160000"/>
                          </a:srgbClr>
                        </a:gs>
                      </a:gsLst>
                      <a:lin ang="8100000" scaled="1"/>
                      <a:tileRect/>
                    </a:gradFill>
                  </a:tcPr>
                </a:tc>
                <a:tc>
                  <a:txBody>
                    <a:bodyPr/>
                    <a:lstStyle/>
                    <a:p>
                      <a:pPr fontAlgn="t"/>
                      <a:r>
                        <a:rPr lang="it-IT" sz="800" u="none">
                          <a:solidFill>
                            <a:srgbClr val="C00000"/>
                          </a:solidFill>
                          <a:effectLst/>
                        </a:rPr>
                        <a:t>N/A</a:t>
                      </a:r>
                    </a:p>
                  </a:txBody>
                  <a:tcPr marL="76200" marR="76200" marT="76200" marB="76200">
                    <a:gradFill flip="none" rotWithShape="1">
                      <a:gsLst>
                        <a:gs pos="0">
                          <a:srgbClr val="C00000">
                            <a:tint val="66000"/>
                            <a:satMod val="160000"/>
                          </a:srgbClr>
                        </a:gs>
                        <a:gs pos="50000">
                          <a:srgbClr val="C00000">
                            <a:tint val="44500"/>
                            <a:satMod val="160000"/>
                          </a:srgbClr>
                        </a:gs>
                        <a:gs pos="100000">
                          <a:srgbClr val="C00000">
                            <a:tint val="23500"/>
                            <a:satMod val="160000"/>
                          </a:srgbClr>
                        </a:gs>
                      </a:gsLst>
                      <a:lin ang="8100000" scaled="1"/>
                      <a:tileRect/>
                    </a:gradFill>
                  </a:tcPr>
                </a:tc>
                <a:extLst>
                  <a:ext uri="{0D108BD9-81ED-4DB2-BD59-A6C34878D82A}">
                    <a16:rowId xmlns:a16="http://schemas.microsoft.com/office/drawing/2014/main" val="1031201035"/>
                  </a:ext>
                </a:extLst>
              </a:tr>
              <a:tr h="389571">
                <a:tc>
                  <a:txBody>
                    <a:bodyPr/>
                    <a:lstStyle/>
                    <a:p>
                      <a:pPr fontAlgn="t"/>
                      <a:r>
                        <a:rPr lang="it-IT" sz="800" u="none">
                          <a:solidFill>
                            <a:srgbClr val="C00000"/>
                          </a:solidFill>
                          <a:effectLst/>
                        </a:rPr>
                        <a:t>SC-04</a:t>
                      </a:r>
                    </a:p>
                  </a:txBody>
                  <a:tcPr marL="76200" marR="76200" marT="76200" marB="76200">
                    <a:gradFill flip="none" rotWithShape="1">
                      <a:gsLst>
                        <a:gs pos="0">
                          <a:srgbClr val="C00000">
                            <a:tint val="66000"/>
                            <a:satMod val="160000"/>
                          </a:srgbClr>
                        </a:gs>
                        <a:gs pos="50000">
                          <a:srgbClr val="C00000">
                            <a:tint val="44500"/>
                            <a:satMod val="160000"/>
                          </a:srgbClr>
                        </a:gs>
                        <a:gs pos="100000">
                          <a:srgbClr val="C00000">
                            <a:tint val="23500"/>
                            <a:satMod val="160000"/>
                          </a:srgbClr>
                        </a:gs>
                      </a:gsLst>
                      <a:lin ang="8100000" scaled="1"/>
                      <a:tileRect/>
                    </a:gradFill>
                  </a:tcPr>
                </a:tc>
                <a:tc>
                  <a:txBody>
                    <a:bodyPr/>
                    <a:lstStyle/>
                    <a:p>
                      <a:pPr fontAlgn="t"/>
                      <a:r>
                        <a:rPr lang="en-US" sz="800" u="none">
                          <a:solidFill>
                            <a:srgbClr val="C00000"/>
                          </a:solidFill>
                          <a:effectLst/>
                        </a:rPr>
                        <a:t>INFORMATION IN SHARED SYSTEM RESOURCES</a:t>
                      </a:r>
                    </a:p>
                  </a:txBody>
                  <a:tcPr marL="76200" marR="76200" marT="76200" marB="76200">
                    <a:gradFill flip="none" rotWithShape="1">
                      <a:gsLst>
                        <a:gs pos="0">
                          <a:srgbClr val="C00000">
                            <a:tint val="66000"/>
                            <a:satMod val="160000"/>
                          </a:srgbClr>
                        </a:gs>
                        <a:gs pos="50000">
                          <a:srgbClr val="C00000">
                            <a:tint val="44500"/>
                            <a:satMod val="160000"/>
                          </a:srgbClr>
                        </a:gs>
                        <a:gs pos="100000">
                          <a:srgbClr val="C00000">
                            <a:tint val="23500"/>
                            <a:satMod val="160000"/>
                          </a:srgbClr>
                        </a:gs>
                      </a:gsLst>
                      <a:lin ang="8100000" scaled="1"/>
                      <a:tileRect/>
                    </a:gradFill>
                  </a:tcPr>
                </a:tc>
                <a:tc>
                  <a:txBody>
                    <a:bodyPr/>
                    <a:lstStyle/>
                    <a:p>
                      <a:pPr fontAlgn="t"/>
                      <a:r>
                        <a:rPr lang="it-IT" sz="800" u="none">
                          <a:solidFill>
                            <a:srgbClr val="C00000"/>
                          </a:solidFill>
                          <a:effectLst/>
                        </a:rPr>
                        <a:t>N/A</a:t>
                      </a:r>
                    </a:p>
                  </a:txBody>
                  <a:tcPr marL="76200" marR="76200" marT="76200" marB="76200">
                    <a:gradFill flip="none" rotWithShape="1">
                      <a:gsLst>
                        <a:gs pos="0">
                          <a:srgbClr val="C00000">
                            <a:tint val="66000"/>
                            <a:satMod val="160000"/>
                          </a:srgbClr>
                        </a:gs>
                        <a:gs pos="50000">
                          <a:srgbClr val="C00000">
                            <a:tint val="44500"/>
                            <a:satMod val="160000"/>
                          </a:srgbClr>
                        </a:gs>
                        <a:gs pos="100000">
                          <a:srgbClr val="C00000">
                            <a:tint val="23500"/>
                            <a:satMod val="160000"/>
                          </a:srgbClr>
                        </a:gs>
                      </a:gsLst>
                      <a:lin ang="8100000" scaled="1"/>
                      <a:tileRect/>
                    </a:gradFill>
                  </a:tcPr>
                </a:tc>
                <a:tc>
                  <a:txBody>
                    <a:bodyPr/>
                    <a:lstStyle/>
                    <a:p>
                      <a:pPr fontAlgn="t"/>
                      <a:r>
                        <a:rPr lang="it-IT" sz="800" u="none">
                          <a:solidFill>
                            <a:srgbClr val="C00000"/>
                          </a:solidFill>
                          <a:effectLst/>
                        </a:rPr>
                        <a:t>SC-04</a:t>
                      </a:r>
                    </a:p>
                  </a:txBody>
                  <a:tcPr marL="76200" marR="76200" marT="76200" marB="76200">
                    <a:gradFill flip="none" rotWithShape="1">
                      <a:gsLst>
                        <a:gs pos="0">
                          <a:srgbClr val="C00000">
                            <a:tint val="66000"/>
                            <a:satMod val="160000"/>
                          </a:srgbClr>
                        </a:gs>
                        <a:gs pos="50000">
                          <a:srgbClr val="C00000">
                            <a:tint val="44500"/>
                            <a:satMod val="160000"/>
                          </a:srgbClr>
                        </a:gs>
                        <a:gs pos="100000">
                          <a:srgbClr val="C00000">
                            <a:tint val="23500"/>
                            <a:satMod val="160000"/>
                          </a:srgbClr>
                        </a:gs>
                      </a:gsLst>
                      <a:lin ang="8100000" scaled="1"/>
                      <a:tileRect/>
                    </a:gradFill>
                  </a:tcPr>
                </a:tc>
                <a:tc>
                  <a:txBody>
                    <a:bodyPr/>
                    <a:lstStyle/>
                    <a:p>
                      <a:pPr fontAlgn="t"/>
                      <a:r>
                        <a:rPr lang="it-IT" sz="800" u="none">
                          <a:solidFill>
                            <a:srgbClr val="C00000"/>
                          </a:solidFill>
                          <a:effectLst/>
                        </a:rPr>
                        <a:t>SC-04</a:t>
                      </a:r>
                    </a:p>
                  </a:txBody>
                  <a:tcPr marL="76200" marR="76200" marT="76200" marB="76200">
                    <a:gradFill flip="none" rotWithShape="1">
                      <a:gsLst>
                        <a:gs pos="0">
                          <a:srgbClr val="C00000">
                            <a:tint val="66000"/>
                            <a:satMod val="160000"/>
                          </a:srgbClr>
                        </a:gs>
                        <a:gs pos="50000">
                          <a:srgbClr val="C00000">
                            <a:tint val="44500"/>
                            <a:satMod val="160000"/>
                          </a:srgbClr>
                        </a:gs>
                        <a:gs pos="100000">
                          <a:srgbClr val="C00000">
                            <a:tint val="23500"/>
                            <a:satMod val="160000"/>
                          </a:srgbClr>
                        </a:gs>
                      </a:gsLst>
                      <a:lin ang="8100000" scaled="1"/>
                      <a:tileRect/>
                    </a:gradFill>
                  </a:tcPr>
                </a:tc>
                <a:tc>
                  <a:txBody>
                    <a:bodyPr/>
                    <a:lstStyle/>
                    <a:p>
                      <a:pPr fontAlgn="t"/>
                      <a:r>
                        <a:rPr lang="it-IT" sz="800" u="none">
                          <a:solidFill>
                            <a:srgbClr val="C00000"/>
                          </a:solidFill>
                          <a:effectLst/>
                        </a:rPr>
                        <a:t>N/A</a:t>
                      </a:r>
                    </a:p>
                  </a:txBody>
                  <a:tcPr marL="76200" marR="76200" marT="76200" marB="76200">
                    <a:gradFill flip="none" rotWithShape="1">
                      <a:gsLst>
                        <a:gs pos="0">
                          <a:srgbClr val="C00000">
                            <a:tint val="66000"/>
                            <a:satMod val="160000"/>
                          </a:srgbClr>
                        </a:gs>
                        <a:gs pos="50000">
                          <a:srgbClr val="C00000">
                            <a:tint val="44500"/>
                            <a:satMod val="160000"/>
                          </a:srgbClr>
                        </a:gs>
                        <a:gs pos="100000">
                          <a:srgbClr val="C00000">
                            <a:tint val="23500"/>
                            <a:satMod val="160000"/>
                          </a:srgbClr>
                        </a:gs>
                      </a:gsLst>
                      <a:lin ang="8100000" scaled="1"/>
                      <a:tileRect/>
                    </a:gradFill>
                  </a:tcPr>
                </a:tc>
                <a:extLst>
                  <a:ext uri="{0D108BD9-81ED-4DB2-BD59-A6C34878D82A}">
                    <a16:rowId xmlns:a16="http://schemas.microsoft.com/office/drawing/2014/main" val="1617135563"/>
                  </a:ext>
                </a:extLst>
              </a:tr>
              <a:tr h="305180">
                <a:tc>
                  <a:txBody>
                    <a:bodyPr/>
                    <a:lstStyle/>
                    <a:p>
                      <a:pPr fontAlgn="t"/>
                      <a:r>
                        <a:rPr lang="it-IT" sz="800" u="none">
                          <a:solidFill>
                            <a:schemeClr val="tx1"/>
                          </a:solidFill>
                          <a:effectLst/>
                        </a:rPr>
                        <a:t>SC-05</a:t>
                      </a:r>
                    </a:p>
                  </a:txBody>
                  <a:tcPr marL="76200" marR="76200" marT="76200" marB="76200"/>
                </a:tc>
                <a:tc>
                  <a:txBody>
                    <a:bodyPr/>
                    <a:lstStyle/>
                    <a:p>
                      <a:pPr fontAlgn="t"/>
                      <a:r>
                        <a:rPr lang="it-IT" sz="800" u="none">
                          <a:solidFill>
                            <a:schemeClr val="tx1"/>
                          </a:solidFill>
                          <a:effectLst/>
                        </a:rPr>
                        <a:t>DENIAL-OF-SERVICE PROTECTION</a:t>
                      </a:r>
                    </a:p>
                  </a:txBody>
                  <a:tcPr marL="76200" marR="76200" marT="76200" marB="76200"/>
                </a:tc>
                <a:tc>
                  <a:txBody>
                    <a:bodyPr/>
                    <a:lstStyle/>
                    <a:p>
                      <a:pPr fontAlgn="t"/>
                      <a:r>
                        <a:rPr lang="it-IT" sz="800" u="none">
                          <a:solidFill>
                            <a:schemeClr val="tx1"/>
                          </a:solidFill>
                          <a:effectLst/>
                        </a:rPr>
                        <a:t>SC-05</a:t>
                      </a:r>
                    </a:p>
                  </a:txBody>
                  <a:tcPr marL="76200" marR="76200" marT="76200" marB="76200"/>
                </a:tc>
                <a:tc>
                  <a:txBody>
                    <a:bodyPr/>
                    <a:lstStyle/>
                    <a:p>
                      <a:pPr fontAlgn="t"/>
                      <a:r>
                        <a:rPr lang="it-IT" sz="800" u="none">
                          <a:solidFill>
                            <a:schemeClr val="tx1"/>
                          </a:solidFill>
                          <a:effectLst/>
                        </a:rPr>
                        <a:t>SC-05</a:t>
                      </a:r>
                    </a:p>
                  </a:txBody>
                  <a:tcPr marL="76200" marR="76200" marT="76200" marB="76200"/>
                </a:tc>
                <a:tc>
                  <a:txBody>
                    <a:bodyPr/>
                    <a:lstStyle/>
                    <a:p>
                      <a:pPr fontAlgn="t"/>
                      <a:r>
                        <a:rPr lang="it-IT" sz="800" u="none">
                          <a:solidFill>
                            <a:schemeClr val="accent6">
                              <a:lumMod val="75000"/>
                            </a:schemeClr>
                          </a:solidFill>
                          <a:effectLst/>
                        </a:rPr>
                        <a:t>SC-05</a:t>
                      </a:r>
                    </a:p>
                  </a:txBody>
                  <a:tcPr marL="76200" marR="76200" marT="76200" marB="76200"/>
                </a:tc>
                <a:tc>
                  <a:txBody>
                    <a:bodyPr/>
                    <a:lstStyle/>
                    <a:p>
                      <a:pPr fontAlgn="t"/>
                      <a:r>
                        <a:rPr lang="it-IT" sz="800" u="none">
                          <a:solidFill>
                            <a:schemeClr val="tx1"/>
                          </a:solidFill>
                          <a:effectLst/>
                        </a:rPr>
                        <a:t>N/A</a:t>
                      </a:r>
                    </a:p>
                  </a:txBody>
                  <a:tcPr marL="76200" marR="76200" marT="76200" marB="76200"/>
                </a:tc>
                <a:extLst>
                  <a:ext uri="{0D108BD9-81ED-4DB2-BD59-A6C34878D82A}">
                    <a16:rowId xmlns:a16="http://schemas.microsoft.com/office/drawing/2014/main" val="135220153"/>
                  </a:ext>
                </a:extLst>
              </a:tr>
              <a:tr h="418007">
                <a:tc>
                  <a:txBody>
                    <a:bodyPr/>
                    <a:lstStyle/>
                    <a:p>
                      <a:pPr fontAlgn="t"/>
                      <a:r>
                        <a:rPr lang="it-IT" sz="800" u="none">
                          <a:solidFill>
                            <a:srgbClr val="C00000"/>
                          </a:solidFill>
                          <a:effectLst/>
                        </a:rPr>
                        <a:t>SC-06</a:t>
                      </a:r>
                    </a:p>
                  </a:txBody>
                  <a:tcPr marL="76200" marR="76200" marT="76200" marB="76200">
                    <a:gradFill flip="none" rotWithShape="1">
                      <a:gsLst>
                        <a:gs pos="0">
                          <a:srgbClr val="C00000">
                            <a:tint val="66000"/>
                            <a:satMod val="160000"/>
                          </a:srgbClr>
                        </a:gs>
                        <a:gs pos="50000">
                          <a:srgbClr val="C00000">
                            <a:tint val="44500"/>
                            <a:satMod val="160000"/>
                          </a:srgbClr>
                        </a:gs>
                        <a:gs pos="100000">
                          <a:srgbClr val="C00000">
                            <a:tint val="23500"/>
                            <a:satMod val="160000"/>
                          </a:srgbClr>
                        </a:gs>
                      </a:gsLst>
                      <a:lin ang="8100000" scaled="1"/>
                      <a:tileRect/>
                    </a:gradFill>
                  </a:tcPr>
                </a:tc>
                <a:tc>
                  <a:txBody>
                    <a:bodyPr/>
                    <a:lstStyle/>
                    <a:p>
                      <a:pPr fontAlgn="t"/>
                      <a:r>
                        <a:rPr lang="it-IT" sz="800" u="none">
                          <a:solidFill>
                            <a:srgbClr val="C00000"/>
                          </a:solidFill>
                          <a:effectLst/>
                        </a:rPr>
                        <a:t>RESOURCE AVAILABILITY</a:t>
                      </a:r>
                    </a:p>
                  </a:txBody>
                  <a:tcPr marL="76200" marR="76200" marT="76200" marB="76200">
                    <a:gradFill flip="none" rotWithShape="1">
                      <a:gsLst>
                        <a:gs pos="0">
                          <a:srgbClr val="C00000">
                            <a:tint val="66000"/>
                            <a:satMod val="160000"/>
                          </a:srgbClr>
                        </a:gs>
                        <a:gs pos="50000">
                          <a:srgbClr val="C00000">
                            <a:tint val="44500"/>
                            <a:satMod val="160000"/>
                          </a:srgbClr>
                        </a:gs>
                        <a:gs pos="100000">
                          <a:srgbClr val="C00000">
                            <a:tint val="23500"/>
                            <a:satMod val="160000"/>
                          </a:srgbClr>
                        </a:gs>
                      </a:gsLst>
                      <a:lin ang="8100000" scaled="1"/>
                      <a:tileRect/>
                    </a:gradFill>
                  </a:tcPr>
                </a:tc>
                <a:tc>
                  <a:txBody>
                    <a:bodyPr/>
                    <a:lstStyle/>
                    <a:p>
                      <a:pPr fontAlgn="t"/>
                      <a:r>
                        <a:rPr lang="it-IT" sz="800" u="none">
                          <a:solidFill>
                            <a:srgbClr val="C00000"/>
                          </a:solidFill>
                          <a:effectLst/>
                        </a:rPr>
                        <a:t>N/A</a:t>
                      </a:r>
                    </a:p>
                  </a:txBody>
                  <a:tcPr marL="76200" marR="76200" marT="76200" marB="76200">
                    <a:gradFill flip="none" rotWithShape="1">
                      <a:gsLst>
                        <a:gs pos="0">
                          <a:srgbClr val="C00000">
                            <a:tint val="66000"/>
                            <a:satMod val="160000"/>
                          </a:srgbClr>
                        </a:gs>
                        <a:gs pos="50000">
                          <a:srgbClr val="C00000">
                            <a:tint val="44500"/>
                            <a:satMod val="160000"/>
                          </a:srgbClr>
                        </a:gs>
                        <a:gs pos="100000">
                          <a:srgbClr val="C00000">
                            <a:tint val="23500"/>
                            <a:satMod val="160000"/>
                          </a:srgbClr>
                        </a:gs>
                      </a:gsLst>
                      <a:lin ang="8100000" scaled="1"/>
                      <a:tileRect/>
                    </a:gradFill>
                  </a:tcPr>
                </a:tc>
                <a:tc>
                  <a:txBody>
                    <a:bodyPr/>
                    <a:lstStyle/>
                    <a:p>
                      <a:pPr fontAlgn="t"/>
                      <a:r>
                        <a:rPr lang="it-IT" sz="800" u="none">
                          <a:solidFill>
                            <a:srgbClr val="C00000"/>
                          </a:solidFill>
                          <a:effectLst/>
                        </a:rPr>
                        <a:t>N/A</a:t>
                      </a:r>
                    </a:p>
                  </a:txBody>
                  <a:tcPr marL="76200" marR="76200" marT="76200" marB="76200">
                    <a:gradFill flip="none" rotWithShape="1">
                      <a:gsLst>
                        <a:gs pos="0">
                          <a:srgbClr val="C00000">
                            <a:tint val="66000"/>
                            <a:satMod val="160000"/>
                          </a:srgbClr>
                        </a:gs>
                        <a:gs pos="50000">
                          <a:srgbClr val="C00000">
                            <a:tint val="44500"/>
                            <a:satMod val="160000"/>
                          </a:srgbClr>
                        </a:gs>
                        <a:gs pos="100000">
                          <a:srgbClr val="C00000">
                            <a:tint val="23500"/>
                            <a:satMod val="160000"/>
                          </a:srgbClr>
                        </a:gs>
                      </a:gsLst>
                      <a:lin ang="8100000" scaled="1"/>
                      <a:tileRect/>
                    </a:gradFill>
                  </a:tcPr>
                </a:tc>
                <a:tc>
                  <a:txBody>
                    <a:bodyPr/>
                    <a:lstStyle/>
                    <a:p>
                      <a:pPr fontAlgn="t"/>
                      <a:r>
                        <a:rPr lang="it-IT" sz="800" u="none">
                          <a:solidFill>
                            <a:srgbClr val="C00000"/>
                          </a:solidFill>
                          <a:effectLst/>
                        </a:rPr>
                        <a:t>N/A</a:t>
                      </a:r>
                    </a:p>
                  </a:txBody>
                  <a:tcPr marL="76200" marR="76200" marT="76200" marB="76200">
                    <a:gradFill flip="none" rotWithShape="1">
                      <a:gsLst>
                        <a:gs pos="0">
                          <a:srgbClr val="C00000">
                            <a:tint val="66000"/>
                            <a:satMod val="160000"/>
                          </a:srgbClr>
                        </a:gs>
                        <a:gs pos="50000">
                          <a:srgbClr val="C00000">
                            <a:tint val="44500"/>
                            <a:satMod val="160000"/>
                          </a:srgbClr>
                        </a:gs>
                        <a:gs pos="100000">
                          <a:srgbClr val="C00000">
                            <a:tint val="23500"/>
                            <a:satMod val="160000"/>
                          </a:srgbClr>
                        </a:gs>
                      </a:gsLst>
                      <a:lin ang="8100000" scaled="1"/>
                      <a:tileRect/>
                    </a:gradFill>
                  </a:tcPr>
                </a:tc>
                <a:tc>
                  <a:txBody>
                    <a:bodyPr/>
                    <a:lstStyle/>
                    <a:p>
                      <a:pPr fontAlgn="t"/>
                      <a:r>
                        <a:rPr lang="it-IT" sz="800" u="none">
                          <a:solidFill>
                            <a:srgbClr val="C00000"/>
                          </a:solidFill>
                          <a:effectLst/>
                        </a:rPr>
                        <a:t>N/A</a:t>
                      </a:r>
                    </a:p>
                  </a:txBody>
                  <a:tcPr marL="76200" marR="76200" marT="76200" marB="76200">
                    <a:gradFill flip="none" rotWithShape="1">
                      <a:gsLst>
                        <a:gs pos="0">
                          <a:srgbClr val="C00000">
                            <a:tint val="66000"/>
                            <a:satMod val="160000"/>
                          </a:srgbClr>
                        </a:gs>
                        <a:gs pos="50000">
                          <a:srgbClr val="C00000">
                            <a:tint val="44500"/>
                            <a:satMod val="160000"/>
                          </a:srgbClr>
                        </a:gs>
                        <a:gs pos="100000">
                          <a:srgbClr val="C00000">
                            <a:tint val="23500"/>
                            <a:satMod val="160000"/>
                          </a:srgbClr>
                        </a:gs>
                      </a:gsLst>
                      <a:lin ang="8100000" scaled="1"/>
                      <a:tileRect/>
                    </a:gradFill>
                  </a:tcPr>
                </a:tc>
                <a:extLst>
                  <a:ext uri="{0D108BD9-81ED-4DB2-BD59-A6C34878D82A}">
                    <a16:rowId xmlns:a16="http://schemas.microsoft.com/office/drawing/2014/main" val="2222332894"/>
                  </a:ext>
                </a:extLst>
              </a:tr>
              <a:tr h="305180">
                <a:tc>
                  <a:txBody>
                    <a:bodyPr/>
                    <a:lstStyle/>
                    <a:p>
                      <a:pPr fontAlgn="t"/>
                      <a:r>
                        <a:rPr lang="it-IT" sz="800" u="none">
                          <a:solidFill>
                            <a:schemeClr val="tx1"/>
                          </a:solidFill>
                          <a:effectLst/>
                        </a:rPr>
                        <a:t>SC-07</a:t>
                      </a:r>
                    </a:p>
                  </a:txBody>
                  <a:tcPr marL="76200" marR="76200" marT="76200" marB="76200"/>
                </a:tc>
                <a:tc>
                  <a:txBody>
                    <a:bodyPr/>
                    <a:lstStyle/>
                    <a:p>
                      <a:pPr fontAlgn="t"/>
                      <a:r>
                        <a:rPr lang="it-IT" sz="800" u="none">
                          <a:solidFill>
                            <a:schemeClr val="tx1"/>
                          </a:solidFill>
                          <a:effectLst/>
                        </a:rPr>
                        <a:t>BOUNDARY PROTECTION</a:t>
                      </a:r>
                    </a:p>
                  </a:txBody>
                  <a:tcPr marL="76200" marR="76200" marT="76200" marB="76200"/>
                </a:tc>
                <a:tc>
                  <a:txBody>
                    <a:bodyPr/>
                    <a:lstStyle/>
                    <a:p>
                      <a:pPr fontAlgn="t"/>
                      <a:r>
                        <a:rPr lang="it-IT" sz="800" u="none">
                          <a:solidFill>
                            <a:schemeClr val="tx1"/>
                          </a:solidFill>
                          <a:effectLst/>
                        </a:rPr>
                        <a:t>SC-07</a:t>
                      </a:r>
                    </a:p>
                  </a:txBody>
                  <a:tcPr marL="76200" marR="76200" marT="76200" marB="76200"/>
                </a:tc>
                <a:tc>
                  <a:txBody>
                    <a:bodyPr/>
                    <a:lstStyle/>
                    <a:p>
                      <a:pPr fontAlgn="t"/>
                      <a:r>
                        <a:rPr lang="it-IT" sz="800" u="none">
                          <a:solidFill>
                            <a:schemeClr val="accent6">
                              <a:lumMod val="75000"/>
                            </a:schemeClr>
                          </a:solidFill>
                          <a:effectLst/>
                        </a:rPr>
                        <a:t>SC-07, (03), (04), (05), (07), (08)</a:t>
                      </a:r>
                    </a:p>
                  </a:txBody>
                  <a:tcPr marL="76200" marR="76200" marT="76200" marB="76200"/>
                </a:tc>
                <a:tc>
                  <a:txBody>
                    <a:bodyPr/>
                    <a:lstStyle/>
                    <a:p>
                      <a:pPr fontAlgn="t"/>
                      <a:r>
                        <a:rPr lang="it-IT" sz="800" u="none">
                          <a:solidFill>
                            <a:schemeClr val="tx1"/>
                          </a:solidFill>
                          <a:effectLst/>
                        </a:rPr>
                        <a:t>SC-07, (03), (04), (05), (07), (08), (18), (21)</a:t>
                      </a:r>
                    </a:p>
                  </a:txBody>
                  <a:tcPr marL="76200" marR="76200" marT="76200" marB="76200"/>
                </a:tc>
                <a:tc>
                  <a:txBody>
                    <a:bodyPr/>
                    <a:lstStyle/>
                    <a:p>
                      <a:pPr fontAlgn="t"/>
                      <a:r>
                        <a:rPr lang="it-IT" sz="800" u="none">
                          <a:solidFill>
                            <a:schemeClr val="tx1"/>
                          </a:solidFill>
                          <a:effectLst/>
                        </a:rPr>
                        <a:t>SC-07(24)</a:t>
                      </a:r>
                    </a:p>
                  </a:txBody>
                  <a:tcPr marL="76200" marR="76200" marT="76200" marB="76200"/>
                </a:tc>
                <a:extLst>
                  <a:ext uri="{0D108BD9-81ED-4DB2-BD59-A6C34878D82A}">
                    <a16:rowId xmlns:a16="http://schemas.microsoft.com/office/drawing/2014/main" val="873438807"/>
                  </a:ext>
                </a:extLst>
              </a:tr>
              <a:tr h="389571">
                <a:tc>
                  <a:txBody>
                    <a:bodyPr/>
                    <a:lstStyle/>
                    <a:p>
                      <a:pPr fontAlgn="t"/>
                      <a:r>
                        <a:rPr lang="it-IT" sz="800" u="none">
                          <a:solidFill>
                            <a:schemeClr val="tx1"/>
                          </a:solidFill>
                          <a:effectLst/>
                        </a:rPr>
                        <a:t>SC-08</a:t>
                      </a:r>
                    </a:p>
                  </a:txBody>
                  <a:tcPr marL="76200" marR="76200" marT="76200" marB="76200"/>
                </a:tc>
                <a:tc>
                  <a:txBody>
                    <a:bodyPr/>
                    <a:lstStyle/>
                    <a:p>
                      <a:pPr fontAlgn="t"/>
                      <a:r>
                        <a:rPr lang="it-IT" sz="800" u="none">
                          <a:solidFill>
                            <a:schemeClr val="tx1"/>
                          </a:solidFill>
                          <a:effectLst/>
                        </a:rPr>
                        <a:t>TRANSMISSION CONFIDENTIALITY AND INTEGRITY</a:t>
                      </a:r>
                    </a:p>
                  </a:txBody>
                  <a:tcPr marL="76200" marR="76200" marT="76200" marB="76200"/>
                </a:tc>
                <a:tc>
                  <a:txBody>
                    <a:bodyPr/>
                    <a:lstStyle/>
                    <a:p>
                      <a:pPr fontAlgn="t"/>
                      <a:r>
                        <a:rPr lang="it-IT" sz="800" u="none">
                          <a:solidFill>
                            <a:schemeClr val="tx1"/>
                          </a:solidFill>
                          <a:effectLst/>
                        </a:rPr>
                        <a:t>N/A</a:t>
                      </a:r>
                    </a:p>
                  </a:txBody>
                  <a:tcPr marL="76200" marR="76200" marT="76200" marB="76200"/>
                </a:tc>
                <a:tc>
                  <a:txBody>
                    <a:bodyPr/>
                    <a:lstStyle/>
                    <a:p>
                      <a:pPr fontAlgn="t"/>
                      <a:r>
                        <a:rPr lang="it-IT" sz="800" u="none">
                          <a:solidFill>
                            <a:schemeClr val="tx1"/>
                          </a:solidFill>
                          <a:effectLst/>
                        </a:rPr>
                        <a:t>SC-08, (01)</a:t>
                      </a:r>
                    </a:p>
                  </a:txBody>
                  <a:tcPr marL="76200" marR="76200" marT="76200" marB="76200"/>
                </a:tc>
                <a:tc>
                  <a:txBody>
                    <a:bodyPr/>
                    <a:lstStyle/>
                    <a:p>
                      <a:pPr fontAlgn="t"/>
                      <a:r>
                        <a:rPr lang="it-IT" sz="800" u="none">
                          <a:solidFill>
                            <a:schemeClr val="accent6">
                              <a:lumMod val="75000"/>
                            </a:schemeClr>
                          </a:solidFill>
                          <a:effectLst/>
                        </a:rPr>
                        <a:t>SC-08, (01)</a:t>
                      </a:r>
                    </a:p>
                  </a:txBody>
                  <a:tcPr marL="76200" marR="76200" marT="76200" marB="76200"/>
                </a:tc>
                <a:tc>
                  <a:txBody>
                    <a:bodyPr/>
                    <a:lstStyle/>
                    <a:p>
                      <a:pPr fontAlgn="t"/>
                      <a:r>
                        <a:rPr lang="it-IT" sz="800" u="none">
                          <a:solidFill>
                            <a:schemeClr val="tx1"/>
                          </a:solidFill>
                          <a:effectLst/>
                        </a:rPr>
                        <a:t>N/A</a:t>
                      </a:r>
                    </a:p>
                  </a:txBody>
                  <a:tcPr marL="76200" marR="76200" marT="76200" marB="76200"/>
                </a:tc>
                <a:extLst>
                  <a:ext uri="{0D108BD9-81ED-4DB2-BD59-A6C34878D82A}">
                    <a16:rowId xmlns:a16="http://schemas.microsoft.com/office/drawing/2014/main" val="1864474251"/>
                  </a:ext>
                </a:extLst>
              </a:tr>
              <a:tr h="305180">
                <a:tc>
                  <a:txBody>
                    <a:bodyPr/>
                    <a:lstStyle/>
                    <a:p>
                      <a:pPr fontAlgn="t"/>
                      <a:r>
                        <a:rPr lang="it-IT" sz="800" u="none">
                          <a:solidFill>
                            <a:srgbClr val="C00000"/>
                          </a:solidFill>
                          <a:effectLst/>
                        </a:rPr>
                        <a:t>SC-09</a:t>
                      </a:r>
                    </a:p>
                  </a:txBody>
                  <a:tcPr marL="76200" marR="76200" marT="76200" marB="76200">
                    <a:gradFill flip="none" rotWithShape="1">
                      <a:gsLst>
                        <a:gs pos="0">
                          <a:srgbClr val="C00000">
                            <a:tint val="66000"/>
                            <a:satMod val="160000"/>
                          </a:srgbClr>
                        </a:gs>
                        <a:gs pos="50000">
                          <a:srgbClr val="C00000">
                            <a:tint val="44500"/>
                            <a:satMod val="160000"/>
                          </a:srgbClr>
                        </a:gs>
                        <a:gs pos="100000">
                          <a:srgbClr val="C00000">
                            <a:tint val="23500"/>
                            <a:satMod val="160000"/>
                          </a:srgbClr>
                        </a:gs>
                      </a:gsLst>
                      <a:lin ang="8100000" scaled="1"/>
                      <a:tileRect/>
                    </a:gradFill>
                  </a:tcPr>
                </a:tc>
                <a:tc>
                  <a:txBody>
                    <a:bodyPr/>
                    <a:lstStyle/>
                    <a:p>
                      <a:pPr fontAlgn="t"/>
                      <a:r>
                        <a:rPr lang="it-IT" sz="800" u="none">
                          <a:solidFill>
                            <a:srgbClr val="C00000"/>
                          </a:solidFill>
                          <a:effectLst/>
                        </a:rPr>
                        <a:t>TRANSMISSION CONFIDENTIALITY</a:t>
                      </a:r>
                    </a:p>
                  </a:txBody>
                  <a:tcPr marL="76200" marR="76200" marT="76200" marB="76200">
                    <a:gradFill flip="none" rotWithShape="1">
                      <a:gsLst>
                        <a:gs pos="0">
                          <a:srgbClr val="C00000">
                            <a:tint val="66000"/>
                            <a:satMod val="160000"/>
                          </a:srgbClr>
                        </a:gs>
                        <a:gs pos="50000">
                          <a:srgbClr val="C00000">
                            <a:tint val="44500"/>
                            <a:satMod val="160000"/>
                          </a:srgbClr>
                        </a:gs>
                        <a:gs pos="100000">
                          <a:srgbClr val="C00000">
                            <a:tint val="23500"/>
                            <a:satMod val="160000"/>
                          </a:srgbClr>
                        </a:gs>
                      </a:gsLst>
                      <a:lin ang="8100000" scaled="1"/>
                      <a:tileRect/>
                    </a:gradFill>
                  </a:tcPr>
                </a:tc>
                <a:tc>
                  <a:txBody>
                    <a:bodyPr/>
                    <a:lstStyle/>
                    <a:p>
                      <a:pPr fontAlgn="t"/>
                      <a:r>
                        <a:rPr lang="it-IT" sz="800" u="none">
                          <a:solidFill>
                            <a:srgbClr val="C00000"/>
                          </a:solidFill>
                          <a:effectLst/>
                        </a:rPr>
                        <a:t>N/A</a:t>
                      </a:r>
                    </a:p>
                  </a:txBody>
                  <a:tcPr marL="76200" marR="76200" marT="76200" marB="76200">
                    <a:gradFill flip="none" rotWithShape="1">
                      <a:gsLst>
                        <a:gs pos="0">
                          <a:srgbClr val="C00000">
                            <a:tint val="66000"/>
                            <a:satMod val="160000"/>
                          </a:srgbClr>
                        </a:gs>
                        <a:gs pos="50000">
                          <a:srgbClr val="C00000">
                            <a:tint val="44500"/>
                            <a:satMod val="160000"/>
                          </a:srgbClr>
                        </a:gs>
                        <a:gs pos="100000">
                          <a:srgbClr val="C00000">
                            <a:tint val="23500"/>
                            <a:satMod val="160000"/>
                          </a:srgbClr>
                        </a:gs>
                      </a:gsLst>
                      <a:lin ang="8100000" scaled="1"/>
                      <a:tileRect/>
                    </a:gradFill>
                  </a:tcPr>
                </a:tc>
                <a:tc>
                  <a:txBody>
                    <a:bodyPr/>
                    <a:lstStyle/>
                    <a:p>
                      <a:pPr fontAlgn="t"/>
                      <a:r>
                        <a:rPr lang="it-IT" sz="800" u="none">
                          <a:solidFill>
                            <a:srgbClr val="C00000"/>
                          </a:solidFill>
                          <a:effectLst/>
                        </a:rPr>
                        <a:t>N/A</a:t>
                      </a:r>
                    </a:p>
                  </a:txBody>
                  <a:tcPr marL="76200" marR="76200" marT="76200" marB="76200">
                    <a:gradFill flip="none" rotWithShape="1">
                      <a:gsLst>
                        <a:gs pos="0">
                          <a:srgbClr val="C00000">
                            <a:tint val="66000"/>
                            <a:satMod val="160000"/>
                          </a:srgbClr>
                        </a:gs>
                        <a:gs pos="50000">
                          <a:srgbClr val="C00000">
                            <a:tint val="44500"/>
                            <a:satMod val="160000"/>
                          </a:srgbClr>
                        </a:gs>
                        <a:gs pos="100000">
                          <a:srgbClr val="C00000">
                            <a:tint val="23500"/>
                            <a:satMod val="160000"/>
                          </a:srgbClr>
                        </a:gs>
                      </a:gsLst>
                      <a:lin ang="8100000" scaled="1"/>
                      <a:tileRect/>
                    </a:gradFill>
                  </a:tcPr>
                </a:tc>
                <a:tc>
                  <a:txBody>
                    <a:bodyPr/>
                    <a:lstStyle/>
                    <a:p>
                      <a:pPr fontAlgn="t"/>
                      <a:r>
                        <a:rPr lang="it-IT" sz="800" u="none">
                          <a:solidFill>
                            <a:srgbClr val="C00000"/>
                          </a:solidFill>
                          <a:effectLst/>
                        </a:rPr>
                        <a:t>N/A</a:t>
                      </a:r>
                    </a:p>
                  </a:txBody>
                  <a:tcPr marL="76200" marR="76200" marT="76200" marB="76200">
                    <a:gradFill flip="none" rotWithShape="1">
                      <a:gsLst>
                        <a:gs pos="0">
                          <a:srgbClr val="C00000">
                            <a:tint val="66000"/>
                            <a:satMod val="160000"/>
                          </a:srgbClr>
                        </a:gs>
                        <a:gs pos="50000">
                          <a:srgbClr val="C00000">
                            <a:tint val="44500"/>
                            <a:satMod val="160000"/>
                          </a:srgbClr>
                        </a:gs>
                        <a:gs pos="100000">
                          <a:srgbClr val="C00000">
                            <a:tint val="23500"/>
                            <a:satMod val="160000"/>
                          </a:srgbClr>
                        </a:gs>
                      </a:gsLst>
                      <a:lin ang="8100000" scaled="1"/>
                      <a:tileRect/>
                    </a:gradFill>
                  </a:tcPr>
                </a:tc>
                <a:tc>
                  <a:txBody>
                    <a:bodyPr/>
                    <a:lstStyle/>
                    <a:p>
                      <a:pPr fontAlgn="t"/>
                      <a:r>
                        <a:rPr lang="it-IT" sz="800" u="none">
                          <a:solidFill>
                            <a:srgbClr val="C00000"/>
                          </a:solidFill>
                          <a:effectLst/>
                        </a:rPr>
                        <a:t>N/A</a:t>
                      </a:r>
                    </a:p>
                  </a:txBody>
                  <a:tcPr marL="76200" marR="76200" marT="76200" marB="76200">
                    <a:gradFill flip="none" rotWithShape="1">
                      <a:gsLst>
                        <a:gs pos="0">
                          <a:srgbClr val="C00000">
                            <a:tint val="66000"/>
                            <a:satMod val="160000"/>
                          </a:srgbClr>
                        </a:gs>
                        <a:gs pos="50000">
                          <a:srgbClr val="C00000">
                            <a:tint val="44500"/>
                            <a:satMod val="160000"/>
                          </a:srgbClr>
                        </a:gs>
                        <a:gs pos="100000">
                          <a:srgbClr val="C00000">
                            <a:tint val="23500"/>
                            <a:satMod val="160000"/>
                          </a:srgbClr>
                        </a:gs>
                      </a:gsLst>
                      <a:lin ang="8100000" scaled="1"/>
                      <a:tileRect/>
                    </a:gradFill>
                  </a:tcPr>
                </a:tc>
                <a:extLst>
                  <a:ext uri="{0D108BD9-81ED-4DB2-BD59-A6C34878D82A}">
                    <a16:rowId xmlns:a16="http://schemas.microsoft.com/office/drawing/2014/main" val="838449188"/>
                  </a:ext>
                </a:extLst>
              </a:tr>
              <a:tr h="305180">
                <a:tc>
                  <a:txBody>
                    <a:bodyPr/>
                    <a:lstStyle/>
                    <a:p>
                      <a:pPr fontAlgn="t"/>
                      <a:r>
                        <a:rPr lang="it-IT" sz="800" u="none">
                          <a:solidFill>
                            <a:srgbClr val="C00000"/>
                          </a:solidFill>
                          <a:effectLst/>
                        </a:rPr>
                        <a:t>SC-10</a:t>
                      </a:r>
                    </a:p>
                  </a:txBody>
                  <a:tcPr marL="76200" marR="76200" marT="76200" marB="76200">
                    <a:gradFill flip="none" rotWithShape="1">
                      <a:gsLst>
                        <a:gs pos="0">
                          <a:srgbClr val="C00000">
                            <a:tint val="66000"/>
                            <a:satMod val="160000"/>
                          </a:srgbClr>
                        </a:gs>
                        <a:gs pos="50000">
                          <a:srgbClr val="C00000">
                            <a:tint val="44500"/>
                            <a:satMod val="160000"/>
                          </a:srgbClr>
                        </a:gs>
                        <a:gs pos="100000">
                          <a:srgbClr val="C00000">
                            <a:tint val="23500"/>
                            <a:satMod val="160000"/>
                          </a:srgbClr>
                        </a:gs>
                      </a:gsLst>
                      <a:lin ang="8100000" scaled="1"/>
                      <a:tileRect/>
                    </a:gradFill>
                  </a:tcPr>
                </a:tc>
                <a:tc>
                  <a:txBody>
                    <a:bodyPr/>
                    <a:lstStyle/>
                    <a:p>
                      <a:pPr fontAlgn="t"/>
                      <a:r>
                        <a:rPr lang="it-IT" sz="800" u="none">
                          <a:solidFill>
                            <a:srgbClr val="C00000"/>
                          </a:solidFill>
                          <a:effectLst/>
                        </a:rPr>
                        <a:t>NETWORK DISCONNECT</a:t>
                      </a:r>
                    </a:p>
                  </a:txBody>
                  <a:tcPr marL="76200" marR="76200" marT="76200" marB="76200">
                    <a:gradFill flip="none" rotWithShape="1">
                      <a:gsLst>
                        <a:gs pos="0">
                          <a:srgbClr val="C00000">
                            <a:tint val="66000"/>
                            <a:satMod val="160000"/>
                          </a:srgbClr>
                        </a:gs>
                        <a:gs pos="50000">
                          <a:srgbClr val="C00000">
                            <a:tint val="44500"/>
                            <a:satMod val="160000"/>
                          </a:srgbClr>
                        </a:gs>
                        <a:gs pos="100000">
                          <a:srgbClr val="C00000">
                            <a:tint val="23500"/>
                            <a:satMod val="160000"/>
                          </a:srgbClr>
                        </a:gs>
                      </a:gsLst>
                      <a:lin ang="8100000" scaled="1"/>
                      <a:tileRect/>
                    </a:gradFill>
                  </a:tcPr>
                </a:tc>
                <a:tc>
                  <a:txBody>
                    <a:bodyPr/>
                    <a:lstStyle/>
                    <a:p>
                      <a:pPr fontAlgn="t"/>
                      <a:r>
                        <a:rPr lang="it-IT" sz="800" u="none">
                          <a:solidFill>
                            <a:srgbClr val="C00000"/>
                          </a:solidFill>
                          <a:effectLst/>
                        </a:rPr>
                        <a:t>N/A</a:t>
                      </a:r>
                    </a:p>
                  </a:txBody>
                  <a:tcPr marL="76200" marR="76200" marT="76200" marB="76200">
                    <a:gradFill flip="none" rotWithShape="1">
                      <a:gsLst>
                        <a:gs pos="0">
                          <a:srgbClr val="C00000">
                            <a:tint val="66000"/>
                            <a:satMod val="160000"/>
                          </a:srgbClr>
                        </a:gs>
                        <a:gs pos="50000">
                          <a:srgbClr val="C00000">
                            <a:tint val="44500"/>
                            <a:satMod val="160000"/>
                          </a:srgbClr>
                        </a:gs>
                        <a:gs pos="100000">
                          <a:srgbClr val="C00000">
                            <a:tint val="23500"/>
                            <a:satMod val="160000"/>
                          </a:srgbClr>
                        </a:gs>
                      </a:gsLst>
                      <a:lin ang="8100000" scaled="1"/>
                      <a:tileRect/>
                    </a:gradFill>
                  </a:tcPr>
                </a:tc>
                <a:tc>
                  <a:txBody>
                    <a:bodyPr/>
                    <a:lstStyle/>
                    <a:p>
                      <a:pPr fontAlgn="t"/>
                      <a:r>
                        <a:rPr lang="it-IT" sz="800" u="none">
                          <a:solidFill>
                            <a:srgbClr val="C00000"/>
                          </a:solidFill>
                          <a:effectLst/>
                        </a:rPr>
                        <a:t>SC-10</a:t>
                      </a:r>
                    </a:p>
                  </a:txBody>
                  <a:tcPr marL="76200" marR="76200" marT="76200" marB="76200">
                    <a:gradFill flip="none" rotWithShape="1">
                      <a:gsLst>
                        <a:gs pos="0">
                          <a:srgbClr val="C00000">
                            <a:tint val="66000"/>
                            <a:satMod val="160000"/>
                          </a:srgbClr>
                        </a:gs>
                        <a:gs pos="50000">
                          <a:srgbClr val="C00000">
                            <a:tint val="44500"/>
                            <a:satMod val="160000"/>
                          </a:srgbClr>
                        </a:gs>
                        <a:gs pos="100000">
                          <a:srgbClr val="C00000">
                            <a:tint val="23500"/>
                            <a:satMod val="160000"/>
                          </a:srgbClr>
                        </a:gs>
                      </a:gsLst>
                      <a:lin ang="8100000" scaled="1"/>
                      <a:tileRect/>
                    </a:gradFill>
                  </a:tcPr>
                </a:tc>
                <a:tc>
                  <a:txBody>
                    <a:bodyPr/>
                    <a:lstStyle/>
                    <a:p>
                      <a:pPr fontAlgn="t"/>
                      <a:r>
                        <a:rPr lang="it-IT" sz="800" u="none">
                          <a:solidFill>
                            <a:srgbClr val="C00000"/>
                          </a:solidFill>
                          <a:effectLst/>
                        </a:rPr>
                        <a:t>SC-10</a:t>
                      </a:r>
                    </a:p>
                  </a:txBody>
                  <a:tcPr marL="76200" marR="76200" marT="76200" marB="76200">
                    <a:gradFill flip="none" rotWithShape="1">
                      <a:gsLst>
                        <a:gs pos="0">
                          <a:srgbClr val="C00000">
                            <a:tint val="66000"/>
                            <a:satMod val="160000"/>
                          </a:srgbClr>
                        </a:gs>
                        <a:gs pos="50000">
                          <a:srgbClr val="C00000">
                            <a:tint val="44500"/>
                            <a:satMod val="160000"/>
                          </a:srgbClr>
                        </a:gs>
                        <a:gs pos="100000">
                          <a:srgbClr val="C00000">
                            <a:tint val="23500"/>
                            <a:satMod val="160000"/>
                          </a:srgbClr>
                        </a:gs>
                      </a:gsLst>
                      <a:lin ang="8100000" scaled="1"/>
                      <a:tileRect/>
                    </a:gradFill>
                  </a:tcPr>
                </a:tc>
                <a:tc>
                  <a:txBody>
                    <a:bodyPr/>
                    <a:lstStyle/>
                    <a:p>
                      <a:pPr fontAlgn="t"/>
                      <a:r>
                        <a:rPr lang="it-IT" sz="800" u="none">
                          <a:solidFill>
                            <a:srgbClr val="C00000"/>
                          </a:solidFill>
                          <a:effectLst/>
                        </a:rPr>
                        <a:t>N/A</a:t>
                      </a:r>
                    </a:p>
                  </a:txBody>
                  <a:tcPr marL="76200" marR="76200" marT="76200" marB="76200">
                    <a:gradFill flip="none" rotWithShape="1">
                      <a:gsLst>
                        <a:gs pos="0">
                          <a:srgbClr val="C00000">
                            <a:tint val="66000"/>
                            <a:satMod val="160000"/>
                          </a:srgbClr>
                        </a:gs>
                        <a:gs pos="50000">
                          <a:srgbClr val="C00000">
                            <a:tint val="44500"/>
                            <a:satMod val="160000"/>
                          </a:srgbClr>
                        </a:gs>
                        <a:gs pos="100000">
                          <a:srgbClr val="C00000">
                            <a:tint val="23500"/>
                            <a:satMod val="160000"/>
                          </a:srgbClr>
                        </a:gs>
                      </a:gsLst>
                      <a:lin ang="8100000" scaled="1"/>
                      <a:tileRect/>
                    </a:gradFill>
                  </a:tcPr>
                </a:tc>
                <a:extLst>
                  <a:ext uri="{0D108BD9-81ED-4DB2-BD59-A6C34878D82A}">
                    <a16:rowId xmlns:a16="http://schemas.microsoft.com/office/drawing/2014/main" val="3891617741"/>
                  </a:ext>
                </a:extLst>
              </a:tr>
              <a:tr h="305180">
                <a:tc>
                  <a:txBody>
                    <a:bodyPr/>
                    <a:lstStyle/>
                    <a:p>
                      <a:pPr fontAlgn="t"/>
                      <a:r>
                        <a:rPr lang="it-IT" sz="800" u="none">
                          <a:solidFill>
                            <a:srgbClr val="C00000"/>
                          </a:solidFill>
                          <a:effectLst/>
                        </a:rPr>
                        <a:t>SC-11</a:t>
                      </a:r>
                    </a:p>
                  </a:txBody>
                  <a:tcPr marL="76200" marR="76200" marT="76200" marB="76200">
                    <a:gradFill flip="none" rotWithShape="1">
                      <a:gsLst>
                        <a:gs pos="0">
                          <a:srgbClr val="C00000">
                            <a:tint val="66000"/>
                            <a:satMod val="160000"/>
                          </a:srgbClr>
                        </a:gs>
                        <a:gs pos="50000">
                          <a:srgbClr val="C00000">
                            <a:tint val="44500"/>
                            <a:satMod val="160000"/>
                          </a:srgbClr>
                        </a:gs>
                        <a:gs pos="100000">
                          <a:srgbClr val="C00000">
                            <a:tint val="23500"/>
                            <a:satMod val="160000"/>
                          </a:srgbClr>
                        </a:gs>
                      </a:gsLst>
                      <a:lin ang="8100000" scaled="1"/>
                      <a:tileRect/>
                    </a:gradFill>
                  </a:tcPr>
                </a:tc>
                <a:tc>
                  <a:txBody>
                    <a:bodyPr/>
                    <a:lstStyle/>
                    <a:p>
                      <a:pPr fontAlgn="t"/>
                      <a:r>
                        <a:rPr lang="it-IT" sz="800" u="none">
                          <a:solidFill>
                            <a:srgbClr val="C00000"/>
                          </a:solidFill>
                          <a:effectLst/>
                        </a:rPr>
                        <a:t>TRUSTED PATH</a:t>
                      </a:r>
                    </a:p>
                  </a:txBody>
                  <a:tcPr marL="76200" marR="76200" marT="76200" marB="76200">
                    <a:gradFill flip="none" rotWithShape="1">
                      <a:gsLst>
                        <a:gs pos="0">
                          <a:srgbClr val="C00000">
                            <a:tint val="66000"/>
                            <a:satMod val="160000"/>
                          </a:srgbClr>
                        </a:gs>
                        <a:gs pos="50000">
                          <a:srgbClr val="C00000">
                            <a:tint val="44500"/>
                            <a:satMod val="160000"/>
                          </a:srgbClr>
                        </a:gs>
                        <a:gs pos="100000">
                          <a:srgbClr val="C00000">
                            <a:tint val="23500"/>
                            <a:satMod val="160000"/>
                          </a:srgbClr>
                        </a:gs>
                      </a:gsLst>
                      <a:lin ang="8100000" scaled="1"/>
                      <a:tileRect/>
                    </a:gradFill>
                  </a:tcPr>
                </a:tc>
                <a:tc>
                  <a:txBody>
                    <a:bodyPr/>
                    <a:lstStyle/>
                    <a:p>
                      <a:pPr fontAlgn="t"/>
                      <a:r>
                        <a:rPr lang="it-IT" sz="800" u="none">
                          <a:solidFill>
                            <a:srgbClr val="C00000"/>
                          </a:solidFill>
                          <a:effectLst/>
                        </a:rPr>
                        <a:t>N/A</a:t>
                      </a:r>
                    </a:p>
                  </a:txBody>
                  <a:tcPr marL="76200" marR="76200" marT="76200" marB="76200">
                    <a:gradFill flip="none" rotWithShape="1">
                      <a:gsLst>
                        <a:gs pos="0">
                          <a:srgbClr val="C00000">
                            <a:tint val="66000"/>
                            <a:satMod val="160000"/>
                          </a:srgbClr>
                        </a:gs>
                        <a:gs pos="50000">
                          <a:srgbClr val="C00000">
                            <a:tint val="44500"/>
                            <a:satMod val="160000"/>
                          </a:srgbClr>
                        </a:gs>
                        <a:gs pos="100000">
                          <a:srgbClr val="C00000">
                            <a:tint val="23500"/>
                            <a:satMod val="160000"/>
                          </a:srgbClr>
                        </a:gs>
                      </a:gsLst>
                      <a:lin ang="8100000" scaled="1"/>
                      <a:tileRect/>
                    </a:gradFill>
                  </a:tcPr>
                </a:tc>
                <a:tc>
                  <a:txBody>
                    <a:bodyPr/>
                    <a:lstStyle/>
                    <a:p>
                      <a:pPr fontAlgn="t"/>
                      <a:r>
                        <a:rPr lang="it-IT" sz="800" u="none">
                          <a:solidFill>
                            <a:srgbClr val="C00000"/>
                          </a:solidFill>
                          <a:effectLst/>
                        </a:rPr>
                        <a:t>N/A</a:t>
                      </a:r>
                    </a:p>
                  </a:txBody>
                  <a:tcPr marL="76200" marR="76200" marT="76200" marB="76200">
                    <a:gradFill flip="none" rotWithShape="1">
                      <a:gsLst>
                        <a:gs pos="0">
                          <a:srgbClr val="C00000">
                            <a:tint val="66000"/>
                            <a:satMod val="160000"/>
                          </a:srgbClr>
                        </a:gs>
                        <a:gs pos="50000">
                          <a:srgbClr val="C00000">
                            <a:tint val="44500"/>
                            <a:satMod val="160000"/>
                          </a:srgbClr>
                        </a:gs>
                        <a:gs pos="100000">
                          <a:srgbClr val="C00000">
                            <a:tint val="23500"/>
                            <a:satMod val="160000"/>
                          </a:srgbClr>
                        </a:gs>
                      </a:gsLst>
                      <a:lin ang="8100000" scaled="1"/>
                      <a:tileRect/>
                    </a:gradFill>
                  </a:tcPr>
                </a:tc>
                <a:tc>
                  <a:txBody>
                    <a:bodyPr/>
                    <a:lstStyle/>
                    <a:p>
                      <a:pPr fontAlgn="t"/>
                      <a:r>
                        <a:rPr lang="it-IT" sz="800" u="none">
                          <a:solidFill>
                            <a:srgbClr val="C00000"/>
                          </a:solidFill>
                          <a:effectLst/>
                        </a:rPr>
                        <a:t>N/A</a:t>
                      </a:r>
                    </a:p>
                  </a:txBody>
                  <a:tcPr marL="76200" marR="76200" marT="76200" marB="76200">
                    <a:gradFill flip="none" rotWithShape="1">
                      <a:gsLst>
                        <a:gs pos="0">
                          <a:srgbClr val="C00000">
                            <a:tint val="66000"/>
                            <a:satMod val="160000"/>
                          </a:srgbClr>
                        </a:gs>
                        <a:gs pos="50000">
                          <a:srgbClr val="C00000">
                            <a:tint val="44500"/>
                            <a:satMod val="160000"/>
                          </a:srgbClr>
                        </a:gs>
                        <a:gs pos="100000">
                          <a:srgbClr val="C00000">
                            <a:tint val="23500"/>
                            <a:satMod val="160000"/>
                          </a:srgbClr>
                        </a:gs>
                      </a:gsLst>
                      <a:lin ang="8100000" scaled="1"/>
                      <a:tileRect/>
                    </a:gradFill>
                  </a:tcPr>
                </a:tc>
                <a:tc>
                  <a:txBody>
                    <a:bodyPr/>
                    <a:lstStyle/>
                    <a:p>
                      <a:pPr fontAlgn="t"/>
                      <a:r>
                        <a:rPr lang="it-IT" sz="800" u="none">
                          <a:solidFill>
                            <a:srgbClr val="C00000"/>
                          </a:solidFill>
                          <a:effectLst/>
                        </a:rPr>
                        <a:t>N/A</a:t>
                      </a:r>
                    </a:p>
                  </a:txBody>
                  <a:tcPr marL="76200" marR="76200" marT="76200" marB="76200">
                    <a:gradFill flip="none" rotWithShape="1">
                      <a:gsLst>
                        <a:gs pos="0">
                          <a:srgbClr val="C00000">
                            <a:tint val="66000"/>
                            <a:satMod val="160000"/>
                          </a:srgbClr>
                        </a:gs>
                        <a:gs pos="50000">
                          <a:srgbClr val="C00000">
                            <a:tint val="44500"/>
                            <a:satMod val="160000"/>
                          </a:srgbClr>
                        </a:gs>
                        <a:gs pos="100000">
                          <a:srgbClr val="C00000">
                            <a:tint val="23500"/>
                            <a:satMod val="160000"/>
                          </a:srgbClr>
                        </a:gs>
                      </a:gsLst>
                      <a:lin ang="8100000" scaled="1"/>
                      <a:tileRect/>
                    </a:gradFill>
                  </a:tcPr>
                </a:tc>
                <a:extLst>
                  <a:ext uri="{0D108BD9-81ED-4DB2-BD59-A6C34878D82A}">
                    <a16:rowId xmlns:a16="http://schemas.microsoft.com/office/drawing/2014/main" val="4011926982"/>
                  </a:ext>
                </a:extLst>
              </a:tr>
              <a:tr h="305180">
                <a:tc>
                  <a:txBody>
                    <a:bodyPr/>
                    <a:lstStyle/>
                    <a:p>
                      <a:pPr fontAlgn="t"/>
                      <a:r>
                        <a:rPr lang="it-IT" sz="800" u="none">
                          <a:solidFill>
                            <a:schemeClr val="tx1"/>
                          </a:solidFill>
                          <a:effectLst/>
                        </a:rPr>
                        <a:t>SC-12</a:t>
                      </a:r>
                    </a:p>
                  </a:txBody>
                  <a:tcPr marL="76200" marR="76200" marT="76200" marB="76200"/>
                </a:tc>
                <a:tc>
                  <a:txBody>
                    <a:bodyPr/>
                    <a:lstStyle/>
                    <a:p>
                      <a:pPr fontAlgn="t"/>
                      <a:r>
                        <a:rPr lang="en-US" sz="800" u="none">
                          <a:solidFill>
                            <a:schemeClr val="tx1"/>
                          </a:solidFill>
                          <a:effectLst/>
                        </a:rPr>
                        <a:t>CRYPTOGRAPHIC KEY ESTABLISHMENT AND MANAGEMENT</a:t>
                      </a:r>
                    </a:p>
                  </a:txBody>
                  <a:tcPr marL="76200" marR="76200" marT="76200" marB="76200"/>
                </a:tc>
                <a:tc>
                  <a:txBody>
                    <a:bodyPr/>
                    <a:lstStyle/>
                    <a:p>
                      <a:pPr fontAlgn="t"/>
                      <a:r>
                        <a:rPr lang="it-IT" sz="800" u="none">
                          <a:solidFill>
                            <a:schemeClr val="tx1"/>
                          </a:solidFill>
                          <a:effectLst/>
                        </a:rPr>
                        <a:t>SC-12</a:t>
                      </a:r>
                    </a:p>
                  </a:txBody>
                  <a:tcPr marL="76200" marR="76200" marT="76200" marB="76200"/>
                </a:tc>
                <a:tc>
                  <a:txBody>
                    <a:bodyPr/>
                    <a:lstStyle/>
                    <a:p>
                      <a:pPr fontAlgn="t"/>
                      <a:r>
                        <a:rPr lang="it-IT" sz="800" u="none">
                          <a:solidFill>
                            <a:schemeClr val="accent6">
                              <a:lumMod val="75000"/>
                            </a:schemeClr>
                          </a:solidFill>
                          <a:effectLst/>
                        </a:rPr>
                        <a:t>SC-12</a:t>
                      </a:r>
                    </a:p>
                  </a:txBody>
                  <a:tcPr marL="76200" marR="76200" marT="76200" marB="76200"/>
                </a:tc>
                <a:tc>
                  <a:txBody>
                    <a:bodyPr/>
                    <a:lstStyle/>
                    <a:p>
                      <a:pPr fontAlgn="t"/>
                      <a:r>
                        <a:rPr lang="it-IT" sz="800" u="none">
                          <a:solidFill>
                            <a:schemeClr val="tx1"/>
                          </a:solidFill>
                          <a:effectLst/>
                        </a:rPr>
                        <a:t>SC-12, (01)</a:t>
                      </a:r>
                    </a:p>
                  </a:txBody>
                  <a:tcPr marL="76200" marR="76200" marT="76200" marB="76200"/>
                </a:tc>
                <a:tc>
                  <a:txBody>
                    <a:bodyPr/>
                    <a:lstStyle/>
                    <a:p>
                      <a:pPr fontAlgn="t"/>
                      <a:r>
                        <a:rPr lang="it-IT" sz="800" u="none">
                          <a:solidFill>
                            <a:schemeClr val="tx1"/>
                          </a:solidFill>
                          <a:effectLst/>
                        </a:rPr>
                        <a:t>N/A</a:t>
                      </a:r>
                    </a:p>
                  </a:txBody>
                  <a:tcPr marL="76200" marR="76200" marT="76200" marB="76200"/>
                </a:tc>
                <a:extLst>
                  <a:ext uri="{0D108BD9-81ED-4DB2-BD59-A6C34878D82A}">
                    <a16:rowId xmlns:a16="http://schemas.microsoft.com/office/drawing/2014/main" val="879402124"/>
                  </a:ext>
                </a:extLst>
              </a:tr>
            </a:tbl>
          </a:graphicData>
        </a:graphic>
      </p:graphicFrame>
      <p:graphicFrame>
        <p:nvGraphicFramePr>
          <p:cNvPr id="10" name="Tabella 9">
            <a:extLst>
              <a:ext uri="{FF2B5EF4-FFF2-40B4-BE49-F238E27FC236}">
                <a16:creationId xmlns:a16="http://schemas.microsoft.com/office/drawing/2014/main" id="{08EBD1DB-529C-BBD3-F805-701041EB3857}"/>
              </a:ext>
            </a:extLst>
          </p:cNvPr>
          <p:cNvGraphicFramePr>
            <a:graphicFrameLocks noGrp="1"/>
          </p:cNvGraphicFramePr>
          <p:nvPr>
            <p:extLst>
              <p:ext uri="{D42A27DB-BD31-4B8C-83A1-F6EECF244321}">
                <p14:modId xmlns:p14="http://schemas.microsoft.com/office/powerpoint/2010/main" val="731166449"/>
              </p:ext>
            </p:extLst>
          </p:nvPr>
        </p:nvGraphicFramePr>
        <p:xfrm>
          <a:off x="2049543" y="2359079"/>
          <a:ext cx="8028394" cy="4498921"/>
        </p:xfrm>
        <a:graphic>
          <a:graphicData uri="http://schemas.openxmlformats.org/drawingml/2006/table">
            <a:tbl>
              <a:tblPr firstRow="1" bandRow="1">
                <a:tableStyleId>{5C22544A-7EE6-4342-B048-85BDC9FD1C3A}</a:tableStyleId>
              </a:tblPr>
              <a:tblGrid>
                <a:gridCol w="451288">
                  <a:extLst>
                    <a:ext uri="{9D8B030D-6E8A-4147-A177-3AD203B41FA5}">
                      <a16:colId xmlns:a16="http://schemas.microsoft.com/office/drawing/2014/main" val="2829024216"/>
                    </a:ext>
                  </a:extLst>
                </a:gridCol>
                <a:gridCol w="2898801">
                  <a:extLst>
                    <a:ext uri="{9D8B030D-6E8A-4147-A177-3AD203B41FA5}">
                      <a16:colId xmlns:a16="http://schemas.microsoft.com/office/drawing/2014/main" val="2609487232"/>
                    </a:ext>
                  </a:extLst>
                </a:gridCol>
                <a:gridCol w="1007842">
                  <a:extLst>
                    <a:ext uri="{9D8B030D-6E8A-4147-A177-3AD203B41FA5}">
                      <a16:colId xmlns:a16="http://schemas.microsoft.com/office/drawing/2014/main" val="287426197"/>
                    </a:ext>
                  </a:extLst>
                </a:gridCol>
                <a:gridCol w="1361589">
                  <a:extLst>
                    <a:ext uri="{9D8B030D-6E8A-4147-A177-3AD203B41FA5}">
                      <a16:colId xmlns:a16="http://schemas.microsoft.com/office/drawing/2014/main" val="2044576113"/>
                    </a:ext>
                  </a:extLst>
                </a:gridCol>
                <a:gridCol w="1161355">
                  <a:extLst>
                    <a:ext uri="{9D8B030D-6E8A-4147-A177-3AD203B41FA5}">
                      <a16:colId xmlns:a16="http://schemas.microsoft.com/office/drawing/2014/main" val="57128025"/>
                    </a:ext>
                  </a:extLst>
                </a:gridCol>
                <a:gridCol w="1147519">
                  <a:extLst>
                    <a:ext uri="{9D8B030D-6E8A-4147-A177-3AD203B41FA5}">
                      <a16:colId xmlns:a16="http://schemas.microsoft.com/office/drawing/2014/main" val="3075862721"/>
                    </a:ext>
                  </a:extLst>
                </a:gridCol>
              </a:tblGrid>
              <a:tr h="347358">
                <a:tc>
                  <a:txBody>
                    <a:bodyPr/>
                    <a:lstStyle/>
                    <a:p>
                      <a:pPr algn="l" fontAlgn="b"/>
                      <a:r>
                        <a:rPr lang="it-IT" sz="800" u="none">
                          <a:solidFill>
                            <a:schemeClr val="tx1"/>
                          </a:solidFill>
                          <a:effectLst/>
                        </a:rPr>
                        <a:t>No.</a:t>
                      </a:r>
                    </a:p>
                  </a:txBody>
                  <a:tcPr marL="76200" marR="76200" marT="76200" marB="76200" anchor="b"/>
                </a:tc>
                <a:tc>
                  <a:txBody>
                    <a:bodyPr/>
                    <a:lstStyle/>
                    <a:p>
                      <a:pPr algn="l" fontAlgn="b"/>
                      <a:r>
                        <a:rPr lang="it-IT" sz="800" u="none">
                          <a:solidFill>
                            <a:schemeClr val="tx1"/>
                          </a:solidFill>
                          <a:effectLst/>
                        </a:rPr>
                        <a:t>Control Name</a:t>
                      </a:r>
                    </a:p>
                  </a:txBody>
                  <a:tcPr marL="76200" marR="76200" marT="76200" marB="76200" anchor="b"/>
                </a:tc>
                <a:tc>
                  <a:txBody>
                    <a:bodyPr/>
                    <a:lstStyle/>
                    <a:p>
                      <a:pPr algn="l" fontAlgn="b"/>
                      <a:r>
                        <a:rPr lang="it-IT" sz="800" u="none">
                          <a:solidFill>
                            <a:schemeClr val="tx1"/>
                          </a:solidFill>
                          <a:effectLst/>
                        </a:rPr>
                        <a:t>Low-Impact</a:t>
                      </a:r>
                    </a:p>
                  </a:txBody>
                  <a:tcPr marL="76200" marR="76200" marT="76200" marB="76200" anchor="b"/>
                </a:tc>
                <a:tc>
                  <a:txBody>
                    <a:bodyPr/>
                    <a:lstStyle/>
                    <a:p>
                      <a:pPr algn="l" fontAlgn="b"/>
                      <a:r>
                        <a:rPr lang="it-IT" sz="800" u="none">
                          <a:solidFill>
                            <a:schemeClr val="tx1"/>
                          </a:solidFill>
                          <a:effectLst/>
                        </a:rPr>
                        <a:t>Moderate-Impact</a:t>
                      </a:r>
                    </a:p>
                  </a:txBody>
                  <a:tcPr marL="76200" marR="76200" marT="76200" marB="76200" anchor="b"/>
                </a:tc>
                <a:tc>
                  <a:txBody>
                    <a:bodyPr/>
                    <a:lstStyle/>
                    <a:p>
                      <a:pPr algn="l" fontAlgn="b"/>
                      <a:r>
                        <a:rPr lang="it-IT" sz="800" u="none">
                          <a:solidFill>
                            <a:schemeClr val="tx1"/>
                          </a:solidFill>
                          <a:effectLst/>
                        </a:rPr>
                        <a:t>High-Impact</a:t>
                      </a:r>
                    </a:p>
                  </a:txBody>
                  <a:tcPr marL="76200" marR="76200" marT="76200" marB="76200" anchor="b"/>
                </a:tc>
                <a:tc>
                  <a:txBody>
                    <a:bodyPr/>
                    <a:lstStyle/>
                    <a:p>
                      <a:pPr algn="l" fontAlgn="b"/>
                      <a:r>
                        <a:rPr lang="it-IT" sz="800" u="none">
                          <a:solidFill>
                            <a:schemeClr val="tx1"/>
                          </a:solidFill>
                          <a:effectLst/>
                        </a:rPr>
                        <a:t>Privacy</a:t>
                      </a:r>
                    </a:p>
                  </a:txBody>
                  <a:tcPr marL="76200" marR="76200" marT="76200" marB="76200" anchor="b"/>
                </a:tc>
                <a:extLst>
                  <a:ext uri="{0D108BD9-81ED-4DB2-BD59-A6C34878D82A}">
                    <a16:rowId xmlns:a16="http://schemas.microsoft.com/office/drawing/2014/main" val="866209926"/>
                  </a:ext>
                </a:extLst>
              </a:tr>
              <a:tr h="271801">
                <a:tc>
                  <a:txBody>
                    <a:bodyPr/>
                    <a:lstStyle/>
                    <a:p>
                      <a:pPr fontAlgn="t"/>
                      <a:r>
                        <a:rPr lang="it-IT" sz="800" u="none">
                          <a:solidFill>
                            <a:schemeClr val="tx1"/>
                          </a:solidFill>
                          <a:effectLst/>
                        </a:rPr>
                        <a:t>SC-13</a:t>
                      </a:r>
                    </a:p>
                  </a:txBody>
                  <a:tcPr marL="76200" marR="76200" marT="76200" marB="76200"/>
                </a:tc>
                <a:tc>
                  <a:txBody>
                    <a:bodyPr/>
                    <a:lstStyle/>
                    <a:p>
                      <a:pPr fontAlgn="t"/>
                      <a:r>
                        <a:rPr lang="it-IT" sz="800" u="none">
                          <a:solidFill>
                            <a:schemeClr val="tx1"/>
                          </a:solidFill>
                          <a:effectLst/>
                        </a:rPr>
                        <a:t>CRYPTOGRAPHIC PROTECTION</a:t>
                      </a:r>
                    </a:p>
                  </a:txBody>
                  <a:tcPr marL="76200" marR="76200" marT="76200" marB="76200"/>
                </a:tc>
                <a:tc>
                  <a:txBody>
                    <a:bodyPr/>
                    <a:lstStyle/>
                    <a:p>
                      <a:pPr fontAlgn="t"/>
                      <a:r>
                        <a:rPr lang="it-IT" sz="800" u="none">
                          <a:solidFill>
                            <a:schemeClr val="tx1"/>
                          </a:solidFill>
                          <a:effectLst/>
                        </a:rPr>
                        <a:t>SC-13</a:t>
                      </a:r>
                    </a:p>
                  </a:txBody>
                  <a:tcPr marL="76200" marR="76200" marT="76200" marB="76200"/>
                </a:tc>
                <a:tc>
                  <a:txBody>
                    <a:bodyPr/>
                    <a:lstStyle/>
                    <a:p>
                      <a:pPr fontAlgn="t"/>
                      <a:r>
                        <a:rPr lang="it-IT" sz="800" u="none">
                          <a:solidFill>
                            <a:schemeClr val="tx1"/>
                          </a:solidFill>
                          <a:effectLst/>
                        </a:rPr>
                        <a:t>SC-13</a:t>
                      </a:r>
                    </a:p>
                  </a:txBody>
                  <a:tcPr marL="76200" marR="76200" marT="76200" marB="76200"/>
                </a:tc>
                <a:tc>
                  <a:txBody>
                    <a:bodyPr/>
                    <a:lstStyle/>
                    <a:p>
                      <a:pPr fontAlgn="t"/>
                      <a:r>
                        <a:rPr lang="it-IT" sz="800" u="none">
                          <a:solidFill>
                            <a:schemeClr val="accent6">
                              <a:lumMod val="75000"/>
                            </a:schemeClr>
                          </a:solidFill>
                          <a:effectLst/>
                        </a:rPr>
                        <a:t>SC-13</a:t>
                      </a:r>
                    </a:p>
                  </a:txBody>
                  <a:tcPr marL="76200" marR="76200" marT="76200" marB="76200"/>
                </a:tc>
                <a:tc>
                  <a:txBody>
                    <a:bodyPr/>
                    <a:lstStyle/>
                    <a:p>
                      <a:pPr fontAlgn="t"/>
                      <a:r>
                        <a:rPr lang="it-IT" sz="800" u="none">
                          <a:solidFill>
                            <a:schemeClr val="tx1"/>
                          </a:solidFill>
                          <a:effectLst/>
                        </a:rPr>
                        <a:t>N/A</a:t>
                      </a:r>
                    </a:p>
                  </a:txBody>
                  <a:tcPr marL="76200" marR="76200" marT="76200" marB="76200"/>
                </a:tc>
                <a:extLst>
                  <a:ext uri="{0D108BD9-81ED-4DB2-BD59-A6C34878D82A}">
                    <a16:rowId xmlns:a16="http://schemas.microsoft.com/office/drawing/2014/main" val="4283615210"/>
                  </a:ext>
                </a:extLst>
              </a:tr>
              <a:tr h="324746">
                <a:tc>
                  <a:txBody>
                    <a:bodyPr/>
                    <a:lstStyle/>
                    <a:p>
                      <a:pPr fontAlgn="t"/>
                      <a:r>
                        <a:rPr lang="it-IT" sz="800" u="none">
                          <a:solidFill>
                            <a:srgbClr val="C00000"/>
                          </a:solidFill>
                          <a:effectLst/>
                        </a:rPr>
                        <a:t>SC-14</a:t>
                      </a:r>
                    </a:p>
                  </a:txBody>
                  <a:tcPr marL="76200" marR="76200" marT="76200" marB="76200">
                    <a:gradFill flip="none" rotWithShape="1">
                      <a:gsLst>
                        <a:gs pos="0">
                          <a:srgbClr val="C00000">
                            <a:tint val="66000"/>
                            <a:satMod val="160000"/>
                          </a:srgbClr>
                        </a:gs>
                        <a:gs pos="50000">
                          <a:srgbClr val="C00000">
                            <a:tint val="44500"/>
                            <a:satMod val="160000"/>
                          </a:srgbClr>
                        </a:gs>
                        <a:gs pos="100000">
                          <a:srgbClr val="C00000">
                            <a:tint val="23500"/>
                            <a:satMod val="160000"/>
                          </a:srgbClr>
                        </a:gs>
                      </a:gsLst>
                      <a:lin ang="8100000" scaled="1"/>
                      <a:tileRect/>
                    </a:gradFill>
                  </a:tcPr>
                </a:tc>
                <a:tc>
                  <a:txBody>
                    <a:bodyPr/>
                    <a:lstStyle/>
                    <a:p>
                      <a:pPr fontAlgn="t"/>
                      <a:r>
                        <a:rPr lang="it-IT" sz="800" u="none">
                          <a:solidFill>
                            <a:srgbClr val="C00000"/>
                          </a:solidFill>
                          <a:effectLst/>
                        </a:rPr>
                        <a:t>PUBLIC ACCESS PROTECTIONS</a:t>
                      </a:r>
                    </a:p>
                  </a:txBody>
                  <a:tcPr marL="76200" marR="76200" marT="76200" marB="76200">
                    <a:gradFill flip="none" rotWithShape="1">
                      <a:gsLst>
                        <a:gs pos="0">
                          <a:srgbClr val="C00000">
                            <a:tint val="66000"/>
                            <a:satMod val="160000"/>
                          </a:srgbClr>
                        </a:gs>
                        <a:gs pos="50000">
                          <a:srgbClr val="C00000">
                            <a:tint val="44500"/>
                            <a:satMod val="160000"/>
                          </a:srgbClr>
                        </a:gs>
                        <a:gs pos="100000">
                          <a:srgbClr val="C00000">
                            <a:tint val="23500"/>
                            <a:satMod val="160000"/>
                          </a:srgbClr>
                        </a:gs>
                      </a:gsLst>
                      <a:lin ang="8100000" scaled="1"/>
                      <a:tileRect/>
                    </a:gradFill>
                  </a:tcPr>
                </a:tc>
                <a:tc>
                  <a:txBody>
                    <a:bodyPr/>
                    <a:lstStyle/>
                    <a:p>
                      <a:pPr fontAlgn="t"/>
                      <a:r>
                        <a:rPr lang="it-IT" sz="800" u="none">
                          <a:solidFill>
                            <a:srgbClr val="C00000"/>
                          </a:solidFill>
                          <a:effectLst/>
                        </a:rPr>
                        <a:t>N/A</a:t>
                      </a:r>
                    </a:p>
                  </a:txBody>
                  <a:tcPr marL="76200" marR="76200" marT="76200" marB="76200">
                    <a:gradFill flip="none" rotWithShape="1">
                      <a:gsLst>
                        <a:gs pos="0">
                          <a:srgbClr val="C00000">
                            <a:tint val="66000"/>
                            <a:satMod val="160000"/>
                          </a:srgbClr>
                        </a:gs>
                        <a:gs pos="50000">
                          <a:srgbClr val="C00000">
                            <a:tint val="44500"/>
                            <a:satMod val="160000"/>
                          </a:srgbClr>
                        </a:gs>
                        <a:gs pos="100000">
                          <a:srgbClr val="C00000">
                            <a:tint val="23500"/>
                            <a:satMod val="160000"/>
                          </a:srgbClr>
                        </a:gs>
                      </a:gsLst>
                      <a:lin ang="8100000" scaled="1"/>
                      <a:tileRect/>
                    </a:gradFill>
                  </a:tcPr>
                </a:tc>
                <a:tc>
                  <a:txBody>
                    <a:bodyPr/>
                    <a:lstStyle/>
                    <a:p>
                      <a:pPr fontAlgn="t"/>
                      <a:r>
                        <a:rPr lang="it-IT" sz="800" u="none">
                          <a:solidFill>
                            <a:srgbClr val="C00000"/>
                          </a:solidFill>
                          <a:effectLst/>
                        </a:rPr>
                        <a:t>N/A</a:t>
                      </a:r>
                    </a:p>
                  </a:txBody>
                  <a:tcPr marL="76200" marR="76200" marT="76200" marB="76200">
                    <a:gradFill flip="none" rotWithShape="1">
                      <a:gsLst>
                        <a:gs pos="0">
                          <a:srgbClr val="C00000">
                            <a:tint val="66000"/>
                            <a:satMod val="160000"/>
                          </a:srgbClr>
                        </a:gs>
                        <a:gs pos="50000">
                          <a:srgbClr val="C00000">
                            <a:tint val="44500"/>
                            <a:satMod val="160000"/>
                          </a:srgbClr>
                        </a:gs>
                        <a:gs pos="100000">
                          <a:srgbClr val="C00000">
                            <a:tint val="23500"/>
                            <a:satMod val="160000"/>
                          </a:srgbClr>
                        </a:gs>
                      </a:gsLst>
                      <a:lin ang="8100000" scaled="1"/>
                      <a:tileRect/>
                    </a:gradFill>
                  </a:tcPr>
                </a:tc>
                <a:tc>
                  <a:txBody>
                    <a:bodyPr/>
                    <a:lstStyle/>
                    <a:p>
                      <a:pPr fontAlgn="t"/>
                      <a:r>
                        <a:rPr lang="it-IT" sz="800" u="none">
                          <a:solidFill>
                            <a:srgbClr val="C00000"/>
                          </a:solidFill>
                          <a:effectLst/>
                        </a:rPr>
                        <a:t>N/A</a:t>
                      </a:r>
                    </a:p>
                  </a:txBody>
                  <a:tcPr marL="76200" marR="76200" marT="76200" marB="76200">
                    <a:gradFill flip="none" rotWithShape="1">
                      <a:gsLst>
                        <a:gs pos="0">
                          <a:srgbClr val="C00000">
                            <a:tint val="66000"/>
                            <a:satMod val="160000"/>
                          </a:srgbClr>
                        </a:gs>
                        <a:gs pos="50000">
                          <a:srgbClr val="C00000">
                            <a:tint val="44500"/>
                            <a:satMod val="160000"/>
                          </a:srgbClr>
                        </a:gs>
                        <a:gs pos="100000">
                          <a:srgbClr val="C00000">
                            <a:tint val="23500"/>
                            <a:satMod val="160000"/>
                          </a:srgbClr>
                        </a:gs>
                      </a:gsLst>
                      <a:lin ang="8100000" scaled="1"/>
                      <a:tileRect/>
                    </a:gradFill>
                  </a:tcPr>
                </a:tc>
                <a:tc>
                  <a:txBody>
                    <a:bodyPr/>
                    <a:lstStyle/>
                    <a:p>
                      <a:pPr fontAlgn="t"/>
                      <a:r>
                        <a:rPr lang="it-IT" sz="800" u="none">
                          <a:solidFill>
                            <a:srgbClr val="C00000"/>
                          </a:solidFill>
                          <a:effectLst/>
                        </a:rPr>
                        <a:t>N/A</a:t>
                      </a:r>
                    </a:p>
                  </a:txBody>
                  <a:tcPr marL="76200" marR="76200" marT="76200" marB="76200">
                    <a:gradFill flip="none" rotWithShape="1">
                      <a:gsLst>
                        <a:gs pos="0">
                          <a:srgbClr val="C00000">
                            <a:tint val="66000"/>
                            <a:satMod val="160000"/>
                          </a:srgbClr>
                        </a:gs>
                        <a:gs pos="50000">
                          <a:srgbClr val="C00000">
                            <a:tint val="44500"/>
                            <a:satMod val="160000"/>
                          </a:srgbClr>
                        </a:gs>
                        <a:gs pos="100000">
                          <a:srgbClr val="C00000">
                            <a:tint val="23500"/>
                            <a:satMod val="160000"/>
                          </a:srgbClr>
                        </a:gs>
                      </a:gsLst>
                      <a:lin ang="8100000" scaled="1"/>
                      <a:tileRect/>
                    </a:gradFill>
                  </a:tcPr>
                </a:tc>
                <a:extLst>
                  <a:ext uri="{0D108BD9-81ED-4DB2-BD59-A6C34878D82A}">
                    <a16:rowId xmlns:a16="http://schemas.microsoft.com/office/drawing/2014/main" val="1719028452"/>
                  </a:ext>
                </a:extLst>
              </a:tr>
              <a:tr h="347358">
                <a:tc>
                  <a:txBody>
                    <a:bodyPr/>
                    <a:lstStyle/>
                    <a:p>
                      <a:pPr fontAlgn="t"/>
                      <a:r>
                        <a:rPr lang="it-IT" sz="800" u="none">
                          <a:solidFill>
                            <a:srgbClr val="C00000"/>
                          </a:solidFill>
                          <a:effectLst/>
                        </a:rPr>
                        <a:t>SC-15</a:t>
                      </a:r>
                    </a:p>
                  </a:txBody>
                  <a:tcPr marL="76200" marR="76200" marT="76200" marB="76200">
                    <a:gradFill flip="none" rotWithShape="1">
                      <a:gsLst>
                        <a:gs pos="0">
                          <a:srgbClr val="C00000">
                            <a:tint val="66000"/>
                            <a:satMod val="160000"/>
                          </a:srgbClr>
                        </a:gs>
                        <a:gs pos="50000">
                          <a:srgbClr val="C00000">
                            <a:tint val="44500"/>
                            <a:satMod val="160000"/>
                          </a:srgbClr>
                        </a:gs>
                        <a:gs pos="100000">
                          <a:srgbClr val="C00000">
                            <a:tint val="23500"/>
                            <a:satMod val="160000"/>
                          </a:srgbClr>
                        </a:gs>
                      </a:gsLst>
                      <a:lin ang="8100000" scaled="1"/>
                      <a:tileRect/>
                    </a:gradFill>
                  </a:tcPr>
                </a:tc>
                <a:tc>
                  <a:txBody>
                    <a:bodyPr/>
                    <a:lstStyle/>
                    <a:p>
                      <a:pPr fontAlgn="t"/>
                      <a:r>
                        <a:rPr lang="it-IT" sz="800" u="none">
                          <a:solidFill>
                            <a:srgbClr val="C00000"/>
                          </a:solidFill>
                          <a:effectLst/>
                        </a:rPr>
                        <a:t>COLLABORATIVE COMPUTING DEVICES AND APPLICATIONS</a:t>
                      </a:r>
                    </a:p>
                  </a:txBody>
                  <a:tcPr marL="76200" marR="76200" marT="76200" marB="76200">
                    <a:gradFill flip="none" rotWithShape="1">
                      <a:gsLst>
                        <a:gs pos="0">
                          <a:srgbClr val="C00000">
                            <a:tint val="66000"/>
                            <a:satMod val="160000"/>
                          </a:srgbClr>
                        </a:gs>
                        <a:gs pos="50000">
                          <a:srgbClr val="C00000">
                            <a:tint val="44500"/>
                            <a:satMod val="160000"/>
                          </a:srgbClr>
                        </a:gs>
                        <a:gs pos="100000">
                          <a:srgbClr val="C00000">
                            <a:tint val="23500"/>
                            <a:satMod val="160000"/>
                          </a:srgbClr>
                        </a:gs>
                      </a:gsLst>
                      <a:lin ang="8100000" scaled="1"/>
                      <a:tileRect/>
                    </a:gradFill>
                  </a:tcPr>
                </a:tc>
                <a:tc>
                  <a:txBody>
                    <a:bodyPr/>
                    <a:lstStyle/>
                    <a:p>
                      <a:pPr fontAlgn="t"/>
                      <a:r>
                        <a:rPr lang="it-IT" sz="800" u="none">
                          <a:solidFill>
                            <a:srgbClr val="C00000"/>
                          </a:solidFill>
                          <a:effectLst/>
                        </a:rPr>
                        <a:t>SC-15</a:t>
                      </a:r>
                    </a:p>
                  </a:txBody>
                  <a:tcPr marL="76200" marR="76200" marT="76200" marB="76200">
                    <a:gradFill flip="none" rotWithShape="1">
                      <a:gsLst>
                        <a:gs pos="0">
                          <a:srgbClr val="C00000">
                            <a:tint val="66000"/>
                            <a:satMod val="160000"/>
                          </a:srgbClr>
                        </a:gs>
                        <a:gs pos="50000">
                          <a:srgbClr val="C00000">
                            <a:tint val="44500"/>
                            <a:satMod val="160000"/>
                          </a:srgbClr>
                        </a:gs>
                        <a:gs pos="100000">
                          <a:srgbClr val="C00000">
                            <a:tint val="23500"/>
                            <a:satMod val="160000"/>
                          </a:srgbClr>
                        </a:gs>
                      </a:gsLst>
                      <a:lin ang="8100000" scaled="1"/>
                      <a:tileRect/>
                    </a:gradFill>
                  </a:tcPr>
                </a:tc>
                <a:tc>
                  <a:txBody>
                    <a:bodyPr/>
                    <a:lstStyle/>
                    <a:p>
                      <a:pPr fontAlgn="t"/>
                      <a:r>
                        <a:rPr lang="it-IT" sz="800" u="none">
                          <a:solidFill>
                            <a:srgbClr val="C00000"/>
                          </a:solidFill>
                          <a:effectLst/>
                        </a:rPr>
                        <a:t>SC-15</a:t>
                      </a:r>
                    </a:p>
                  </a:txBody>
                  <a:tcPr marL="76200" marR="76200" marT="76200" marB="76200">
                    <a:gradFill flip="none" rotWithShape="1">
                      <a:gsLst>
                        <a:gs pos="0">
                          <a:srgbClr val="C00000">
                            <a:tint val="66000"/>
                            <a:satMod val="160000"/>
                          </a:srgbClr>
                        </a:gs>
                        <a:gs pos="50000">
                          <a:srgbClr val="C00000">
                            <a:tint val="44500"/>
                            <a:satMod val="160000"/>
                          </a:srgbClr>
                        </a:gs>
                        <a:gs pos="100000">
                          <a:srgbClr val="C00000">
                            <a:tint val="23500"/>
                            <a:satMod val="160000"/>
                          </a:srgbClr>
                        </a:gs>
                      </a:gsLst>
                      <a:lin ang="8100000" scaled="1"/>
                      <a:tileRect/>
                    </a:gradFill>
                  </a:tcPr>
                </a:tc>
                <a:tc>
                  <a:txBody>
                    <a:bodyPr/>
                    <a:lstStyle/>
                    <a:p>
                      <a:pPr fontAlgn="t"/>
                      <a:r>
                        <a:rPr lang="it-IT" sz="800" u="none">
                          <a:solidFill>
                            <a:srgbClr val="C00000"/>
                          </a:solidFill>
                          <a:effectLst/>
                        </a:rPr>
                        <a:t>SC-15</a:t>
                      </a:r>
                    </a:p>
                  </a:txBody>
                  <a:tcPr marL="76200" marR="76200" marT="76200" marB="76200">
                    <a:gradFill flip="none" rotWithShape="1">
                      <a:gsLst>
                        <a:gs pos="0">
                          <a:srgbClr val="C00000">
                            <a:tint val="66000"/>
                            <a:satMod val="160000"/>
                          </a:srgbClr>
                        </a:gs>
                        <a:gs pos="50000">
                          <a:srgbClr val="C00000">
                            <a:tint val="44500"/>
                            <a:satMod val="160000"/>
                          </a:srgbClr>
                        </a:gs>
                        <a:gs pos="100000">
                          <a:srgbClr val="C00000">
                            <a:tint val="23500"/>
                            <a:satMod val="160000"/>
                          </a:srgbClr>
                        </a:gs>
                      </a:gsLst>
                      <a:lin ang="8100000" scaled="1"/>
                      <a:tileRect/>
                    </a:gradFill>
                  </a:tcPr>
                </a:tc>
                <a:tc>
                  <a:txBody>
                    <a:bodyPr/>
                    <a:lstStyle/>
                    <a:p>
                      <a:pPr fontAlgn="t"/>
                      <a:r>
                        <a:rPr lang="it-IT" sz="800" u="none">
                          <a:solidFill>
                            <a:srgbClr val="C00000"/>
                          </a:solidFill>
                          <a:effectLst/>
                        </a:rPr>
                        <a:t>N/A</a:t>
                      </a:r>
                    </a:p>
                  </a:txBody>
                  <a:tcPr marL="76200" marR="76200" marT="76200" marB="76200">
                    <a:gradFill flip="none" rotWithShape="1">
                      <a:gsLst>
                        <a:gs pos="0">
                          <a:srgbClr val="C00000">
                            <a:tint val="66000"/>
                            <a:satMod val="160000"/>
                          </a:srgbClr>
                        </a:gs>
                        <a:gs pos="50000">
                          <a:srgbClr val="C00000">
                            <a:tint val="44500"/>
                            <a:satMod val="160000"/>
                          </a:srgbClr>
                        </a:gs>
                        <a:gs pos="100000">
                          <a:srgbClr val="C00000">
                            <a:tint val="23500"/>
                            <a:satMod val="160000"/>
                          </a:srgbClr>
                        </a:gs>
                      </a:gsLst>
                      <a:lin ang="8100000" scaled="1"/>
                      <a:tileRect/>
                    </a:gradFill>
                  </a:tcPr>
                </a:tc>
                <a:extLst>
                  <a:ext uri="{0D108BD9-81ED-4DB2-BD59-A6C34878D82A}">
                    <a16:rowId xmlns:a16="http://schemas.microsoft.com/office/drawing/2014/main" val="1031201035"/>
                  </a:ext>
                </a:extLst>
              </a:tr>
              <a:tr h="347358">
                <a:tc>
                  <a:txBody>
                    <a:bodyPr/>
                    <a:lstStyle/>
                    <a:p>
                      <a:pPr fontAlgn="t"/>
                      <a:r>
                        <a:rPr lang="it-IT" sz="800" u="none">
                          <a:solidFill>
                            <a:srgbClr val="C00000"/>
                          </a:solidFill>
                          <a:effectLst/>
                        </a:rPr>
                        <a:t>SC-16</a:t>
                      </a:r>
                    </a:p>
                  </a:txBody>
                  <a:tcPr marL="76200" marR="76200" marT="76200" marB="76200">
                    <a:gradFill flip="none" rotWithShape="1">
                      <a:gsLst>
                        <a:gs pos="0">
                          <a:srgbClr val="C00000">
                            <a:tint val="66000"/>
                            <a:satMod val="160000"/>
                          </a:srgbClr>
                        </a:gs>
                        <a:gs pos="50000">
                          <a:srgbClr val="C00000">
                            <a:tint val="44500"/>
                            <a:satMod val="160000"/>
                          </a:srgbClr>
                        </a:gs>
                        <a:gs pos="100000">
                          <a:srgbClr val="C00000">
                            <a:tint val="23500"/>
                            <a:satMod val="160000"/>
                          </a:srgbClr>
                        </a:gs>
                      </a:gsLst>
                      <a:lin ang="8100000" scaled="1"/>
                      <a:tileRect/>
                    </a:gradFill>
                  </a:tcPr>
                </a:tc>
                <a:tc>
                  <a:txBody>
                    <a:bodyPr/>
                    <a:lstStyle/>
                    <a:p>
                      <a:pPr fontAlgn="t"/>
                      <a:r>
                        <a:rPr lang="en-US" sz="800" u="none">
                          <a:solidFill>
                            <a:srgbClr val="C00000"/>
                          </a:solidFill>
                          <a:effectLst/>
                        </a:rPr>
                        <a:t>TRANSMISSION OF SECURITY AND PRIVACY ATTRIBUTES</a:t>
                      </a:r>
                    </a:p>
                  </a:txBody>
                  <a:tcPr marL="76200" marR="76200" marT="76200" marB="76200">
                    <a:gradFill flip="none" rotWithShape="1">
                      <a:gsLst>
                        <a:gs pos="0">
                          <a:srgbClr val="C00000">
                            <a:tint val="66000"/>
                            <a:satMod val="160000"/>
                          </a:srgbClr>
                        </a:gs>
                        <a:gs pos="50000">
                          <a:srgbClr val="C00000">
                            <a:tint val="44500"/>
                            <a:satMod val="160000"/>
                          </a:srgbClr>
                        </a:gs>
                        <a:gs pos="100000">
                          <a:srgbClr val="C00000">
                            <a:tint val="23500"/>
                            <a:satMod val="160000"/>
                          </a:srgbClr>
                        </a:gs>
                      </a:gsLst>
                      <a:lin ang="8100000" scaled="1"/>
                      <a:tileRect/>
                    </a:gradFill>
                  </a:tcPr>
                </a:tc>
                <a:tc>
                  <a:txBody>
                    <a:bodyPr/>
                    <a:lstStyle/>
                    <a:p>
                      <a:pPr fontAlgn="t"/>
                      <a:r>
                        <a:rPr lang="it-IT" sz="800" u="none">
                          <a:solidFill>
                            <a:srgbClr val="C00000"/>
                          </a:solidFill>
                          <a:effectLst/>
                        </a:rPr>
                        <a:t>N/A</a:t>
                      </a:r>
                    </a:p>
                  </a:txBody>
                  <a:tcPr marL="76200" marR="76200" marT="76200" marB="76200">
                    <a:gradFill flip="none" rotWithShape="1">
                      <a:gsLst>
                        <a:gs pos="0">
                          <a:srgbClr val="C00000">
                            <a:tint val="66000"/>
                            <a:satMod val="160000"/>
                          </a:srgbClr>
                        </a:gs>
                        <a:gs pos="50000">
                          <a:srgbClr val="C00000">
                            <a:tint val="44500"/>
                            <a:satMod val="160000"/>
                          </a:srgbClr>
                        </a:gs>
                        <a:gs pos="100000">
                          <a:srgbClr val="C00000">
                            <a:tint val="23500"/>
                            <a:satMod val="160000"/>
                          </a:srgbClr>
                        </a:gs>
                      </a:gsLst>
                      <a:lin ang="8100000" scaled="1"/>
                      <a:tileRect/>
                    </a:gradFill>
                  </a:tcPr>
                </a:tc>
                <a:tc>
                  <a:txBody>
                    <a:bodyPr/>
                    <a:lstStyle/>
                    <a:p>
                      <a:pPr fontAlgn="t"/>
                      <a:r>
                        <a:rPr lang="it-IT" sz="800" u="none">
                          <a:solidFill>
                            <a:srgbClr val="C00000"/>
                          </a:solidFill>
                          <a:effectLst/>
                        </a:rPr>
                        <a:t>N/A</a:t>
                      </a:r>
                    </a:p>
                  </a:txBody>
                  <a:tcPr marL="76200" marR="76200" marT="76200" marB="76200">
                    <a:gradFill flip="none" rotWithShape="1">
                      <a:gsLst>
                        <a:gs pos="0">
                          <a:srgbClr val="C00000">
                            <a:tint val="66000"/>
                            <a:satMod val="160000"/>
                          </a:srgbClr>
                        </a:gs>
                        <a:gs pos="50000">
                          <a:srgbClr val="C00000">
                            <a:tint val="44500"/>
                            <a:satMod val="160000"/>
                          </a:srgbClr>
                        </a:gs>
                        <a:gs pos="100000">
                          <a:srgbClr val="C00000">
                            <a:tint val="23500"/>
                            <a:satMod val="160000"/>
                          </a:srgbClr>
                        </a:gs>
                      </a:gsLst>
                      <a:lin ang="8100000" scaled="1"/>
                      <a:tileRect/>
                    </a:gradFill>
                  </a:tcPr>
                </a:tc>
                <a:tc>
                  <a:txBody>
                    <a:bodyPr/>
                    <a:lstStyle/>
                    <a:p>
                      <a:pPr fontAlgn="t"/>
                      <a:r>
                        <a:rPr lang="it-IT" sz="800" u="none">
                          <a:solidFill>
                            <a:srgbClr val="C00000"/>
                          </a:solidFill>
                          <a:effectLst/>
                        </a:rPr>
                        <a:t>N/A</a:t>
                      </a:r>
                    </a:p>
                  </a:txBody>
                  <a:tcPr marL="76200" marR="76200" marT="76200" marB="76200">
                    <a:gradFill flip="none" rotWithShape="1">
                      <a:gsLst>
                        <a:gs pos="0">
                          <a:srgbClr val="C00000">
                            <a:tint val="66000"/>
                            <a:satMod val="160000"/>
                          </a:srgbClr>
                        </a:gs>
                        <a:gs pos="50000">
                          <a:srgbClr val="C00000">
                            <a:tint val="44500"/>
                            <a:satMod val="160000"/>
                          </a:srgbClr>
                        </a:gs>
                        <a:gs pos="100000">
                          <a:srgbClr val="C00000">
                            <a:tint val="23500"/>
                            <a:satMod val="160000"/>
                          </a:srgbClr>
                        </a:gs>
                      </a:gsLst>
                      <a:lin ang="8100000" scaled="1"/>
                      <a:tileRect/>
                    </a:gradFill>
                  </a:tcPr>
                </a:tc>
                <a:tc>
                  <a:txBody>
                    <a:bodyPr/>
                    <a:lstStyle/>
                    <a:p>
                      <a:pPr fontAlgn="t"/>
                      <a:r>
                        <a:rPr lang="it-IT" sz="800" u="none">
                          <a:solidFill>
                            <a:srgbClr val="C00000"/>
                          </a:solidFill>
                          <a:effectLst/>
                        </a:rPr>
                        <a:t>N/A</a:t>
                      </a:r>
                    </a:p>
                  </a:txBody>
                  <a:tcPr marL="76200" marR="76200" marT="76200" marB="76200">
                    <a:gradFill flip="none" rotWithShape="1">
                      <a:gsLst>
                        <a:gs pos="0">
                          <a:srgbClr val="C00000">
                            <a:tint val="66000"/>
                            <a:satMod val="160000"/>
                          </a:srgbClr>
                        </a:gs>
                        <a:gs pos="50000">
                          <a:srgbClr val="C00000">
                            <a:tint val="44500"/>
                            <a:satMod val="160000"/>
                          </a:srgbClr>
                        </a:gs>
                        <a:gs pos="100000">
                          <a:srgbClr val="C00000">
                            <a:tint val="23500"/>
                            <a:satMod val="160000"/>
                          </a:srgbClr>
                        </a:gs>
                      </a:gsLst>
                      <a:lin ang="8100000" scaled="1"/>
                      <a:tileRect/>
                    </a:gradFill>
                  </a:tcPr>
                </a:tc>
                <a:extLst>
                  <a:ext uri="{0D108BD9-81ED-4DB2-BD59-A6C34878D82A}">
                    <a16:rowId xmlns:a16="http://schemas.microsoft.com/office/drawing/2014/main" val="1617135563"/>
                  </a:ext>
                </a:extLst>
              </a:tr>
              <a:tr h="347358">
                <a:tc>
                  <a:txBody>
                    <a:bodyPr/>
                    <a:lstStyle/>
                    <a:p>
                      <a:pPr fontAlgn="t"/>
                      <a:r>
                        <a:rPr lang="it-IT" sz="800" u="none">
                          <a:solidFill>
                            <a:schemeClr val="tx1"/>
                          </a:solidFill>
                          <a:effectLst/>
                        </a:rPr>
                        <a:t>SC-17</a:t>
                      </a:r>
                    </a:p>
                  </a:txBody>
                  <a:tcPr marL="76200" marR="76200" marT="76200" marB="76200"/>
                </a:tc>
                <a:tc>
                  <a:txBody>
                    <a:bodyPr/>
                    <a:lstStyle/>
                    <a:p>
                      <a:pPr fontAlgn="t"/>
                      <a:r>
                        <a:rPr lang="it-IT" sz="800" u="none">
                          <a:solidFill>
                            <a:schemeClr val="tx1"/>
                          </a:solidFill>
                          <a:effectLst/>
                        </a:rPr>
                        <a:t>PUBLIC KEY INFRASTRUCTURE CERTIFICATES</a:t>
                      </a:r>
                    </a:p>
                  </a:txBody>
                  <a:tcPr marL="76200" marR="76200" marT="76200" marB="76200"/>
                </a:tc>
                <a:tc>
                  <a:txBody>
                    <a:bodyPr/>
                    <a:lstStyle/>
                    <a:p>
                      <a:pPr fontAlgn="t"/>
                      <a:r>
                        <a:rPr lang="it-IT" sz="800" u="none">
                          <a:solidFill>
                            <a:schemeClr val="tx1"/>
                          </a:solidFill>
                          <a:effectLst/>
                        </a:rPr>
                        <a:t>N/A</a:t>
                      </a:r>
                    </a:p>
                  </a:txBody>
                  <a:tcPr marL="76200" marR="76200" marT="76200" marB="76200"/>
                </a:tc>
                <a:tc>
                  <a:txBody>
                    <a:bodyPr/>
                    <a:lstStyle/>
                    <a:p>
                      <a:pPr fontAlgn="t"/>
                      <a:r>
                        <a:rPr lang="it-IT" sz="800" u="none">
                          <a:solidFill>
                            <a:schemeClr val="tx1"/>
                          </a:solidFill>
                          <a:effectLst/>
                        </a:rPr>
                        <a:t>SC-17</a:t>
                      </a:r>
                    </a:p>
                  </a:txBody>
                  <a:tcPr marL="76200" marR="76200" marT="76200" marB="76200"/>
                </a:tc>
                <a:tc>
                  <a:txBody>
                    <a:bodyPr/>
                    <a:lstStyle/>
                    <a:p>
                      <a:pPr fontAlgn="t"/>
                      <a:r>
                        <a:rPr lang="it-IT" sz="800" u="none">
                          <a:solidFill>
                            <a:schemeClr val="accent6">
                              <a:lumMod val="75000"/>
                            </a:schemeClr>
                          </a:solidFill>
                          <a:effectLst/>
                        </a:rPr>
                        <a:t>SC-17</a:t>
                      </a:r>
                    </a:p>
                  </a:txBody>
                  <a:tcPr marL="76200" marR="76200" marT="76200" marB="76200"/>
                </a:tc>
                <a:tc>
                  <a:txBody>
                    <a:bodyPr/>
                    <a:lstStyle/>
                    <a:p>
                      <a:pPr fontAlgn="t"/>
                      <a:r>
                        <a:rPr lang="it-IT" sz="800" u="none">
                          <a:solidFill>
                            <a:schemeClr val="tx1"/>
                          </a:solidFill>
                          <a:effectLst/>
                        </a:rPr>
                        <a:t>N/A</a:t>
                      </a:r>
                    </a:p>
                  </a:txBody>
                  <a:tcPr marL="76200" marR="76200" marT="76200" marB="76200"/>
                </a:tc>
                <a:extLst>
                  <a:ext uri="{0D108BD9-81ED-4DB2-BD59-A6C34878D82A}">
                    <a16:rowId xmlns:a16="http://schemas.microsoft.com/office/drawing/2014/main" val="135220153"/>
                  </a:ext>
                </a:extLst>
              </a:tr>
              <a:tr h="324746">
                <a:tc>
                  <a:txBody>
                    <a:bodyPr/>
                    <a:lstStyle/>
                    <a:p>
                      <a:pPr fontAlgn="t"/>
                      <a:r>
                        <a:rPr lang="it-IT" sz="800" u="none">
                          <a:solidFill>
                            <a:schemeClr val="tx1"/>
                          </a:solidFill>
                          <a:effectLst/>
                        </a:rPr>
                        <a:t>SC-18</a:t>
                      </a:r>
                    </a:p>
                  </a:txBody>
                  <a:tcPr marL="76200" marR="76200" marT="76200" marB="76200"/>
                </a:tc>
                <a:tc>
                  <a:txBody>
                    <a:bodyPr/>
                    <a:lstStyle/>
                    <a:p>
                      <a:pPr fontAlgn="t"/>
                      <a:r>
                        <a:rPr lang="it-IT" sz="800" u="none">
                          <a:solidFill>
                            <a:schemeClr val="tx1"/>
                          </a:solidFill>
                          <a:effectLst/>
                        </a:rPr>
                        <a:t>MOBILE CODE</a:t>
                      </a:r>
                    </a:p>
                  </a:txBody>
                  <a:tcPr marL="76200" marR="76200" marT="76200" marB="76200"/>
                </a:tc>
                <a:tc>
                  <a:txBody>
                    <a:bodyPr/>
                    <a:lstStyle/>
                    <a:p>
                      <a:pPr fontAlgn="t"/>
                      <a:r>
                        <a:rPr lang="it-IT" sz="800" u="none">
                          <a:solidFill>
                            <a:schemeClr val="tx1"/>
                          </a:solidFill>
                          <a:effectLst/>
                        </a:rPr>
                        <a:t>N/A</a:t>
                      </a:r>
                    </a:p>
                  </a:txBody>
                  <a:tcPr marL="76200" marR="76200" marT="76200" marB="76200"/>
                </a:tc>
                <a:tc>
                  <a:txBody>
                    <a:bodyPr/>
                    <a:lstStyle/>
                    <a:p>
                      <a:pPr fontAlgn="t"/>
                      <a:r>
                        <a:rPr lang="it-IT" sz="800" u="none">
                          <a:solidFill>
                            <a:schemeClr val="tx1"/>
                          </a:solidFill>
                          <a:effectLst/>
                        </a:rPr>
                        <a:t>SC-18</a:t>
                      </a:r>
                    </a:p>
                  </a:txBody>
                  <a:tcPr marL="76200" marR="76200" marT="76200" marB="76200"/>
                </a:tc>
                <a:tc>
                  <a:txBody>
                    <a:bodyPr/>
                    <a:lstStyle/>
                    <a:p>
                      <a:pPr fontAlgn="t"/>
                      <a:r>
                        <a:rPr lang="it-IT" sz="800" u="none">
                          <a:solidFill>
                            <a:schemeClr val="accent6">
                              <a:lumMod val="75000"/>
                            </a:schemeClr>
                          </a:solidFill>
                          <a:effectLst/>
                        </a:rPr>
                        <a:t>SC-18</a:t>
                      </a:r>
                    </a:p>
                  </a:txBody>
                  <a:tcPr marL="76200" marR="76200" marT="76200" marB="76200"/>
                </a:tc>
                <a:tc>
                  <a:txBody>
                    <a:bodyPr/>
                    <a:lstStyle/>
                    <a:p>
                      <a:pPr fontAlgn="t"/>
                      <a:r>
                        <a:rPr lang="it-IT" sz="800" u="none">
                          <a:solidFill>
                            <a:schemeClr val="tx1"/>
                          </a:solidFill>
                          <a:effectLst/>
                        </a:rPr>
                        <a:t>N/A</a:t>
                      </a:r>
                    </a:p>
                  </a:txBody>
                  <a:tcPr marL="76200" marR="76200" marT="76200" marB="76200"/>
                </a:tc>
                <a:extLst>
                  <a:ext uri="{0D108BD9-81ED-4DB2-BD59-A6C34878D82A}">
                    <a16:rowId xmlns:a16="http://schemas.microsoft.com/office/drawing/2014/main" val="2222332894"/>
                  </a:ext>
                </a:extLst>
              </a:tr>
              <a:tr h="271801">
                <a:tc>
                  <a:txBody>
                    <a:bodyPr/>
                    <a:lstStyle/>
                    <a:p>
                      <a:pPr fontAlgn="t"/>
                      <a:r>
                        <a:rPr lang="it-IT" sz="800" u="none">
                          <a:solidFill>
                            <a:srgbClr val="C00000"/>
                          </a:solidFill>
                          <a:effectLst/>
                        </a:rPr>
                        <a:t>SC-19</a:t>
                      </a:r>
                    </a:p>
                  </a:txBody>
                  <a:tcPr marL="76200" marR="76200" marT="76200" marB="76200">
                    <a:gradFill flip="none" rotWithShape="1">
                      <a:gsLst>
                        <a:gs pos="0">
                          <a:srgbClr val="C00000">
                            <a:tint val="66000"/>
                            <a:satMod val="160000"/>
                          </a:srgbClr>
                        </a:gs>
                        <a:gs pos="50000">
                          <a:srgbClr val="C00000">
                            <a:tint val="44500"/>
                            <a:satMod val="160000"/>
                          </a:srgbClr>
                        </a:gs>
                        <a:gs pos="100000">
                          <a:srgbClr val="C00000">
                            <a:tint val="23500"/>
                            <a:satMod val="160000"/>
                          </a:srgbClr>
                        </a:gs>
                      </a:gsLst>
                      <a:lin ang="8100000" scaled="1"/>
                      <a:tileRect/>
                    </a:gradFill>
                  </a:tcPr>
                </a:tc>
                <a:tc>
                  <a:txBody>
                    <a:bodyPr/>
                    <a:lstStyle/>
                    <a:p>
                      <a:pPr fontAlgn="t"/>
                      <a:r>
                        <a:rPr lang="it-IT" sz="800" u="none">
                          <a:solidFill>
                            <a:srgbClr val="C00000"/>
                          </a:solidFill>
                          <a:effectLst/>
                        </a:rPr>
                        <a:t>VOICE OVER INTERNET PROTOCOL</a:t>
                      </a:r>
                    </a:p>
                  </a:txBody>
                  <a:tcPr marL="76200" marR="76200" marT="76200" marB="76200">
                    <a:gradFill flip="none" rotWithShape="1">
                      <a:gsLst>
                        <a:gs pos="0">
                          <a:srgbClr val="C00000">
                            <a:tint val="66000"/>
                            <a:satMod val="160000"/>
                          </a:srgbClr>
                        </a:gs>
                        <a:gs pos="50000">
                          <a:srgbClr val="C00000">
                            <a:tint val="44500"/>
                            <a:satMod val="160000"/>
                          </a:srgbClr>
                        </a:gs>
                        <a:gs pos="100000">
                          <a:srgbClr val="C00000">
                            <a:tint val="23500"/>
                            <a:satMod val="160000"/>
                          </a:srgbClr>
                        </a:gs>
                      </a:gsLst>
                      <a:lin ang="8100000" scaled="1"/>
                      <a:tileRect/>
                    </a:gradFill>
                  </a:tcPr>
                </a:tc>
                <a:tc>
                  <a:txBody>
                    <a:bodyPr/>
                    <a:lstStyle/>
                    <a:p>
                      <a:pPr fontAlgn="t"/>
                      <a:r>
                        <a:rPr lang="it-IT" sz="800" u="none">
                          <a:solidFill>
                            <a:srgbClr val="C00000"/>
                          </a:solidFill>
                          <a:effectLst/>
                        </a:rPr>
                        <a:t>N/A</a:t>
                      </a:r>
                    </a:p>
                  </a:txBody>
                  <a:tcPr marL="76200" marR="76200" marT="76200" marB="76200">
                    <a:gradFill flip="none" rotWithShape="1">
                      <a:gsLst>
                        <a:gs pos="0">
                          <a:srgbClr val="C00000">
                            <a:tint val="66000"/>
                            <a:satMod val="160000"/>
                          </a:srgbClr>
                        </a:gs>
                        <a:gs pos="50000">
                          <a:srgbClr val="C00000">
                            <a:tint val="44500"/>
                            <a:satMod val="160000"/>
                          </a:srgbClr>
                        </a:gs>
                        <a:gs pos="100000">
                          <a:srgbClr val="C00000">
                            <a:tint val="23500"/>
                            <a:satMod val="160000"/>
                          </a:srgbClr>
                        </a:gs>
                      </a:gsLst>
                      <a:lin ang="8100000" scaled="1"/>
                      <a:tileRect/>
                    </a:gradFill>
                  </a:tcPr>
                </a:tc>
                <a:tc>
                  <a:txBody>
                    <a:bodyPr/>
                    <a:lstStyle/>
                    <a:p>
                      <a:pPr fontAlgn="t"/>
                      <a:r>
                        <a:rPr lang="it-IT" sz="800" u="none">
                          <a:solidFill>
                            <a:srgbClr val="C00000"/>
                          </a:solidFill>
                          <a:effectLst/>
                        </a:rPr>
                        <a:t>N/A</a:t>
                      </a:r>
                    </a:p>
                  </a:txBody>
                  <a:tcPr marL="76200" marR="76200" marT="76200" marB="76200">
                    <a:gradFill flip="none" rotWithShape="1">
                      <a:gsLst>
                        <a:gs pos="0">
                          <a:srgbClr val="C00000">
                            <a:tint val="66000"/>
                            <a:satMod val="160000"/>
                          </a:srgbClr>
                        </a:gs>
                        <a:gs pos="50000">
                          <a:srgbClr val="C00000">
                            <a:tint val="44500"/>
                            <a:satMod val="160000"/>
                          </a:srgbClr>
                        </a:gs>
                        <a:gs pos="100000">
                          <a:srgbClr val="C00000">
                            <a:tint val="23500"/>
                            <a:satMod val="160000"/>
                          </a:srgbClr>
                        </a:gs>
                      </a:gsLst>
                      <a:lin ang="8100000" scaled="1"/>
                      <a:tileRect/>
                    </a:gradFill>
                  </a:tcPr>
                </a:tc>
                <a:tc>
                  <a:txBody>
                    <a:bodyPr/>
                    <a:lstStyle/>
                    <a:p>
                      <a:pPr fontAlgn="t"/>
                      <a:r>
                        <a:rPr lang="it-IT" sz="800" u="none">
                          <a:solidFill>
                            <a:srgbClr val="C00000"/>
                          </a:solidFill>
                          <a:effectLst/>
                        </a:rPr>
                        <a:t>N/A</a:t>
                      </a:r>
                    </a:p>
                  </a:txBody>
                  <a:tcPr marL="76200" marR="76200" marT="76200" marB="76200">
                    <a:gradFill flip="none" rotWithShape="1">
                      <a:gsLst>
                        <a:gs pos="0">
                          <a:srgbClr val="C00000">
                            <a:tint val="66000"/>
                            <a:satMod val="160000"/>
                          </a:srgbClr>
                        </a:gs>
                        <a:gs pos="50000">
                          <a:srgbClr val="C00000">
                            <a:tint val="44500"/>
                            <a:satMod val="160000"/>
                          </a:srgbClr>
                        </a:gs>
                        <a:gs pos="100000">
                          <a:srgbClr val="C00000">
                            <a:tint val="23500"/>
                            <a:satMod val="160000"/>
                          </a:srgbClr>
                        </a:gs>
                      </a:gsLst>
                      <a:lin ang="8100000" scaled="1"/>
                      <a:tileRect/>
                    </a:gradFill>
                  </a:tcPr>
                </a:tc>
                <a:tc>
                  <a:txBody>
                    <a:bodyPr/>
                    <a:lstStyle/>
                    <a:p>
                      <a:pPr fontAlgn="t"/>
                      <a:r>
                        <a:rPr lang="it-IT" sz="800" u="none">
                          <a:solidFill>
                            <a:srgbClr val="C00000"/>
                          </a:solidFill>
                          <a:effectLst/>
                        </a:rPr>
                        <a:t>N/A</a:t>
                      </a:r>
                    </a:p>
                  </a:txBody>
                  <a:tcPr marL="76200" marR="76200" marT="76200" marB="76200">
                    <a:gradFill flip="none" rotWithShape="1">
                      <a:gsLst>
                        <a:gs pos="0">
                          <a:srgbClr val="C00000">
                            <a:tint val="66000"/>
                            <a:satMod val="160000"/>
                          </a:srgbClr>
                        </a:gs>
                        <a:gs pos="50000">
                          <a:srgbClr val="C00000">
                            <a:tint val="44500"/>
                            <a:satMod val="160000"/>
                          </a:srgbClr>
                        </a:gs>
                        <a:gs pos="100000">
                          <a:srgbClr val="C00000">
                            <a:tint val="23500"/>
                            <a:satMod val="160000"/>
                          </a:srgbClr>
                        </a:gs>
                      </a:gsLst>
                      <a:lin ang="8100000" scaled="1"/>
                      <a:tileRect/>
                    </a:gradFill>
                  </a:tcPr>
                </a:tc>
                <a:extLst>
                  <a:ext uri="{0D108BD9-81ED-4DB2-BD59-A6C34878D82A}">
                    <a16:rowId xmlns:a16="http://schemas.microsoft.com/office/drawing/2014/main" val="873438807"/>
                  </a:ext>
                </a:extLst>
              </a:tr>
              <a:tr h="454239">
                <a:tc>
                  <a:txBody>
                    <a:bodyPr/>
                    <a:lstStyle/>
                    <a:p>
                      <a:pPr fontAlgn="t"/>
                      <a:r>
                        <a:rPr lang="it-IT" sz="800" u="none">
                          <a:solidFill>
                            <a:srgbClr val="C00000"/>
                          </a:solidFill>
                          <a:effectLst/>
                        </a:rPr>
                        <a:t>SC-20</a:t>
                      </a:r>
                    </a:p>
                  </a:txBody>
                  <a:tcPr marL="76200" marR="76200" marT="76200" marB="76200">
                    <a:gradFill flip="none" rotWithShape="1">
                      <a:gsLst>
                        <a:gs pos="0">
                          <a:srgbClr val="C00000">
                            <a:tint val="66000"/>
                            <a:satMod val="160000"/>
                          </a:srgbClr>
                        </a:gs>
                        <a:gs pos="50000">
                          <a:srgbClr val="C00000">
                            <a:tint val="44500"/>
                            <a:satMod val="160000"/>
                          </a:srgbClr>
                        </a:gs>
                        <a:gs pos="100000">
                          <a:srgbClr val="C00000">
                            <a:tint val="23500"/>
                            <a:satMod val="160000"/>
                          </a:srgbClr>
                        </a:gs>
                      </a:gsLst>
                      <a:lin ang="8100000" scaled="1"/>
                      <a:tileRect/>
                    </a:gradFill>
                  </a:tcPr>
                </a:tc>
                <a:tc>
                  <a:txBody>
                    <a:bodyPr/>
                    <a:lstStyle/>
                    <a:p>
                      <a:pPr fontAlgn="t"/>
                      <a:r>
                        <a:rPr lang="en-US" sz="800" u="none">
                          <a:solidFill>
                            <a:srgbClr val="C00000"/>
                          </a:solidFill>
                          <a:effectLst/>
                        </a:rPr>
                        <a:t>SECURE NAME/ADDRESS RESOLUTION SERVICE (AUTHORITATIVE SOURCE)</a:t>
                      </a:r>
                    </a:p>
                  </a:txBody>
                  <a:tcPr marL="76200" marR="76200" marT="76200" marB="76200">
                    <a:gradFill flip="none" rotWithShape="1">
                      <a:gsLst>
                        <a:gs pos="0">
                          <a:srgbClr val="C00000">
                            <a:tint val="66000"/>
                            <a:satMod val="160000"/>
                          </a:srgbClr>
                        </a:gs>
                        <a:gs pos="50000">
                          <a:srgbClr val="C00000">
                            <a:tint val="44500"/>
                            <a:satMod val="160000"/>
                          </a:srgbClr>
                        </a:gs>
                        <a:gs pos="100000">
                          <a:srgbClr val="C00000">
                            <a:tint val="23500"/>
                            <a:satMod val="160000"/>
                          </a:srgbClr>
                        </a:gs>
                      </a:gsLst>
                      <a:lin ang="8100000" scaled="1"/>
                      <a:tileRect/>
                    </a:gradFill>
                  </a:tcPr>
                </a:tc>
                <a:tc>
                  <a:txBody>
                    <a:bodyPr/>
                    <a:lstStyle/>
                    <a:p>
                      <a:pPr fontAlgn="t"/>
                      <a:r>
                        <a:rPr lang="it-IT" sz="800" u="none">
                          <a:solidFill>
                            <a:srgbClr val="C00000"/>
                          </a:solidFill>
                          <a:effectLst/>
                        </a:rPr>
                        <a:t>SC-20</a:t>
                      </a:r>
                    </a:p>
                  </a:txBody>
                  <a:tcPr marL="76200" marR="76200" marT="76200" marB="76200">
                    <a:gradFill flip="none" rotWithShape="1">
                      <a:gsLst>
                        <a:gs pos="0">
                          <a:srgbClr val="C00000">
                            <a:tint val="66000"/>
                            <a:satMod val="160000"/>
                          </a:srgbClr>
                        </a:gs>
                        <a:gs pos="50000">
                          <a:srgbClr val="C00000">
                            <a:tint val="44500"/>
                            <a:satMod val="160000"/>
                          </a:srgbClr>
                        </a:gs>
                        <a:gs pos="100000">
                          <a:srgbClr val="C00000">
                            <a:tint val="23500"/>
                            <a:satMod val="160000"/>
                          </a:srgbClr>
                        </a:gs>
                      </a:gsLst>
                      <a:lin ang="8100000" scaled="1"/>
                      <a:tileRect/>
                    </a:gradFill>
                  </a:tcPr>
                </a:tc>
                <a:tc>
                  <a:txBody>
                    <a:bodyPr/>
                    <a:lstStyle/>
                    <a:p>
                      <a:pPr fontAlgn="t"/>
                      <a:r>
                        <a:rPr lang="it-IT" sz="800" u="none">
                          <a:solidFill>
                            <a:srgbClr val="C00000"/>
                          </a:solidFill>
                          <a:effectLst/>
                        </a:rPr>
                        <a:t>SC-20</a:t>
                      </a:r>
                    </a:p>
                  </a:txBody>
                  <a:tcPr marL="76200" marR="76200" marT="76200" marB="76200">
                    <a:gradFill flip="none" rotWithShape="1">
                      <a:gsLst>
                        <a:gs pos="0">
                          <a:srgbClr val="C00000">
                            <a:tint val="66000"/>
                            <a:satMod val="160000"/>
                          </a:srgbClr>
                        </a:gs>
                        <a:gs pos="50000">
                          <a:srgbClr val="C00000">
                            <a:tint val="44500"/>
                            <a:satMod val="160000"/>
                          </a:srgbClr>
                        </a:gs>
                        <a:gs pos="100000">
                          <a:srgbClr val="C00000">
                            <a:tint val="23500"/>
                            <a:satMod val="160000"/>
                          </a:srgbClr>
                        </a:gs>
                      </a:gsLst>
                      <a:lin ang="8100000" scaled="1"/>
                      <a:tileRect/>
                    </a:gradFill>
                  </a:tcPr>
                </a:tc>
                <a:tc>
                  <a:txBody>
                    <a:bodyPr/>
                    <a:lstStyle/>
                    <a:p>
                      <a:pPr fontAlgn="t"/>
                      <a:r>
                        <a:rPr lang="it-IT" sz="800" u="none">
                          <a:solidFill>
                            <a:srgbClr val="C00000"/>
                          </a:solidFill>
                          <a:effectLst/>
                        </a:rPr>
                        <a:t>SC-20</a:t>
                      </a:r>
                    </a:p>
                  </a:txBody>
                  <a:tcPr marL="76200" marR="76200" marT="76200" marB="76200">
                    <a:gradFill flip="none" rotWithShape="1">
                      <a:gsLst>
                        <a:gs pos="0">
                          <a:srgbClr val="C00000">
                            <a:tint val="66000"/>
                            <a:satMod val="160000"/>
                          </a:srgbClr>
                        </a:gs>
                        <a:gs pos="50000">
                          <a:srgbClr val="C00000">
                            <a:tint val="44500"/>
                            <a:satMod val="160000"/>
                          </a:srgbClr>
                        </a:gs>
                        <a:gs pos="100000">
                          <a:srgbClr val="C00000">
                            <a:tint val="23500"/>
                            <a:satMod val="160000"/>
                          </a:srgbClr>
                        </a:gs>
                      </a:gsLst>
                      <a:lin ang="8100000" scaled="1"/>
                      <a:tileRect/>
                    </a:gradFill>
                  </a:tcPr>
                </a:tc>
                <a:tc>
                  <a:txBody>
                    <a:bodyPr/>
                    <a:lstStyle/>
                    <a:p>
                      <a:pPr fontAlgn="t"/>
                      <a:r>
                        <a:rPr lang="it-IT" sz="800" u="none">
                          <a:solidFill>
                            <a:srgbClr val="C00000"/>
                          </a:solidFill>
                          <a:effectLst/>
                        </a:rPr>
                        <a:t>N/A</a:t>
                      </a:r>
                    </a:p>
                  </a:txBody>
                  <a:tcPr marL="76200" marR="76200" marT="76200" marB="76200">
                    <a:gradFill flip="none" rotWithShape="1">
                      <a:gsLst>
                        <a:gs pos="0">
                          <a:srgbClr val="C00000">
                            <a:tint val="66000"/>
                            <a:satMod val="160000"/>
                          </a:srgbClr>
                        </a:gs>
                        <a:gs pos="50000">
                          <a:srgbClr val="C00000">
                            <a:tint val="44500"/>
                            <a:satMod val="160000"/>
                          </a:srgbClr>
                        </a:gs>
                        <a:gs pos="100000">
                          <a:srgbClr val="C00000">
                            <a:tint val="23500"/>
                            <a:satMod val="160000"/>
                          </a:srgbClr>
                        </a:gs>
                      </a:gsLst>
                      <a:lin ang="8100000" scaled="1"/>
                      <a:tileRect/>
                    </a:gradFill>
                  </a:tcPr>
                </a:tc>
                <a:extLst>
                  <a:ext uri="{0D108BD9-81ED-4DB2-BD59-A6C34878D82A}">
                    <a16:rowId xmlns:a16="http://schemas.microsoft.com/office/drawing/2014/main" val="1864474251"/>
                  </a:ext>
                </a:extLst>
              </a:tr>
              <a:tr h="454239">
                <a:tc>
                  <a:txBody>
                    <a:bodyPr/>
                    <a:lstStyle/>
                    <a:p>
                      <a:pPr fontAlgn="t"/>
                      <a:r>
                        <a:rPr lang="it-IT" sz="800" u="none">
                          <a:solidFill>
                            <a:srgbClr val="C00000"/>
                          </a:solidFill>
                          <a:effectLst/>
                        </a:rPr>
                        <a:t>SC-21</a:t>
                      </a:r>
                    </a:p>
                  </a:txBody>
                  <a:tcPr marL="76200" marR="76200" marT="76200" marB="76200">
                    <a:gradFill flip="none" rotWithShape="1">
                      <a:gsLst>
                        <a:gs pos="0">
                          <a:srgbClr val="C00000">
                            <a:tint val="66000"/>
                            <a:satMod val="160000"/>
                          </a:srgbClr>
                        </a:gs>
                        <a:gs pos="50000">
                          <a:srgbClr val="C00000">
                            <a:tint val="44500"/>
                            <a:satMod val="160000"/>
                          </a:srgbClr>
                        </a:gs>
                        <a:gs pos="100000">
                          <a:srgbClr val="C00000">
                            <a:tint val="23500"/>
                            <a:satMod val="160000"/>
                          </a:srgbClr>
                        </a:gs>
                      </a:gsLst>
                      <a:lin ang="8100000" scaled="1"/>
                      <a:tileRect/>
                    </a:gradFill>
                  </a:tcPr>
                </a:tc>
                <a:tc>
                  <a:txBody>
                    <a:bodyPr/>
                    <a:lstStyle/>
                    <a:p>
                      <a:pPr fontAlgn="t"/>
                      <a:r>
                        <a:rPr lang="en-US" sz="800" u="none">
                          <a:solidFill>
                            <a:srgbClr val="C00000"/>
                          </a:solidFill>
                          <a:effectLst/>
                        </a:rPr>
                        <a:t>SECURE NAME/ADDRESS RESOLUTION SERVICE (RECURSIVE OR CACHING RESOLVER)</a:t>
                      </a:r>
                    </a:p>
                  </a:txBody>
                  <a:tcPr marL="76200" marR="76200" marT="76200" marB="76200">
                    <a:gradFill flip="none" rotWithShape="1">
                      <a:gsLst>
                        <a:gs pos="0">
                          <a:srgbClr val="C00000">
                            <a:tint val="66000"/>
                            <a:satMod val="160000"/>
                          </a:srgbClr>
                        </a:gs>
                        <a:gs pos="50000">
                          <a:srgbClr val="C00000">
                            <a:tint val="44500"/>
                            <a:satMod val="160000"/>
                          </a:srgbClr>
                        </a:gs>
                        <a:gs pos="100000">
                          <a:srgbClr val="C00000">
                            <a:tint val="23500"/>
                            <a:satMod val="160000"/>
                          </a:srgbClr>
                        </a:gs>
                      </a:gsLst>
                      <a:lin ang="8100000" scaled="1"/>
                      <a:tileRect/>
                    </a:gradFill>
                  </a:tcPr>
                </a:tc>
                <a:tc>
                  <a:txBody>
                    <a:bodyPr/>
                    <a:lstStyle/>
                    <a:p>
                      <a:pPr fontAlgn="t"/>
                      <a:r>
                        <a:rPr lang="it-IT" sz="800" u="none">
                          <a:solidFill>
                            <a:srgbClr val="C00000"/>
                          </a:solidFill>
                          <a:effectLst/>
                        </a:rPr>
                        <a:t>SC-21</a:t>
                      </a:r>
                    </a:p>
                  </a:txBody>
                  <a:tcPr marL="76200" marR="76200" marT="76200" marB="76200">
                    <a:gradFill flip="none" rotWithShape="1">
                      <a:gsLst>
                        <a:gs pos="0">
                          <a:srgbClr val="C00000">
                            <a:tint val="66000"/>
                            <a:satMod val="160000"/>
                          </a:srgbClr>
                        </a:gs>
                        <a:gs pos="50000">
                          <a:srgbClr val="C00000">
                            <a:tint val="44500"/>
                            <a:satMod val="160000"/>
                          </a:srgbClr>
                        </a:gs>
                        <a:gs pos="100000">
                          <a:srgbClr val="C00000">
                            <a:tint val="23500"/>
                            <a:satMod val="160000"/>
                          </a:srgbClr>
                        </a:gs>
                      </a:gsLst>
                      <a:lin ang="8100000" scaled="1"/>
                      <a:tileRect/>
                    </a:gradFill>
                  </a:tcPr>
                </a:tc>
                <a:tc>
                  <a:txBody>
                    <a:bodyPr/>
                    <a:lstStyle/>
                    <a:p>
                      <a:pPr fontAlgn="t"/>
                      <a:r>
                        <a:rPr lang="it-IT" sz="800" u="none">
                          <a:solidFill>
                            <a:srgbClr val="C00000"/>
                          </a:solidFill>
                          <a:effectLst/>
                        </a:rPr>
                        <a:t>SC-21</a:t>
                      </a:r>
                    </a:p>
                  </a:txBody>
                  <a:tcPr marL="76200" marR="76200" marT="76200" marB="76200">
                    <a:gradFill flip="none" rotWithShape="1">
                      <a:gsLst>
                        <a:gs pos="0">
                          <a:srgbClr val="C00000">
                            <a:tint val="66000"/>
                            <a:satMod val="160000"/>
                          </a:srgbClr>
                        </a:gs>
                        <a:gs pos="50000">
                          <a:srgbClr val="C00000">
                            <a:tint val="44500"/>
                            <a:satMod val="160000"/>
                          </a:srgbClr>
                        </a:gs>
                        <a:gs pos="100000">
                          <a:srgbClr val="C00000">
                            <a:tint val="23500"/>
                            <a:satMod val="160000"/>
                          </a:srgbClr>
                        </a:gs>
                      </a:gsLst>
                      <a:lin ang="8100000" scaled="1"/>
                      <a:tileRect/>
                    </a:gradFill>
                  </a:tcPr>
                </a:tc>
                <a:tc>
                  <a:txBody>
                    <a:bodyPr/>
                    <a:lstStyle/>
                    <a:p>
                      <a:pPr fontAlgn="t"/>
                      <a:r>
                        <a:rPr lang="it-IT" sz="800" u="none">
                          <a:solidFill>
                            <a:srgbClr val="C00000"/>
                          </a:solidFill>
                          <a:effectLst/>
                        </a:rPr>
                        <a:t>SC-21</a:t>
                      </a:r>
                    </a:p>
                  </a:txBody>
                  <a:tcPr marL="76200" marR="76200" marT="76200" marB="76200">
                    <a:gradFill flip="none" rotWithShape="1">
                      <a:gsLst>
                        <a:gs pos="0">
                          <a:srgbClr val="C00000">
                            <a:tint val="66000"/>
                            <a:satMod val="160000"/>
                          </a:srgbClr>
                        </a:gs>
                        <a:gs pos="50000">
                          <a:srgbClr val="C00000">
                            <a:tint val="44500"/>
                            <a:satMod val="160000"/>
                          </a:srgbClr>
                        </a:gs>
                        <a:gs pos="100000">
                          <a:srgbClr val="C00000">
                            <a:tint val="23500"/>
                            <a:satMod val="160000"/>
                          </a:srgbClr>
                        </a:gs>
                      </a:gsLst>
                      <a:lin ang="8100000" scaled="1"/>
                      <a:tileRect/>
                    </a:gradFill>
                  </a:tcPr>
                </a:tc>
                <a:tc>
                  <a:txBody>
                    <a:bodyPr/>
                    <a:lstStyle/>
                    <a:p>
                      <a:pPr fontAlgn="t"/>
                      <a:r>
                        <a:rPr lang="it-IT" sz="800" u="none">
                          <a:solidFill>
                            <a:srgbClr val="C00000"/>
                          </a:solidFill>
                          <a:effectLst/>
                        </a:rPr>
                        <a:t>N/A</a:t>
                      </a:r>
                    </a:p>
                  </a:txBody>
                  <a:tcPr marL="76200" marR="76200" marT="76200" marB="76200">
                    <a:gradFill flip="none" rotWithShape="1">
                      <a:gsLst>
                        <a:gs pos="0">
                          <a:srgbClr val="C00000">
                            <a:tint val="66000"/>
                            <a:satMod val="160000"/>
                          </a:srgbClr>
                        </a:gs>
                        <a:gs pos="50000">
                          <a:srgbClr val="C00000">
                            <a:tint val="44500"/>
                            <a:satMod val="160000"/>
                          </a:srgbClr>
                        </a:gs>
                        <a:gs pos="100000">
                          <a:srgbClr val="C00000">
                            <a:tint val="23500"/>
                            <a:satMod val="160000"/>
                          </a:srgbClr>
                        </a:gs>
                      </a:gsLst>
                      <a:lin ang="8100000" scaled="1"/>
                      <a:tileRect/>
                    </a:gradFill>
                  </a:tcPr>
                </a:tc>
                <a:extLst>
                  <a:ext uri="{0D108BD9-81ED-4DB2-BD59-A6C34878D82A}">
                    <a16:rowId xmlns:a16="http://schemas.microsoft.com/office/drawing/2014/main" val="838449188"/>
                  </a:ext>
                </a:extLst>
              </a:tr>
              <a:tr h="454239">
                <a:tc>
                  <a:txBody>
                    <a:bodyPr/>
                    <a:lstStyle/>
                    <a:p>
                      <a:pPr fontAlgn="t"/>
                      <a:r>
                        <a:rPr lang="it-IT" sz="800" u="none">
                          <a:solidFill>
                            <a:srgbClr val="C00000"/>
                          </a:solidFill>
                          <a:effectLst/>
                        </a:rPr>
                        <a:t>SC-22</a:t>
                      </a:r>
                    </a:p>
                  </a:txBody>
                  <a:tcPr marL="76200" marR="76200" marT="76200" marB="76200">
                    <a:gradFill flip="none" rotWithShape="1">
                      <a:gsLst>
                        <a:gs pos="0">
                          <a:srgbClr val="C00000">
                            <a:tint val="66000"/>
                            <a:satMod val="160000"/>
                          </a:srgbClr>
                        </a:gs>
                        <a:gs pos="50000">
                          <a:srgbClr val="C00000">
                            <a:tint val="44500"/>
                            <a:satMod val="160000"/>
                          </a:srgbClr>
                        </a:gs>
                        <a:gs pos="100000">
                          <a:srgbClr val="C00000">
                            <a:tint val="23500"/>
                            <a:satMod val="160000"/>
                          </a:srgbClr>
                        </a:gs>
                      </a:gsLst>
                      <a:lin ang="8100000" scaled="1"/>
                      <a:tileRect/>
                    </a:gradFill>
                  </a:tcPr>
                </a:tc>
                <a:tc>
                  <a:txBody>
                    <a:bodyPr/>
                    <a:lstStyle/>
                    <a:p>
                      <a:pPr fontAlgn="t"/>
                      <a:r>
                        <a:rPr lang="en-US" sz="800" u="none">
                          <a:solidFill>
                            <a:srgbClr val="C00000"/>
                          </a:solidFill>
                          <a:effectLst/>
                        </a:rPr>
                        <a:t>ARCHITECTURE AND PROVISIONING FOR NAME/ADDRESS RESOLUTION SERVICE</a:t>
                      </a:r>
                    </a:p>
                  </a:txBody>
                  <a:tcPr marL="76200" marR="76200" marT="76200" marB="76200">
                    <a:gradFill flip="none" rotWithShape="1">
                      <a:gsLst>
                        <a:gs pos="0">
                          <a:srgbClr val="C00000">
                            <a:tint val="66000"/>
                            <a:satMod val="160000"/>
                          </a:srgbClr>
                        </a:gs>
                        <a:gs pos="50000">
                          <a:srgbClr val="C00000">
                            <a:tint val="44500"/>
                            <a:satMod val="160000"/>
                          </a:srgbClr>
                        </a:gs>
                        <a:gs pos="100000">
                          <a:srgbClr val="C00000">
                            <a:tint val="23500"/>
                            <a:satMod val="160000"/>
                          </a:srgbClr>
                        </a:gs>
                      </a:gsLst>
                      <a:lin ang="8100000" scaled="1"/>
                      <a:tileRect/>
                    </a:gradFill>
                  </a:tcPr>
                </a:tc>
                <a:tc>
                  <a:txBody>
                    <a:bodyPr/>
                    <a:lstStyle/>
                    <a:p>
                      <a:pPr fontAlgn="t"/>
                      <a:r>
                        <a:rPr lang="it-IT" sz="800" u="none">
                          <a:solidFill>
                            <a:srgbClr val="C00000"/>
                          </a:solidFill>
                          <a:effectLst/>
                        </a:rPr>
                        <a:t>SC-22</a:t>
                      </a:r>
                    </a:p>
                  </a:txBody>
                  <a:tcPr marL="76200" marR="76200" marT="76200" marB="76200">
                    <a:gradFill flip="none" rotWithShape="1">
                      <a:gsLst>
                        <a:gs pos="0">
                          <a:srgbClr val="C00000">
                            <a:tint val="66000"/>
                            <a:satMod val="160000"/>
                          </a:srgbClr>
                        </a:gs>
                        <a:gs pos="50000">
                          <a:srgbClr val="C00000">
                            <a:tint val="44500"/>
                            <a:satMod val="160000"/>
                          </a:srgbClr>
                        </a:gs>
                        <a:gs pos="100000">
                          <a:srgbClr val="C00000">
                            <a:tint val="23500"/>
                            <a:satMod val="160000"/>
                          </a:srgbClr>
                        </a:gs>
                      </a:gsLst>
                      <a:lin ang="8100000" scaled="1"/>
                      <a:tileRect/>
                    </a:gradFill>
                  </a:tcPr>
                </a:tc>
                <a:tc>
                  <a:txBody>
                    <a:bodyPr/>
                    <a:lstStyle/>
                    <a:p>
                      <a:pPr fontAlgn="t"/>
                      <a:r>
                        <a:rPr lang="it-IT" sz="800" u="none">
                          <a:solidFill>
                            <a:srgbClr val="C00000"/>
                          </a:solidFill>
                          <a:effectLst/>
                        </a:rPr>
                        <a:t>SC-22</a:t>
                      </a:r>
                    </a:p>
                  </a:txBody>
                  <a:tcPr marL="76200" marR="76200" marT="76200" marB="76200">
                    <a:gradFill flip="none" rotWithShape="1">
                      <a:gsLst>
                        <a:gs pos="0">
                          <a:srgbClr val="C00000">
                            <a:tint val="66000"/>
                            <a:satMod val="160000"/>
                          </a:srgbClr>
                        </a:gs>
                        <a:gs pos="50000">
                          <a:srgbClr val="C00000">
                            <a:tint val="44500"/>
                            <a:satMod val="160000"/>
                          </a:srgbClr>
                        </a:gs>
                        <a:gs pos="100000">
                          <a:srgbClr val="C00000">
                            <a:tint val="23500"/>
                            <a:satMod val="160000"/>
                          </a:srgbClr>
                        </a:gs>
                      </a:gsLst>
                      <a:lin ang="8100000" scaled="1"/>
                      <a:tileRect/>
                    </a:gradFill>
                  </a:tcPr>
                </a:tc>
                <a:tc>
                  <a:txBody>
                    <a:bodyPr/>
                    <a:lstStyle/>
                    <a:p>
                      <a:pPr fontAlgn="t"/>
                      <a:r>
                        <a:rPr lang="it-IT" sz="800" u="none">
                          <a:solidFill>
                            <a:srgbClr val="C00000"/>
                          </a:solidFill>
                          <a:effectLst/>
                        </a:rPr>
                        <a:t>SC-22</a:t>
                      </a:r>
                    </a:p>
                  </a:txBody>
                  <a:tcPr marL="76200" marR="76200" marT="76200" marB="76200">
                    <a:gradFill flip="none" rotWithShape="1">
                      <a:gsLst>
                        <a:gs pos="0">
                          <a:srgbClr val="C00000">
                            <a:tint val="66000"/>
                            <a:satMod val="160000"/>
                          </a:srgbClr>
                        </a:gs>
                        <a:gs pos="50000">
                          <a:srgbClr val="C00000">
                            <a:tint val="44500"/>
                            <a:satMod val="160000"/>
                          </a:srgbClr>
                        </a:gs>
                        <a:gs pos="100000">
                          <a:srgbClr val="C00000">
                            <a:tint val="23500"/>
                            <a:satMod val="160000"/>
                          </a:srgbClr>
                        </a:gs>
                      </a:gsLst>
                      <a:lin ang="8100000" scaled="1"/>
                      <a:tileRect/>
                    </a:gradFill>
                  </a:tcPr>
                </a:tc>
                <a:tc>
                  <a:txBody>
                    <a:bodyPr/>
                    <a:lstStyle/>
                    <a:p>
                      <a:pPr fontAlgn="t"/>
                      <a:r>
                        <a:rPr lang="it-IT" sz="800" u="none">
                          <a:solidFill>
                            <a:srgbClr val="C00000"/>
                          </a:solidFill>
                          <a:effectLst/>
                        </a:rPr>
                        <a:t>N/A</a:t>
                      </a:r>
                    </a:p>
                  </a:txBody>
                  <a:tcPr marL="76200" marR="76200" marT="76200" marB="76200">
                    <a:gradFill flip="none" rotWithShape="1">
                      <a:gsLst>
                        <a:gs pos="0">
                          <a:srgbClr val="C00000">
                            <a:tint val="66000"/>
                            <a:satMod val="160000"/>
                          </a:srgbClr>
                        </a:gs>
                        <a:gs pos="50000">
                          <a:srgbClr val="C00000">
                            <a:tint val="44500"/>
                            <a:satMod val="160000"/>
                          </a:srgbClr>
                        </a:gs>
                        <a:gs pos="100000">
                          <a:srgbClr val="C00000">
                            <a:tint val="23500"/>
                            <a:satMod val="160000"/>
                          </a:srgbClr>
                        </a:gs>
                      </a:gsLst>
                      <a:lin ang="8100000" scaled="1"/>
                      <a:tileRect/>
                    </a:gradFill>
                  </a:tcPr>
                </a:tc>
                <a:extLst>
                  <a:ext uri="{0D108BD9-81ED-4DB2-BD59-A6C34878D82A}">
                    <a16:rowId xmlns:a16="http://schemas.microsoft.com/office/drawing/2014/main" val="3891617741"/>
                  </a:ext>
                </a:extLst>
              </a:tr>
              <a:tr h="271801">
                <a:tc>
                  <a:txBody>
                    <a:bodyPr/>
                    <a:lstStyle/>
                    <a:p>
                      <a:pPr fontAlgn="t"/>
                      <a:r>
                        <a:rPr lang="it-IT" sz="800" u="none">
                          <a:solidFill>
                            <a:schemeClr val="tx1"/>
                          </a:solidFill>
                          <a:effectLst/>
                        </a:rPr>
                        <a:t>SC-23</a:t>
                      </a:r>
                    </a:p>
                  </a:txBody>
                  <a:tcPr marL="76200" marR="76200" marT="76200" marB="76200"/>
                </a:tc>
                <a:tc>
                  <a:txBody>
                    <a:bodyPr/>
                    <a:lstStyle/>
                    <a:p>
                      <a:pPr fontAlgn="t"/>
                      <a:r>
                        <a:rPr lang="it-IT" sz="800" u="none">
                          <a:solidFill>
                            <a:schemeClr val="tx1"/>
                          </a:solidFill>
                          <a:effectLst/>
                        </a:rPr>
                        <a:t>SESSION AUTHENTICITY</a:t>
                      </a:r>
                    </a:p>
                  </a:txBody>
                  <a:tcPr marL="76200" marR="76200" marT="76200" marB="76200"/>
                </a:tc>
                <a:tc>
                  <a:txBody>
                    <a:bodyPr/>
                    <a:lstStyle/>
                    <a:p>
                      <a:pPr fontAlgn="t"/>
                      <a:r>
                        <a:rPr lang="it-IT" sz="800" u="none">
                          <a:solidFill>
                            <a:schemeClr val="tx1"/>
                          </a:solidFill>
                          <a:effectLst/>
                        </a:rPr>
                        <a:t>N/A</a:t>
                      </a:r>
                    </a:p>
                  </a:txBody>
                  <a:tcPr marL="76200" marR="76200" marT="76200" marB="76200"/>
                </a:tc>
                <a:tc>
                  <a:txBody>
                    <a:bodyPr/>
                    <a:lstStyle/>
                    <a:p>
                      <a:pPr fontAlgn="t"/>
                      <a:r>
                        <a:rPr lang="it-IT" sz="800" u="none">
                          <a:solidFill>
                            <a:schemeClr val="tx1"/>
                          </a:solidFill>
                          <a:effectLst/>
                        </a:rPr>
                        <a:t>SC-23</a:t>
                      </a:r>
                    </a:p>
                  </a:txBody>
                  <a:tcPr marL="76200" marR="76200" marT="76200" marB="76200"/>
                </a:tc>
                <a:tc>
                  <a:txBody>
                    <a:bodyPr/>
                    <a:lstStyle/>
                    <a:p>
                      <a:pPr fontAlgn="t"/>
                      <a:r>
                        <a:rPr lang="it-IT" sz="800" u="none">
                          <a:solidFill>
                            <a:schemeClr val="accent6">
                              <a:lumMod val="75000"/>
                            </a:schemeClr>
                          </a:solidFill>
                          <a:effectLst/>
                        </a:rPr>
                        <a:t>SC-23</a:t>
                      </a:r>
                    </a:p>
                  </a:txBody>
                  <a:tcPr marL="76200" marR="76200" marT="76200" marB="76200"/>
                </a:tc>
                <a:tc>
                  <a:txBody>
                    <a:bodyPr/>
                    <a:lstStyle/>
                    <a:p>
                      <a:pPr fontAlgn="t"/>
                      <a:r>
                        <a:rPr lang="it-IT" sz="800" u="none">
                          <a:solidFill>
                            <a:schemeClr val="tx1"/>
                          </a:solidFill>
                          <a:effectLst/>
                        </a:rPr>
                        <a:t>N/A</a:t>
                      </a:r>
                    </a:p>
                  </a:txBody>
                  <a:tcPr marL="76200" marR="76200" marT="76200" marB="76200"/>
                </a:tc>
                <a:extLst>
                  <a:ext uri="{0D108BD9-81ED-4DB2-BD59-A6C34878D82A}">
                    <a16:rowId xmlns:a16="http://schemas.microsoft.com/office/drawing/2014/main" val="4011926982"/>
                  </a:ext>
                </a:extLst>
              </a:tr>
              <a:tr h="271801">
                <a:tc>
                  <a:txBody>
                    <a:bodyPr/>
                    <a:lstStyle/>
                    <a:p>
                      <a:pPr fontAlgn="t"/>
                      <a:r>
                        <a:rPr lang="it-IT" sz="800" u="none">
                          <a:solidFill>
                            <a:srgbClr val="C00000"/>
                          </a:solidFill>
                          <a:effectLst/>
                        </a:rPr>
                        <a:t>SC-24</a:t>
                      </a:r>
                    </a:p>
                  </a:txBody>
                  <a:tcPr marL="76200" marR="76200" marT="76200" marB="76200">
                    <a:gradFill flip="none" rotWithShape="1">
                      <a:gsLst>
                        <a:gs pos="0">
                          <a:srgbClr val="C00000">
                            <a:tint val="66000"/>
                            <a:satMod val="160000"/>
                          </a:srgbClr>
                        </a:gs>
                        <a:gs pos="50000">
                          <a:srgbClr val="C00000">
                            <a:tint val="44500"/>
                            <a:satMod val="160000"/>
                          </a:srgbClr>
                        </a:gs>
                        <a:gs pos="100000">
                          <a:srgbClr val="C00000">
                            <a:tint val="23500"/>
                            <a:satMod val="160000"/>
                          </a:srgbClr>
                        </a:gs>
                      </a:gsLst>
                      <a:lin ang="8100000" scaled="1"/>
                      <a:tileRect/>
                    </a:gradFill>
                  </a:tcPr>
                </a:tc>
                <a:tc>
                  <a:txBody>
                    <a:bodyPr/>
                    <a:lstStyle/>
                    <a:p>
                      <a:pPr fontAlgn="t"/>
                      <a:r>
                        <a:rPr lang="it-IT" sz="800" u="none">
                          <a:solidFill>
                            <a:srgbClr val="C00000"/>
                          </a:solidFill>
                          <a:effectLst/>
                        </a:rPr>
                        <a:t>FAIL IN KNOWN STATE</a:t>
                      </a:r>
                    </a:p>
                  </a:txBody>
                  <a:tcPr marL="76200" marR="76200" marT="76200" marB="76200">
                    <a:gradFill flip="none" rotWithShape="1">
                      <a:gsLst>
                        <a:gs pos="0">
                          <a:srgbClr val="C00000">
                            <a:tint val="66000"/>
                            <a:satMod val="160000"/>
                          </a:srgbClr>
                        </a:gs>
                        <a:gs pos="50000">
                          <a:srgbClr val="C00000">
                            <a:tint val="44500"/>
                            <a:satMod val="160000"/>
                          </a:srgbClr>
                        </a:gs>
                        <a:gs pos="100000">
                          <a:srgbClr val="C00000">
                            <a:tint val="23500"/>
                            <a:satMod val="160000"/>
                          </a:srgbClr>
                        </a:gs>
                      </a:gsLst>
                      <a:lin ang="8100000" scaled="1"/>
                      <a:tileRect/>
                    </a:gradFill>
                  </a:tcPr>
                </a:tc>
                <a:tc>
                  <a:txBody>
                    <a:bodyPr/>
                    <a:lstStyle/>
                    <a:p>
                      <a:pPr fontAlgn="t"/>
                      <a:r>
                        <a:rPr lang="it-IT" sz="800" u="none">
                          <a:solidFill>
                            <a:srgbClr val="C00000"/>
                          </a:solidFill>
                          <a:effectLst/>
                        </a:rPr>
                        <a:t>N/A</a:t>
                      </a:r>
                    </a:p>
                  </a:txBody>
                  <a:tcPr marL="76200" marR="76200" marT="76200" marB="76200">
                    <a:gradFill flip="none" rotWithShape="1">
                      <a:gsLst>
                        <a:gs pos="0">
                          <a:srgbClr val="C00000">
                            <a:tint val="66000"/>
                            <a:satMod val="160000"/>
                          </a:srgbClr>
                        </a:gs>
                        <a:gs pos="50000">
                          <a:srgbClr val="C00000">
                            <a:tint val="44500"/>
                            <a:satMod val="160000"/>
                          </a:srgbClr>
                        </a:gs>
                        <a:gs pos="100000">
                          <a:srgbClr val="C00000">
                            <a:tint val="23500"/>
                            <a:satMod val="160000"/>
                          </a:srgbClr>
                        </a:gs>
                      </a:gsLst>
                      <a:lin ang="8100000" scaled="1"/>
                      <a:tileRect/>
                    </a:gradFill>
                  </a:tcPr>
                </a:tc>
                <a:tc>
                  <a:txBody>
                    <a:bodyPr/>
                    <a:lstStyle/>
                    <a:p>
                      <a:pPr fontAlgn="t"/>
                      <a:r>
                        <a:rPr lang="it-IT" sz="800" u="none">
                          <a:solidFill>
                            <a:srgbClr val="C00000"/>
                          </a:solidFill>
                          <a:effectLst/>
                        </a:rPr>
                        <a:t>N/A</a:t>
                      </a:r>
                    </a:p>
                  </a:txBody>
                  <a:tcPr marL="76200" marR="76200" marT="76200" marB="76200">
                    <a:gradFill flip="none" rotWithShape="1">
                      <a:gsLst>
                        <a:gs pos="0">
                          <a:srgbClr val="C00000">
                            <a:tint val="66000"/>
                            <a:satMod val="160000"/>
                          </a:srgbClr>
                        </a:gs>
                        <a:gs pos="50000">
                          <a:srgbClr val="C00000">
                            <a:tint val="44500"/>
                            <a:satMod val="160000"/>
                          </a:srgbClr>
                        </a:gs>
                        <a:gs pos="100000">
                          <a:srgbClr val="C00000">
                            <a:tint val="23500"/>
                            <a:satMod val="160000"/>
                          </a:srgbClr>
                        </a:gs>
                      </a:gsLst>
                      <a:lin ang="8100000" scaled="1"/>
                      <a:tileRect/>
                    </a:gradFill>
                  </a:tcPr>
                </a:tc>
                <a:tc>
                  <a:txBody>
                    <a:bodyPr/>
                    <a:lstStyle/>
                    <a:p>
                      <a:pPr fontAlgn="t"/>
                      <a:r>
                        <a:rPr lang="it-IT" sz="800" u="none">
                          <a:solidFill>
                            <a:srgbClr val="C00000"/>
                          </a:solidFill>
                          <a:effectLst/>
                        </a:rPr>
                        <a:t>SC-24</a:t>
                      </a:r>
                    </a:p>
                  </a:txBody>
                  <a:tcPr marL="76200" marR="76200" marT="76200" marB="76200">
                    <a:gradFill flip="none" rotWithShape="1">
                      <a:gsLst>
                        <a:gs pos="0">
                          <a:srgbClr val="C00000">
                            <a:tint val="66000"/>
                            <a:satMod val="160000"/>
                          </a:srgbClr>
                        </a:gs>
                        <a:gs pos="50000">
                          <a:srgbClr val="C00000">
                            <a:tint val="44500"/>
                            <a:satMod val="160000"/>
                          </a:srgbClr>
                        </a:gs>
                        <a:gs pos="100000">
                          <a:srgbClr val="C00000">
                            <a:tint val="23500"/>
                            <a:satMod val="160000"/>
                          </a:srgbClr>
                        </a:gs>
                      </a:gsLst>
                      <a:lin ang="8100000" scaled="1"/>
                      <a:tileRect/>
                    </a:gradFill>
                  </a:tcPr>
                </a:tc>
                <a:tc>
                  <a:txBody>
                    <a:bodyPr/>
                    <a:lstStyle/>
                    <a:p>
                      <a:pPr fontAlgn="t"/>
                      <a:r>
                        <a:rPr lang="it-IT" sz="800" u="none">
                          <a:solidFill>
                            <a:srgbClr val="C00000"/>
                          </a:solidFill>
                          <a:effectLst/>
                        </a:rPr>
                        <a:t>N/A</a:t>
                      </a:r>
                    </a:p>
                  </a:txBody>
                  <a:tcPr marL="76200" marR="76200" marT="76200" marB="76200">
                    <a:gradFill flip="none" rotWithShape="1">
                      <a:gsLst>
                        <a:gs pos="0">
                          <a:srgbClr val="C00000">
                            <a:tint val="66000"/>
                            <a:satMod val="160000"/>
                          </a:srgbClr>
                        </a:gs>
                        <a:gs pos="50000">
                          <a:srgbClr val="C00000">
                            <a:tint val="44500"/>
                            <a:satMod val="160000"/>
                          </a:srgbClr>
                        </a:gs>
                        <a:gs pos="100000">
                          <a:srgbClr val="C00000">
                            <a:tint val="23500"/>
                            <a:satMod val="160000"/>
                          </a:srgbClr>
                        </a:gs>
                      </a:gsLst>
                      <a:lin ang="8100000" scaled="1"/>
                      <a:tileRect/>
                    </a:gradFill>
                  </a:tcPr>
                </a:tc>
                <a:extLst>
                  <a:ext uri="{0D108BD9-81ED-4DB2-BD59-A6C34878D82A}">
                    <a16:rowId xmlns:a16="http://schemas.microsoft.com/office/drawing/2014/main" val="879402124"/>
                  </a:ext>
                </a:extLst>
              </a:tr>
            </a:tbl>
          </a:graphicData>
        </a:graphic>
      </p:graphicFrame>
    </p:spTree>
    <p:extLst>
      <p:ext uri="{BB962C8B-B14F-4D97-AF65-F5344CB8AC3E}">
        <p14:creationId xmlns:p14="http://schemas.microsoft.com/office/powerpoint/2010/main" val="165590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arn(outVertical)">
                                      <p:cBhvr>
                                        <p:cTn id="7" dur="25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12"/>
                                        </p:tgtEl>
                                      </p:cBhvr>
                                    </p:animEffect>
                                    <p:set>
                                      <p:cBhvr>
                                        <p:cTn id="12" dur="1" fill="hold">
                                          <p:stCondLst>
                                            <p:cond delay="499"/>
                                          </p:stCondLst>
                                        </p:cTn>
                                        <p:tgtEl>
                                          <p:spTgt spid="12"/>
                                        </p:tgtEl>
                                        <p:attrNameLst>
                                          <p:attrName>style.visibility</p:attrName>
                                        </p:attrNameLst>
                                      </p:cBhvr>
                                      <p:to>
                                        <p:strVal val="hidden"/>
                                      </p:to>
                                    </p:set>
                                  </p:childTnLst>
                                </p:cTn>
                              </p:par>
                              <p:par>
                                <p:cTn id="13" presetID="10"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Title 67" hidden="1">
            <a:extLst>
              <a:ext uri="{FF2B5EF4-FFF2-40B4-BE49-F238E27FC236}">
                <a16:creationId xmlns:a16="http://schemas.microsoft.com/office/drawing/2014/main" id="{3D46526D-118F-4F6F-BAE0-066F422EBD1E}"/>
              </a:ext>
            </a:extLst>
          </p:cNvPr>
          <p:cNvSpPr>
            <a:spLocks noGrp="1"/>
          </p:cNvSpPr>
          <p:nvPr>
            <p:ph type="title"/>
          </p:nvPr>
        </p:nvSpPr>
        <p:spPr/>
        <p:txBody>
          <a:bodyPr/>
          <a:lstStyle/>
          <a:p>
            <a:r>
              <a:rPr lang="en-US"/>
              <a:t>Human resources slide 3</a:t>
            </a:r>
          </a:p>
        </p:txBody>
      </p:sp>
      <p:pic>
        <p:nvPicPr>
          <p:cNvPr id="3" name="Immagine 2" descr="Immagine che contiene testo, Carattere, logo, simbolo&#10;&#10;Descrizione generata automaticamente">
            <a:extLst>
              <a:ext uri="{FF2B5EF4-FFF2-40B4-BE49-F238E27FC236}">
                <a16:creationId xmlns:a16="http://schemas.microsoft.com/office/drawing/2014/main" id="{F2050FBB-BE25-59B0-EEB8-15CFD58B53CC}"/>
              </a:ext>
            </a:extLst>
          </p:cNvPr>
          <p:cNvPicPr>
            <a:picLocks noChangeAspect="1"/>
          </p:cNvPicPr>
          <p:nvPr/>
        </p:nvPicPr>
        <p:blipFill>
          <a:blip r:embed="rId3"/>
          <a:stretch>
            <a:fillRect/>
          </a:stretch>
        </p:blipFill>
        <p:spPr>
          <a:xfrm>
            <a:off x="122830" y="142843"/>
            <a:ext cx="1787858" cy="503622"/>
          </a:xfrm>
          <a:prstGeom prst="rect">
            <a:avLst/>
          </a:prstGeom>
        </p:spPr>
      </p:pic>
      <p:sp>
        <p:nvSpPr>
          <p:cNvPr id="6" name="CasellaDiTesto 5">
            <a:extLst>
              <a:ext uri="{FF2B5EF4-FFF2-40B4-BE49-F238E27FC236}">
                <a16:creationId xmlns:a16="http://schemas.microsoft.com/office/drawing/2014/main" id="{F296BE79-B134-04DF-F2F0-8B8BDF7A3855}"/>
              </a:ext>
            </a:extLst>
          </p:cNvPr>
          <p:cNvSpPr txBox="1"/>
          <p:nvPr/>
        </p:nvSpPr>
        <p:spPr>
          <a:xfrm>
            <a:off x="0" y="681202"/>
            <a:ext cx="2844048" cy="215444"/>
          </a:xfrm>
          <a:prstGeom prst="rect">
            <a:avLst/>
          </a:prstGeom>
          <a:noFill/>
        </p:spPr>
        <p:txBody>
          <a:bodyPr wrap="none" rtlCol="0">
            <a:spAutoFit/>
          </a:bodyPr>
          <a:lstStyle/>
          <a:p>
            <a:r>
              <a:rPr lang="it-IT" sz="800">
                <a:latin typeface="Adobe Caslon Pro" panose="0205050205050A020403" pitchFamily="18" charset="0"/>
                <a:ea typeface="NSimSun" panose="02010609030101010101" pitchFamily="49" charset="-122"/>
              </a:rPr>
              <a:t>Dip. di Ingegneria Elettrica e delle Tecnologie dell’Informazione</a:t>
            </a:r>
          </a:p>
        </p:txBody>
      </p:sp>
      <p:sp>
        <p:nvSpPr>
          <p:cNvPr id="10" name="TextBox 1">
            <a:extLst>
              <a:ext uri="{FF2B5EF4-FFF2-40B4-BE49-F238E27FC236}">
                <a16:creationId xmlns:a16="http://schemas.microsoft.com/office/drawing/2014/main" id="{D2ED6C67-E37C-EEB8-3111-FFFC2CD931DE}"/>
              </a:ext>
            </a:extLst>
          </p:cNvPr>
          <p:cNvSpPr txBox="1"/>
          <p:nvPr/>
        </p:nvSpPr>
        <p:spPr>
          <a:xfrm>
            <a:off x="3241154" y="325435"/>
            <a:ext cx="5709687" cy="512961"/>
          </a:xfrm>
          <a:prstGeom prst="rect">
            <a:avLst/>
          </a:prstGeom>
          <a:noFill/>
        </p:spPr>
        <p:txBody>
          <a:bodyPr wrap="square" lIns="0" tIns="0" rIns="0" bIns="0" rtlCol="0">
            <a:spAutoFit/>
          </a:bodyPr>
          <a:lstStyle/>
          <a:p>
            <a:pPr>
              <a:lnSpc>
                <a:spcPts val="4000"/>
              </a:lnSpc>
            </a:pPr>
            <a:r>
              <a:rPr lang="en-US" sz="4400" b="1">
                <a:solidFill>
                  <a:srgbClr val="002060"/>
                </a:solidFill>
                <a:latin typeface="Segoe UI" panose="020B0502040204020203" pitchFamily="34" charset="0"/>
                <a:cs typeface="Segoe UI" panose="020B0502040204020203" pitchFamily="34" charset="0"/>
              </a:rPr>
              <a:t>NIST Control Families</a:t>
            </a:r>
          </a:p>
        </p:txBody>
      </p:sp>
      <p:sp>
        <p:nvSpPr>
          <p:cNvPr id="4" name="Parallelogram 3">
            <a:extLst>
              <a:ext uri="{FF2B5EF4-FFF2-40B4-BE49-F238E27FC236}">
                <a16:creationId xmlns:a16="http://schemas.microsoft.com/office/drawing/2014/main" id="{4E918A19-3871-CABA-52BE-148B81EF0CF3}"/>
              </a:ext>
              <a:ext uri="{C183D7F6-B498-43B3-948B-1728B52AA6E4}">
                <adec:decorative xmlns:adec="http://schemas.microsoft.com/office/drawing/2017/decorative" val="1"/>
              </a:ext>
            </a:extLst>
          </p:cNvPr>
          <p:cNvSpPr/>
          <p:nvPr/>
        </p:nvSpPr>
        <p:spPr>
          <a:xfrm>
            <a:off x="7998000" y="974366"/>
            <a:ext cx="4194000" cy="5904000"/>
          </a:xfrm>
          <a:prstGeom prst="parallelogram">
            <a:avLst>
              <a:gd name="adj" fmla="val 0"/>
            </a:avLst>
          </a:prstGeom>
          <a:gradFill>
            <a:gsLst>
              <a:gs pos="0">
                <a:srgbClr val="7CEFD8"/>
              </a:gs>
              <a:gs pos="55000">
                <a:srgbClr val="6672E4"/>
              </a:gs>
              <a:gs pos="100000">
                <a:srgbClr val="882BE5"/>
              </a:gs>
            </a:gsLst>
            <a:lin ang="5400000" scaled="1"/>
          </a:gra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cxnSp>
        <p:nvCxnSpPr>
          <p:cNvPr id="8" name="Connettore diritto 7">
            <a:extLst>
              <a:ext uri="{FF2B5EF4-FFF2-40B4-BE49-F238E27FC236}">
                <a16:creationId xmlns:a16="http://schemas.microsoft.com/office/drawing/2014/main" id="{98562AB4-E18E-8F3B-067E-101C9EB31D1A}"/>
              </a:ext>
            </a:extLst>
          </p:cNvPr>
          <p:cNvCxnSpPr>
            <a:cxnSpLocks/>
          </p:cNvCxnSpPr>
          <p:nvPr/>
        </p:nvCxnSpPr>
        <p:spPr>
          <a:xfrm>
            <a:off x="122830" y="974366"/>
            <a:ext cx="1206917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2">
            <a:extLst>
              <a:ext uri="{FF2B5EF4-FFF2-40B4-BE49-F238E27FC236}">
                <a16:creationId xmlns:a16="http://schemas.microsoft.com/office/drawing/2014/main" id="{1938CEE2-C201-A451-BE66-F4EDA593E4B7}"/>
              </a:ext>
            </a:extLst>
          </p:cNvPr>
          <p:cNvSpPr txBox="1"/>
          <p:nvPr/>
        </p:nvSpPr>
        <p:spPr>
          <a:xfrm>
            <a:off x="122829" y="1221520"/>
            <a:ext cx="4874683" cy="405205"/>
          </a:xfrm>
          <a:prstGeom prst="rect">
            <a:avLst/>
          </a:prstGeom>
          <a:noFill/>
        </p:spPr>
        <p:txBody>
          <a:bodyPr wrap="square" lIns="0" tIns="0" rIns="0" bIns="0" rtlCol="0">
            <a:noAutofit/>
          </a:bodyPr>
          <a:lstStyle>
            <a:defPPr>
              <a:defRPr lang="en-US"/>
            </a:defPPr>
            <a:lvl1pPr>
              <a:lnSpc>
                <a:spcPts val="4000"/>
              </a:lnSpc>
              <a:defRPr sz="3600" b="1">
                <a:solidFill>
                  <a:srgbClr val="002060"/>
                </a:solidFill>
                <a:latin typeface="Segoe UI" panose="020B0502040204020203" pitchFamily="34" charset="0"/>
                <a:cs typeface="Segoe UI" panose="020B0502040204020203" pitchFamily="34" charset="0"/>
              </a:defRPr>
            </a:lvl1pPr>
          </a:lstStyle>
          <a:p>
            <a:r>
              <a:rPr lang="en-US" sz="3200" dirty="0"/>
              <a:t>Audit and Accountability</a:t>
            </a:r>
          </a:p>
        </p:txBody>
      </p:sp>
      <p:sp>
        <p:nvSpPr>
          <p:cNvPr id="13" name="TextBox 4">
            <a:extLst>
              <a:ext uri="{FF2B5EF4-FFF2-40B4-BE49-F238E27FC236}">
                <a16:creationId xmlns:a16="http://schemas.microsoft.com/office/drawing/2014/main" id="{282294A6-C715-CDAB-0A04-D7DCCEBF4C9A}"/>
              </a:ext>
            </a:extLst>
          </p:cNvPr>
          <p:cNvSpPr txBox="1"/>
          <p:nvPr/>
        </p:nvSpPr>
        <p:spPr>
          <a:xfrm>
            <a:off x="159438" y="1873879"/>
            <a:ext cx="7783161" cy="3877985"/>
          </a:xfrm>
          <a:prstGeom prst="rect">
            <a:avLst/>
          </a:prstGeom>
        </p:spPr>
        <p:txBody>
          <a:bodyPr wrap="square" lIns="0" tIns="0" rIns="0" bIns="0">
            <a:spAutoFit/>
          </a:bodyPr>
          <a:lstStyle>
            <a:defPPr>
              <a:defRPr lang="en-US"/>
            </a:defPPr>
            <a:lvl1pPr>
              <a:defRPr sz="1600" i="1">
                <a:solidFill>
                  <a:srgbClr val="002060"/>
                </a:solidFill>
                <a:latin typeface="+mj-lt"/>
                <a:cs typeface="Segoe UI" panose="020B0502040204020203" pitchFamily="34" charset="0"/>
              </a:defRPr>
            </a:lvl1pPr>
          </a:lstStyle>
          <a:p>
            <a:r>
              <a:rPr lang="it-IT" sz="1400"/>
              <a:t>La famiglia di controlli AU (Audit and Accountability) nel NIST SP 800-53 riguarda l'audit e la responsabilità. Questi controlli sono essenziali per raccogliere, analizzare e conservare le informazioni relative alle attività dei sistemi informativi, garantendo che le azioni degli utenti siano tracciabili.</a:t>
            </a:r>
          </a:p>
          <a:p>
            <a:endParaRPr lang="it-IT" sz="1400"/>
          </a:p>
          <a:p>
            <a:r>
              <a:rPr lang="it-IT" sz="1400"/>
              <a:t>Questi controlli includono la registrazione degli eventi, l'analisi dei log, la gestione dei record di audit, e la revisione degli accessi, tra gli altri. Sono fondamentali per identificare potenziali minacce alla sicurezza, per indagare incidenti e per assicurare la conformità alle politiche e ai regolamenti.</a:t>
            </a:r>
          </a:p>
          <a:p>
            <a:endParaRPr lang="it-IT" sz="1400"/>
          </a:p>
          <a:p>
            <a:r>
              <a:rPr lang="it-IT" sz="1400"/>
              <a:t>Gli obiettivi principali della famiglia di controlli AU sono:</a:t>
            </a:r>
          </a:p>
          <a:p>
            <a:pPr marL="285750" indent="-285750">
              <a:buFont typeface="Arial" panose="020B0604020202020204" pitchFamily="34" charset="0"/>
              <a:buChar char="•"/>
            </a:pPr>
            <a:r>
              <a:rPr lang="it-IT" sz="1400" b="1"/>
              <a:t>Raccolta dei Dati: </a:t>
            </a:r>
            <a:r>
              <a:rPr lang="it-IT" sz="1400"/>
              <a:t>Garantire che tutti gli eventi rilevanti siano registrati accuratamente.</a:t>
            </a:r>
          </a:p>
          <a:p>
            <a:pPr marL="285750" indent="-285750">
              <a:buFont typeface="Arial" panose="020B0604020202020204" pitchFamily="34" charset="0"/>
              <a:buChar char="•"/>
            </a:pPr>
            <a:r>
              <a:rPr lang="it-IT" sz="1400" b="1"/>
              <a:t>Analisi e Revisione: </a:t>
            </a:r>
            <a:r>
              <a:rPr lang="it-IT" sz="1400"/>
              <a:t>Monitorare e analizzare i log per identificare attività sospette o non autorizzate.</a:t>
            </a:r>
          </a:p>
          <a:p>
            <a:pPr marL="285750" indent="-285750">
              <a:buFont typeface="Arial" panose="020B0604020202020204" pitchFamily="34" charset="0"/>
              <a:buChar char="•"/>
            </a:pPr>
            <a:r>
              <a:rPr lang="it-IT" sz="1400" b="1"/>
              <a:t>Gestione dei Record: </a:t>
            </a:r>
            <a:r>
              <a:rPr lang="it-IT" sz="1400"/>
              <a:t>Conservare i record di audit in modo sicuro e per un periodo adeguato.</a:t>
            </a:r>
          </a:p>
          <a:p>
            <a:pPr marL="285750" indent="-285750">
              <a:buFont typeface="Arial" panose="020B0604020202020204" pitchFamily="34" charset="0"/>
              <a:buChar char="•"/>
            </a:pPr>
            <a:r>
              <a:rPr lang="it-IT" sz="1400" b="1"/>
              <a:t>Tracciabilità: </a:t>
            </a:r>
            <a:r>
              <a:rPr lang="it-IT" sz="1400"/>
              <a:t>Assicurare che ogni azione effettuata sui sistemi informativi possa essere ricondotta a un utente specifico o a un'entità.</a:t>
            </a:r>
          </a:p>
          <a:p>
            <a:pPr marL="285750" indent="-285750">
              <a:buFont typeface="Arial" panose="020B0604020202020204" pitchFamily="34" charset="0"/>
              <a:buChar char="•"/>
            </a:pPr>
            <a:r>
              <a:rPr lang="it-IT" sz="1400" b="1"/>
              <a:t>Conformità: </a:t>
            </a:r>
            <a:r>
              <a:rPr lang="it-IT" sz="1400"/>
              <a:t>Garantire che i processi di audit rispettino le normative vigenti e le politiche aziendali.</a:t>
            </a:r>
          </a:p>
          <a:p>
            <a:pPr marL="285750" indent="-285750">
              <a:buFont typeface="Arial" panose="020B0604020202020204" pitchFamily="34" charset="0"/>
              <a:buChar char="•"/>
            </a:pPr>
            <a:endParaRPr lang="it-IT" sz="1400"/>
          </a:p>
          <a:p>
            <a:r>
              <a:rPr lang="it-IT" sz="1400"/>
              <a:t>L'implementazione efficace di questi controlli aiuta a mantenere un alto livello di sicurezza, facilita la risposta agli incidenti e supporta gli sforzi di conformità alle normative.</a:t>
            </a:r>
            <a:endParaRPr lang="it-IT" sz="1400" dirty="0"/>
          </a:p>
        </p:txBody>
      </p:sp>
      <p:pic>
        <p:nvPicPr>
          <p:cNvPr id="7" name="Immagine 6" descr="Immagine che contiene Elementi grafici, cerchio, clipart, cartone animato&#10;&#10;Descrizione generata automaticamente">
            <a:extLst>
              <a:ext uri="{FF2B5EF4-FFF2-40B4-BE49-F238E27FC236}">
                <a16:creationId xmlns:a16="http://schemas.microsoft.com/office/drawing/2014/main" id="{4B4C408D-9446-1418-25C1-49C0D7F22F01}"/>
              </a:ext>
            </a:extLst>
          </p:cNvPr>
          <p:cNvPicPr>
            <a:picLocks noChangeAspect="1"/>
          </p:cNvPicPr>
          <p:nvPr/>
        </p:nvPicPr>
        <p:blipFill>
          <a:blip r:embed="rId4"/>
          <a:stretch>
            <a:fillRect/>
          </a:stretch>
        </p:blipFill>
        <p:spPr>
          <a:xfrm>
            <a:off x="7971568" y="2731002"/>
            <a:ext cx="4246863" cy="2390728"/>
          </a:xfrm>
          <a:prstGeom prst="rect">
            <a:avLst/>
          </a:prstGeom>
        </p:spPr>
      </p:pic>
    </p:spTree>
    <p:extLst>
      <p:ext uri="{BB962C8B-B14F-4D97-AF65-F5344CB8AC3E}">
        <p14:creationId xmlns:p14="http://schemas.microsoft.com/office/powerpoint/2010/main" val="409049360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Immagine 14" descr="Immagine che contiene testo, Carattere, logo, Elementi grafici&#10;&#10;Descrizione generata automaticamente">
            <a:extLst>
              <a:ext uri="{FF2B5EF4-FFF2-40B4-BE49-F238E27FC236}">
                <a16:creationId xmlns:a16="http://schemas.microsoft.com/office/drawing/2014/main" id="{520F538A-1EFC-6F0D-6BAE-6F4BFB5770C0}"/>
              </a:ext>
            </a:extLst>
          </p:cNvPr>
          <p:cNvPicPr>
            <a:picLocks noChangeAspect="1"/>
          </p:cNvPicPr>
          <p:nvPr/>
        </p:nvPicPr>
        <p:blipFill>
          <a:blip r:embed="rId3"/>
          <a:stretch>
            <a:fillRect/>
          </a:stretch>
        </p:blipFill>
        <p:spPr>
          <a:xfrm>
            <a:off x="9256476" y="2303037"/>
            <a:ext cx="1549438" cy="740502"/>
          </a:xfrm>
          <a:prstGeom prst="rect">
            <a:avLst/>
          </a:prstGeom>
        </p:spPr>
      </p:pic>
      <p:sp>
        <p:nvSpPr>
          <p:cNvPr id="13" name="Rectangle 2" descr="This is an image of a desk with laptop computers and people working.">
            <a:extLst>
              <a:ext uri="{FF2B5EF4-FFF2-40B4-BE49-F238E27FC236}">
                <a16:creationId xmlns:a16="http://schemas.microsoft.com/office/drawing/2014/main" id="{3E5B1C40-E7FB-3A7E-0E4D-AB28CA97936D}"/>
              </a:ext>
            </a:extLst>
          </p:cNvPr>
          <p:cNvSpPr/>
          <p:nvPr/>
        </p:nvSpPr>
        <p:spPr>
          <a:xfrm>
            <a:off x="595038" y="1901887"/>
            <a:ext cx="10964101" cy="2866968"/>
          </a:xfrm>
          <a:prstGeom prst="roundRect">
            <a:avLst/>
          </a:prstGeom>
          <a:gradFill>
            <a:gsLst>
              <a:gs pos="1000">
                <a:srgbClr val="7CEFD8">
                  <a:alpha val="79000"/>
                </a:srgbClr>
              </a:gs>
              <a:gs pos="79000">
                <a:srgbClr val="6672E4">
                  <a:alpha val="84000"/>
                </a:srgbClr>
              </a:gs>
              <a:gs pos="98000">
                <a:srgbClr val="882BE5">
                  <a:alpha val="66000"/>
                </a:srgbClr>
              </a:gs>
            </a:gsLst>
            <a:lin ang="5400000" scaled="1"/>
          </a:gradFill>
          <a:ln w="12700" cap="flat">
            <a:noFill/>
            <a:prstDash val="solid"/>
            <a:miter lim="800000"/>
            <a:headEnd/>
            <a:tailEnd/>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a:solidFill>
                <a:schemeClr val="tx1"/>
              </a:solidFill>
            </a:endParaRPr>
          </a:p>
        </p:txBody>
      </p:sp>
      <p:sp>
        <p:nvSpPr>
          <p:cNvPr id="68" name="Title 67" hidden="1">
            <a:extLst>
              <a:ext uri="{FF2B5EF4-FFF2-40B4-BE49-F238E27FC236}">
                <a16:creationId xmlns:a16="http://schemas.microsoft.com/office/drawing/2014/main" id="{3D46526D-118F-4F6F-BAE0-066F422EBD1E}"/>
              </a:ext>
            </a:extLst>
          </p:cNvPr>
          <p:cNvSpPr>
            <a:spLocks noGrp="1"/>
          </p:cNvSpPr>
          <p:nvPr>
            <p:ph type="title"/>
          </p:nvPr>
        </p:nvSpPr>
        <p:spPr/>
        <p:txBody>
          <a:bodyPr/>
          <a:lstStyle/>
          <a:p>
            <a:r>
              <a:rPr lang="en-US"/>
              <a:t>Human resources slide 3</a:t>
            </a:r>
          </a:p>
        </p:txBody>
      </p:sp>
      <p:cxnSp>
        <p:nvCxnSpPr>
          <p:cNvPr id="25" name="Connettore diritto 24">
            <a:extLst>
              <a:ext uri="{FF2B5EF4-FFF2-40B4-BE49-F238E27FC236}">
                <a16:creationId xmlns:a16="http://schemas.microsoft.com/office/drawing/2014/main" id="{F34CCCFE-A208-A168-A9F0-346B7A1E6E2F}"/>
              </a:ext>
            </a:extLst>
          </p:cNvPr>
          <p:cNvCxnSpPr>
            <a:cxnSpLocks/>
          </p:cNvCxnSpPr>
          <p:nvPr/>
        </p:nvCxnSpPr>
        <p:spPr>
          <a:xfrm>
            <a:off x="122830" y="974366"/>
            <a:ext cx="1195283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 name="Immagine 1" descr="Immagine che contiene testo, Carattere, logo, simbolo&#10;&#10;Descrizione generata automaticamente">
            <a:extLst>
              <a:ext uri="{FF2B5EF4-FFF2-40B4-BE49-F238E27FC236}">
                <a16:creationId xmlns:a16="http://schemas.microsoft.com/office/drawing/2014/main" id="{9AD0B3B6-5CFF-4EDB-B544-1ED89D77C385}"/>
              </a:ext>
            </a:extLst>
          </p:cNvPr>
          <p:cNvPicPr>
            <a:picLocks noChangeAspect="1"/>
          </p:cNvPicPr>
          <p:nvPr/>
        </p:nvPicPr>
        <p:blipFill>
          <a:blip r:embed="rId4"/>
          <a:stretch>
            <a:fillRect/>
          </a:stretch>
        </p:blipFill>
        <p:spPr>
          <a:xfrm>
            <a:off x="122830" y="142843"/>
            <a:ext cx="1787858" cy="503622"/>
          </a:xfrm>
          <a:prstGeom prst="rect">
            <a:avLst/>
          </a:prstGeom>
        </p:spPr>
      </p:pic>
      <p:sp>
        <p:nvSpPr>
          <p:cNvPr id="4" name="CasellaDiTesto 3">
            <a:extLst>
              <a:ext uri="{FF2B5EF4-FFF2-40B4-BE49-F238E27FC236}">
                <a16:creationId xmlns:a16="http://schemas.microsoft.com/office/drawing/2014/main" id="{7B503EC1-E8A7-277B-5AEC-FF53393C5634}"/>
              </a:ext>
            </a:extLst>
          </p:cNvPr>
          <p:cNvSpPr txBox="1"/>
          <p:nvPr/>
        </p:nvSpPr>
        <p:spPr>
          <a:xfrm>
            <a:off x="0" y="681202"/>
            <a:ext cx="2844048" cy="215444"/>
          </a:xfrm>
          <a:prstGeom prst="rect">
            <a:avLst/>
          </a:prstGeom>
          <a:noFill/>
        </p:spPr>
        <p:txBody>
          <a:bodyPr wrap="none" rtlCol="0">
            <a:spAutoFit/>
          </a:bodyPr>
          <a:lstStyle/>
          <a:p>
            <a:r>
              <a:rPr lang="it-IT" sz="800">
                <a:latin typeface="Adobe Caslon Pro" panose="0205050205050A020403" pitchFamily="18" charset="0"/>
                <a:ea typeface="NSimSun" panose="02010609030101010101" pitchFamily="49" charset="-122"/>
              </a:rPr>
              <a:t>Dip. di Ingegneria Elettrica e delle Tecnologie dell’Informazione</a:t>
            </a:r>
          </a:p>
        </p:txBody>
      </p:sp>
      <p:sp>
        <p:nvSpPr>
          <p:cNvPr id="8" name="TextBox 1">
            <a:extLst>
              <a:ext uri="{FF2B5EF4-FFF2-40B4-BE49-F238E27FC236}">
                <a16:creationId xmlns:a16="http://schemas.microsoft.com/office/drawing/2014/main" id="{655D0F37-5227-DEA3-2232-A6F45ABE66C8}"/>
              </a:ext>
            </a:extLst>
          </p:cNvPr>
          <p:cNvSpPr txBox="1"/>
          <p:nvPr/>
        </p:nvSpPr>
        <p:spPr>
          <a:xfrm>
            <a:off x="3241154" y="325435"/>
            <a:ext cx="5709687" cy="512961"/>
          </a:xfrm>
          <a:prstGeom prst="rect">
            <a:avLst/>
          </a:prstGeom>
          <a:noFill/>
        </p:spPr>
        <p:txBody>
          <a:bodyPr wrap="square" lIns="0" tIns="0" rIns="0" bIns="0" rtlCol="0">
            <a:spAutoFit/>
          </a:bodyPr>
          <a:lstStyle/>
          <a:p>
            <a:pPr>
              <a:lnSpc>
                <a:spcPts val="4000"/>
              </a:lnSpc>
            </a:pPr>
            <a:r>
              <a:rPr lang="en-US" sz="4400" b="1">
                <a:solidFill>
                  <a:srgbClr val="002060"/>
                </a:solidFill>
                <a:latin typeface="Segoe UI" panose="020B0502040204020203" pitchFamily="34" charset="0"/>
                <a:cs typeface="Segoe UI" panose="020B0502040204020203" pitchFamily="34" charset="0"/>
              </a:rPr>
              <a:t>NIST Control Families</a:t>
            </a:r>
          </a:p>
        </p:txBody>
      </p:sp>
      <p:sp>
        <p:nvSpPr>
          <p:cNvPr id="16" name="TextBox 4">
            <a:extLst>
              <a:ext uri="{FF2B5EF4-FFF2-40B4-BE49-F238E27FC236}">
                <a16:creationId xmlns:a16="http://schemas.microsoft.com/office/drawing/2014/main" id="{0C897FB8-64A0-2536-2201-607E85D9AB04}"/>
              </a:ext>
            </a:extLst>
          </p:cNvPr>
          <p:cNvSpPr txBox="1"/>
          <p:nvPr/>
        </p:nvSpPr>
        <p:spPr>
          <a:xfrm>
            <a:off x="940348" y="2303037"/>
            <a:ext cx="7562903" cy="2585323"/>
          </a:xfrm>
          <a:prstGeom prst="rect">
            <a:avLst/>
          </a:prstGeom>
        </p:spPr>
        <p:txBody>
          <a:bodyPr wrap="square" lIns="0" tIns="0" rIns="0" bIns="0">
            <a:spAutoFit/>
          </a:bodyPr>
          <a:lstStyle>
            <a:defPPr>
              <a:defRPr lang="en-US"/>
            </a:defPPr>
            <a:lvl1pPr>
              <a:defRPr sz="1600" i="1">
                <a:solidFill>
                  <a:srgbClr val="002060"/>
                </a:solidFill>
                <a:latin typeface="+mj-lt"/>
                <a:cs typeface="Segoe UI" panose="020B0502040204020203" pitchFamily="34" charset="0"/>
              </a:defRPr>
            </a:lvl1pPr>
          </a:lstStyle>
          <a:p>
            <a:r>
              <a:rPr lang="it-IT" sz="1400" dirty="0"/>
              <a:t>Il controllo richiede che l’organizzazione:</a:t>
            </a:r>
          </a:p>
          <a:p>
            <a:r>
              <a:rPr lang="it-IT" sz="1400"/>
              <a:t>1. Identifichi </a:t>
            </a:r>
            <a:r>
              <a:rPr lang="it-IT" sz="1400" dirty="0"/>
              <a:t>i tipi di eventi che il sistema informativo è in grado di registrare a supporto della funzione di audit;</a:t>
            </a:r>
          </a:p>
          <a:p>
            <a:r>
              <a:rPr lang="it-IT" sz="1400" dirty="0"/>
              <a:t>2. Coordini la funzione di </a:t>
            </a:r>
            <a:r>
              <a:rPr lang="it-IT" sz="1400" dirty="0" err="1"/>
              <a:t>logging</a:t>
            </a:r>
            <a:r>
              <a:rPr lang="it-IT" sz="1400" dirty="0"/>
              <a:t> degli eventi con altre entità organizzative che richiedono informazioni di audit per guidare e informare i criteri di selezione degli eventi da registrare;</a:t>
            </a:r>
          </a:p>
          <a:p>
            <a:r>
              <a:rPr lang="it-IT" sz="1400" dirty="0"/>
              <a:t>3. Specifichi i tipi di eventi per il </a:t>
            </a:r>
            <a:r>
              <a:rPr lang="it-IT" sz="1400" dirty="0" err="1"/>
              <a:t>logging</a:t>
            </a:r>
            <a:r>
              <a:rPr lang="it-IT" sz="1400" dirty="0"/>
              <a:t> all'interno del sistema, insieme alla frequenza o alle situazioni che richiedono la registrazione di ciascun tipo di evento identificato;</a:t>
            </a:r>
          </a:p>
          <a:p>
            <a:r>
              <a:rPr lang="it-IT" sz="1400" dirty="0"/>
              <a:t>4. Fornisca una giustificazione per cui i tipi di eventi selezionati per il </a:t>
            </a:r>
            <a:r>
              <a:rPr lang="it-IT" sz="1400" dirty="0" err="1"/>
              <a:t>logging</a:t>
            </a:r>
            <a:r>
              <a:rPr lang="it-IT" sz="1400" dirty="0"/>
              <a:t> sono ritenuti adeguati a supportare le indagini post-incidente;</a:t>
            </a:r>
          </a:p>
          <a:p>
            <a:r>
              <a:rPr lang="it-IT" sz="1400" dirty="0"/>
              <a:t>5. Riesamini e aggiorni i tipi di eventi selezionati per il </a:t>
            </a:r>
            <a:r>
              <a:rPr lang="it-IT" sz="1400" dirty="0" err="1"/>
              <a:t>logging</a:t>
            </a:r>
            <a:r>
              <a:rPr lang="it-IT" sz="1400" dirty="0"/>
              <a:t> con una frequenza definita dall'organizzazione.</a:t>
            </a:r>
          </a:p>
          <a:p>
            <a:endParaRPr lang="it-IT" sz="1400" dirty="0"/>
          </a:p>
        </p:txBody>
      </p:sp>
      <p:sp>
        <p:nvSpPr>
          <p:cNvPr id="19" name="TextBox 4">
            <a:extLst>
              <a:ext uri="{FF2B5EF4-FFF2-40B4-BE49-F238E27FC236}">
                <a16:creationId xmlns:a16="http://schemas.microsoft.com/office/drawing/2014/main" id="{65E19256-0439-EC6C-C898-2220A1038244}"/>
              </a:ext>
            </a:extLst>
          </p:cNvPr>
          <p:cNvSpPr txBox="1"/>
          <p:nvPr/>
        </p:nvSpPr>
        <p:spPr>
          <a:xfrm>
            <a:off x="629038" y="4888360"/>
            <a:ext cx="10964101" cy="1107996"/>
          </a:xfrm>
          <a:prstGeom prst="rect">
            <a:avLst/>
          </a:prstGeom>
        </p:spPr>
        <p:txBody>
          <a:bodyPr wrap="square" lIns="0" tIns="0" rIns="0" bIns="0">
            <a:spAutoFit/>
          </a:bodyPr>
          <a:lstStyle>
            <a:defPPr>
              <a:defRPr lang="en-US"/>
            </a:defPPr>
            <a:lvl1pPr>
              <a:defRPr sz="1600" i="1">
                <a:solidFill>
                  <a:srgbClr val="002060"/>
                </a:solidFill>
                <a:latin typeface="+mj-lt"/>
                <a:cs typeface="Segoe UI" panose="020B0502040204020203" pitchFamily="34" charset="0"/>
              </a:defRPr>
            </a:lvl1pPr>
          </a:lstStyle>
          <a:p>
            <a:r>
              <a:rPr lang="it-IT" sz="1800" dirty="0"/>
              <a:t>Utilizzando AWS </a:t>
            </a:r>
            <a:r>
              <a:rPr lang="it-IT" sz="1800" dirty="0" err="1"/>
              <a:t>CloudWatch</a:t>
            </a:r>
            <a:r>
              <a:rPr lang="it-IT" sz="1800" dirty="0"/>
              <a:t>, è possibile monitorare e analizzare i log generati dai servizi AWS Cognito, </a:t>
            </a:r>
            <a:r>
              <a:rPr lang="it-IT" sz="1800" dirty="0" err="1"/>
              <a:t>AppSync</a:t>
            </a:r>
            <a:r>
              <a:rPr lang="it-IT" sz="1800" dirty="0"/>
              <a:t> e Lambda. </a:t>
            </a:r>
            <a:r>
              <a:rPr lang="it-IT" sz="1800" dirty="0" err="1"/>
              <a:t>CloudWatch</a:t>
            </a:r>
            <a:r>
              <a:rPr lang="it-IT" sz="1800" dirty="0"/>
              <a:t> permette di raccogliere dati sulle attività degli utenti, come tentativi di accesso, richieste di autenticazione, query e mutazioni. Questi dati forniscono visibilità sulle operazioni degli utenti e sul comportamento del sistema, consentendo di identificare e rispondere rapidamente a potenziali problemi di sicurezza.</a:t>
            </a:r>
          </a:p>
        </p:txBody>
      </p:sp>
      <p:sp>
        <p:nvSpPr>
          <p:cNvPr id="3" name="TextBox 1">
            <a:extLst>
              <a:ext uri="{FF2B5EF4-FFF2-40B4-BE49-F238E27FC236}">
                <a16:creationId xmlns:a16="http://schemas.microsoft.com/office/drawing/2014/main" id="{7E1410A8-194D-1BE7-B391-8DD57ECBBA26}"/>
              </a:ext>
            </a:extLst>
          </p:cNvPr>
          <p:cNvSpPr txBox="1"/>
          <p:nvPr/>
        </p:nvSpPr>
        <p:spPr>
          <a:xfrm>
            <a:off x="4610845" y="1047600"/>
            <a:ext cx="2970303" cy="454420"/>
          </a:xfrm>
          <a:prstGeom prst="rect">
            <a:avLst/>
          </a:prstGeom>
          <a:noFill/>
        </p:spPr>
        <p:txBody>
          <a:bodyPr wrap="square" lIns="0" tIns="0" rIns="0" bIns="0" rtlCol="0">
            <a:spAutoFit/>
          </a:bodyPr>
          <a:lstStyle/>
          <a:p>
            <a:pPr>
              <a:lnSpc>
                <a:spcPts val="4000"/>
              </a:lnSpc>
            </a:pPr>
            <a:r>
              <a:rPr lang="en-US" sz="2400" b="1" dirty="0">
                <a:solidFill>
                  <a:schemeClr val="accent1">
                    <a:lumMod val="50000"/>
                  </a:schemeClr>
                </a:solidFill>
                <a:latin typeface="Segoe UI" panose="020B0502040204020203" pitchFamily="34" charset="0"/>
                <a:cs typeface="Segoe UI" panose="020B0502040204020203" pitchFamily="34" charset="0"/>
              </a:rPr>
              <a:t>AU-2: Event Logging</a:t>
            </a:r>
          </a:p>
        </p:txBody>
      </p:sp>
      <p:cxnSp>
        <p:nvCxnSpPr>
          <p:cNvPr id="5" name="Connettore diritto 4">
            <a:extLst>
              <a:ext uri="{FF2B5EF4-FFF2-40B4-BE49-F238E27FC236}">
                <a16:creationId xmlns:a16="http://schemas.microsoft.com/office/drawing/2014/main" id="{7FEF40D8-7293-47E6-1C11-0F1550A33652}"/>
              </a:ext>
            </a:extLst>
          </p:cNvPr>
          <p:cNvCxnSpPr>
            <a:cxnSpLocks/>
          </p:cNvCxnSpPr>
          <p:nvPr/>
        </p:nvCxnSpPr>
        <p:spPr>
          <a:xfrm>
            <a:off x="4721799" y="1565000"/>
            <a:ext cx="270204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7" name="Immagine 6" descr="Immagine che contiene testo, schermata, Carattere, numero&#10;&#10;Descrizione generata automaticamente">
            <a:extLst>
              <a:ext uri="{FF2B5EF4-FFF2-40B4-BE49-F238E27FC236}">
                <a16:creationId xmlns:a16="http://schemas.microsoft.com/office/drawing/2014/main" id="{698288CF-3E29-3E51-448B-6366A7B115A0}"/>
              </a:ext>
            </a:extLst>
          </p:cNvPr>
          <p:cNvPicPr>
            <a:picLocks noChangeAspect="1"/>
          </p:cNvPicPr>
          <p:nvPr/>
        </p:nvPicPr>
        <p:blipFill>
          <a:blip r:embed="rId5"/>
          <a:stretch>
            <a:fillRect/>
          </a:stretch>
        </p:blipFill>
        <p:spPr>
          <a:xfrm>
            <a:off x="1597622" y="394654"/>
            <a:ext cx="9297698" cy="6144482"/>
          </a:xfrm>
          <a:prstGeom prst="rect">
            <a:avLst/>
          </a:prstGeom>
        </p:spPr>
      </p:pic>
    </p:spTree>
    <p:extLst>
      <p:ext uri="{BB962C8B-B14F-4D97-AF65-F5344CB8AC3E}">
        <p14:creationId xmlns:p14="http://schemas.microsoft.com/office/powerpoint/2010/main" val="1929480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outVertical)">
                                      <p:cBhvr>
                                        <p:cTn id="7" dur="25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Immagine 14" descr="Immagine che contiene testo, Carattere, logo, Elementi grafici&#10;&#10;Descrizione generata automaticamente">
            <a:extLst>
              <a:ext uri="{FF2B5EF4-FFF2-40B4-BE49-F238E27FC236}">
                <a16:creationId xmlns:a16="http://schemas.microsoft.com/office/drawing/2014/main" id="{520F538A-1EFC-6F0D-6BAE-6F4BFB5770C0}"/>
              </a:ext>
            </a:extLst>
          </p:cNvPr>
          <p:cNvPicPr>
            <a:picLocks noChangeAspect="1"/>
          </p:cNvPicPr>
          <p:nvPr/>
        </p:nvPicPr>
        <p:blipFill>
          <a:blip r:embed="rId3"/>
          <a:stretch>
            <a:fillRect/>
          </a:stretch>
        </p:blipFill>
        <p:spPr>
          <a:xfrm>
            <a:off x="9256476" y="2303037"/>
            <a:ext cx="1549438" cy="740502"/>
          </a:xfrm>
          <a:prstGeom prst="rect">
            <a:avLst/>
          </a:prstGeom>
        </p:spPr>
      </p:pic>
      <p:sp>
        <p:nvSpPr>
          <p:cNvPr id="13" name="Rectangle 2" descr="This is an image of a desk with laptop computers and people working.">
            <a:extLst>
              <a:ext uri="{FF2B5EF4-FFF2-40B4-BE49-F238E27FC236}">
                <a16:creationId xmlns:a16="http://schemas.microsoft.com/office/drawing/2014/main" id="{3E5B1C40-E7FB-3A7E-0E4D-AB28CA97936D}"/>
              </a:ext>
            </a:extLst>
          </p:cNvPr>
          <p:cNvSpPr/>
          <p:nvPr/>
        </p:nvSpPr>
        <p:spPr>
          <a:xfrm>
            <a:off x="595038" y="1901887"/>
            <a:ext cx="10964101" cy="2253653"/>
          </a:xfrm>
          <a:prstGeom prst="roundRect">
            <a:avLst/>
          </a:prstGeom>
          <a:gradFill>
            <a:gsLst>
              <a:gs pos="1000">
                <a:srgbClr val="7CEFD8">
                  <a:alpha val="79000"/>
                </a:srgbClr>
              </a:gs>
              <a:gs pos="79000">
                <a:srgbClr val="6672E4">
                  <a:alpha val="84000"/>
                </a:srgbClr>
              </a:gs>
              <a:gs pos="98000">
                <a:srgbClr val="882BE5">
                  <a:alpha val="66000"/>
                </a:srgbClr>
              </a:gs>
            </a:gsLst>
            <a:lin ang="5400000" scaled="1"/>
          </a:gradFill>
          <a:ln w="12700" cap="flat">
            <a:noFill/>
            <a:prstDash val="solid"/>
            <a:miter lim="800000"/>
            <a:headEnd/>
            <a:tailEnd/>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a:solidFill>
                <a:schemeClr val="tx1"/>
              </a:solidFill>
            </a:endParaRPr>
          </a:p>
        </p:txBody>
      </p:sp>
      <p:sp>
        <p:nvSpPr>
          <p:cNvPr id="68" name="Title 67" hidden="1">
            <a:extLst>
              <a:ext uri="{FF2B5EF4-FFF2-40B4-BE49-F238E27FC236}">
                <a16:creationId xmlns:a16="http://schemas.microsoft.com/office/drawing/2014/main" id="{3D46526D-118F-4F6F-BAE0-066F422EBD1E}"/>
              </a:ext>
            </a:extLst>
          </p:cNvPr>
          <p:cNvSpPr>
            <a:spLocks noGrp="1"/>
          </p:cNvSpPr>
          <p:nvPr>
            <p:ph type="title"/>
          </p:nvPr>
        </p:nvSpPr>
        <p:spPr/>
        <p:txBody>
          <a:bodyPr/>
          <a:lstStyle/>
          <a:p>
            <a:r>
              <a:rPr lang="en-US"/>
              <a:t>Human resources slide 3</a:t>
            </a:r>
          </a:p>
        </p:txBody>
      </p:sp>
      <p:cxnSp>
        <p:nvCxnSpPr>
          <p:cNvPr id="25" name="Connettore diritto 24">
            <a:extLst>
              <a:ext uri="{FF2B5EF4-FFF2-40B4-BE49-F238E27FC236}">
                <a16:creationId xmlns:a16="http://schemas.microsoft.com/office/drawing/2014/main" id="{F34CCCFE-A208-A168-A9F0-346B7A1E6E2F}"/>
              </a:ext>
            </a:extLst>
          </p:cNvPr>
          <p:cNvCxnSpPr>
            <a:cxnSpLocks/>
          </p:cNvCxnSpPr>
          <p:nvPr/>
        </p:nvCxnSpPr>
        <p:spPr>
          <a:xfrm>
            <a:off x="122830" y="974366"/>
            <a:ext cx="1195283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 name="Immagine 1" descr="Immagine che contiene testo, Carattere, logo, simbolo&#10;&#10;Descrizione generata automaticamente">
            <a:extLst>
              <a:ext uri="{FF2B5EF4-FFF2-40B4-BE49-F238E27FC236}">
                <a16:creationId xmlns:a16="http://schemas.microsoft.com/office/drawing/2014/main" id="{9AD0B3B6-5CFF-4EDB-B544-1ED89D77C385}"/>
              </a:ext>
            </a:extLst>
          </p:cNvPr>
          <p:cNvPicPr>
            <a:picLocks noChangeAspect="1"/>
          </p:cNvPicPr>
          <p:nvPr/>
        </p:nvPicPr>
        <p:blipFill>
          <a:blip r:embed="rId4"/>
          <a:stretch>
            <a:fillRect/>
          </a:stretch>
        </p:blipFill>
        <p:spPr>
          <a:xfrm>
            <a:off x="122830" y="142843"/>
            <a:ext cx="1787858" cy="503622"/>
          </a:xfrm>
          <a:prstGeom prst="rect">
            <a:avLst/>
          </a:prstGeom>
        </p:spPr>
      </p:pic>
      <p:sp>
        <p:nvSpPr>
          <p:cNvPr id="4" name="CasellaDiTesto 3">
            <a:extLst>
              <a:ext uri="{FF2B5EF4-FFF2-40B4-BE49-F238E27FC236}">
                <a16:creationId xmlns:a16="http://schemas.microsoft.com/office/drawing/2014/main" id="{7B503EC1-E8A7-277B-5AEC-FF53393C5634}"/>
              </a:ext>
            </a:extLst>
          </p:cNvPr>
          <p:cNvSpPr txBox="1"/>
          <p:nvPr/>
        </p:nvSpPr>
        <p:spPr>
          <a:xfrm>
            <a:off x="0" y="681202"/>
            <a:ext cx="2844048" cy="215444"/>
          </a:xfrm>
          <a:prstGeom prst="rect">
            <a:avLst/>
          </a:prstGeom>
          <a:noFill/>
        </p:spPr>
        <p:txBody>
          <a:bodyPr wrap="none" rtlCol="0">
            <a:spAutoFit/>
          </a:bodyPr>
          <a:lstStyle/>
          <a:p>
            <a:r>
              <a:rPr lang="it-IT" sz="800">
                <a:latin typeface="Adobe Caslon Pro" panose="0205050205050A020403" pitchFamily="18" charset="0"/>
                <a:ea typeface="NSimSun" panose="02010609030101010101" pitchFamily="49" charset="-122"/>
              </a:rPr>
              <a:t>Dip. di Ingegneria Elettrica e delle Tecnologie dell’Informazione</a:t>
            </a:r>
          </a:p>
        </p:txBody>
      </p:sp>
      <p:sp>
        <p:nvSpPr>
          <p:cNvPr id="8" name="TextBox 1">
            <a:extLst>
              <a:ext uri="{FF2B5EF4-FFF2-40B4-BE49-F238E27FC236}">
                <a16:creationId xmlns:a16="http://schemas.microsoft.com/office/drawing/2014/main" id="{655D0F37-5227-DEA3-2232-A6F45ABE66C8}"/>
              </a:ext>
            </a:extLst>
          </p:cNvPr>
          <p:cNvSpPr txBox="1"/>
          <p:nvPr/>
        </p:nvSpPr>
        <p:spPr>
          <a:xfrm>
            <a:off x="3241154" y="325435"/>
            <a:ext cx="5709687" cy="512961"/>
          </a:xfrm>
          <a:prstGeom prst="rect">
            <a:avLst/>
          </a:prstGeom>
          <a:noFill/>
        </p:spPr>
        <p:txBody>
          <a:bodyPr wrap="square" lIns="0" tIns="0" rIns="0" bIns="0" rtlCol="0">
            <a:spAutoFit/>
          </a:bodyPr>
          <a:lstStyle/>
          <a:p>
            <a:pPr>
              <a:lnSpc>
                <a:spcPts val="4000"/>
              </a:lnSpc>
            </a:pPr>
            <a:r>
              <a:rPr lang="en-US" sz="4400" b="1">
                <a:solidFill>
                  <a:srgbClr val="002060"/>
                </a:solidFill>
                <a:latin typeface="Segoe UI" panose="020B0502040204020203" pitchFamily="34" charset="0"/>
                <a:cs typeface="Segoe UI" panose="020B0502040204020203" pitchFamily="34" charset="0"/>
              </a:rPr>
              <a:t>NIST Control Families</a:t>
            </a:r>
          </a:p>
        </p:txBody>
      </p:sp>
      <p:sp>
        <p:nvSpPr>
          <p:cNvPr id="16" name="TextBox 4">
            <a:extLst>
              <a:ext uri="{FF2B5EF4-FFF2-40B4-BE49-F238E27FC236}">
                <a16:creationId xmlns:a16="http://schemas.microsoft.com/office/drawing/2014/main" id="{0C897FB8-64A0-2536-2201-607E85D9AB04}"/>
              </a:ext>
            </a:extLst>
          </p:cNvPr>
          <p:cNvSpPr txBox="1"/>
          <p:nvPr/>
        </p:nvSpPr>
        <p:spPr>
          <a:xfrm>
            <a:off x="940348" y="2303037"/>
            <a:ext cx="7562903" cy="1938992"/>
          </a:xfrm>
          <a:prstGeom prst="rect">
            <a:avLst/>
          </a:prstGeom>
        </p:spPr>
        <p:txBody>
          <a:bodyPr wrap="square" lIns="0" tIns="0" rIns="0" bIns="0">
            <a:spAutoFit/>
          </a:bodyPr>
          <a:lstStyle>
            <a:defPPr>
              <a:defRPr lang="en-US"/>
            </a:defPPr>
            <a:lvl1pPr>
              <a:defRPr sz="1600" i="1">
                <a:solidFill>
                  <a:srgbClr val="002060"/>
                </a:solidFill>
                <a:latin typeface="+mj-lt"/>
                <a:cs typeface="Segoe UI" panose="020B0502040204020203" pitchFamily="34" charset="0"/>
              </a:defRPr>
            </a:lvl1pPr>
          </a:lstStyle>
          <a:p>
            <a:r>
              <a:rPr lang="it-IT" sz="1400" dirty="0"/>
              <a:t>Il controllo NIST AU-3 richiede che il sistema informativo generi registri di audit contenenti informazioni che stabiliscano: </a:t>
            </a:r>
          </a:p>
          <a:p>
            <a:r>
              <a:rPr lang="it-IT" sz="1400"/>
              <a:t>1. Il </a:t>
            </a:r>
            <a:r>
              <a:rPr lang="it-IT" sz="1400" dirty="0"/>
              <a:t>tipo di evento che si è verificato;</a:t>
            </a:r>
          </a:p>
          <a:p>
            <a:r>
              <a:rPr lang="it-IT" sz="1400" dirty="0"/>
              <a:t>2. Quando si è verificato l'evento;</a:t>
            </a:r>
          </a:p>
          <a:p>
            <a:r>
              <a:rPr lang="it-IT" sz="1400" dirty="0"/>
              <a:t>3. Dove si è verificato l'evento;</a:t>
            </a:r>
          </a:p>
          <a:p>
            <a:r>
              <a:rPr lang="it-IT" sz="1400" dirty="0"/>
              <a:t>4. La fonte dell'evento;</a:t>
            </a:r>
          </a:p>
          <a:p>
            <a:r>
              <a:rPr lang="it-IT" sz="1400" dirty="0"/>
              <a:t>5. L'esito dell'evento;</a:t>
            </a:r>
          </a:p>
          <a:p>
            <a:r>
              <a:rPr lang="it-IT" sz="1400" dirty="0"/>
              <a:t>6. L'identità di qualsiasi individuo, soggetto o oggetto associato all'evento​.</a:t>
            </a:r>
          </a:p>
          <a:p>
            <a:endParaRPr lang="it-IT" sz="1400" dirty="0"/>
          </a:p>
        </p:txBody>
      </p:sp>
      <p:sp>
        <p:nvSpPr>
          <p:cNvPr id="19" name="TextBox 4">
            <a:extLst>
              <a:ext uri="{FF2B5EF4-FFF2-40B4-BE49-F238E27FC236}">
                <a16:creationId xmlns:a16="http://schemas.microsoft.com/office/drawing/2014/main" id="{65E19256-0439-EC6C-C898-2220A1038244}"/>
              </a:ext>
            </a:extLst>
          </p:cNvPr>
          <p:cNvSpPr txBox="1"/>
          <p:nvPr/>
        </p:nvSpPr>
        <p:spPr>
          <a:xfrm>
            <a:off x="613949" y="4250572"/>
            <a:ext cx="10964101" cy="1938992"/>
          </a:xfrm>
          <a:prstGeom prst="rect">
            <a:avLst/>
          </a:prstGeom>
        </p:spPr>
        <p:txBody>
          <a:bodyPr wrap="square" lIns="0" tIns="0" rIns="0" bIns="0">
            <a:spAutoFit/>
          </a:bodyPr>
          <a:lstStyle>
            <a:defPPr>
              <a:defRPr lang="en-US"/>
            </a:defPPr>
            <a:lvl1pPr>
              <a:defRPr sz="1600" i="1">
                <a:solidFill>
                  <a:srgbClr val="002060"/>
                </a:solidFill>
                <a:latin typeface="+mj-lt"/>
                <a:cs typeface="Segoe UI" panose="020B0502040204020203" pitchFamily="34" charset="0"/>
              </a:defRPr>
            </a:lvl1pPr>
          </a:lstStyle>
          <a:p>
            <a:r>
              <a:rPr lang="it-IT" sz="1800" dirty="0"/>
              <a:t>Nel contesto di </a:t>
            </a:r>
            <a:r>
              <a:rPr lang="it-IT" sz="1800" dirty="0" err="1"/>
              <a:t>FavolApp</a:t>
            </a:r>
            <a:r>
              <a:rPr lang="it-IT" sz="1800" dirty="0"/>
              <a:t>, il controllo AU-3 è implementato utilizzando AWS </a:t>
            </a:r>
            <a:r>
              <a:rPr lang="it-IT" sz="1800" dirty="0" err="1"/>
              <a:t>CloudWatch</a:t>
            </a:r>
            <a:r>
              <a:rPr lang="it-IT" sz="1800" dirty="0"/>
              <a:t> per monitorare e registrare eventi significativi dai servizi AWS utilizzati, come AWS Cognito, AWS </a:t>
            </a:r>
            <a:r>
              <a:rPr lang="it-IT" sz="1800" dirty="0" err="1"/>
              <a:t>AppSync</a:t>
            </a:r>
            <a:r>
              <a:rPr lang="it-IT" sz="1800" dirty="0"/>
              <a:t> e AWS Lambda. Per Cognito, i log sono configurati per registrare dettagli aggiuntivi sui tentativi di accesso. Per </a:t>
            </a:r>
            <a:r>
              <a:rPr lang="it-IT" sz="1800" dirty="0" err="1"/>
              <a:t>AppSync</a:t>
            </a:r>
            <a:r>
              <a:rPr lang="it-IT" sz="1800" dirty="0"/>
              <a:t> e Lambda, i log sono configurati per registrare dettagli sulle query eseguite, gli endpoint richiesti e i dati delle risposte. Questa configurazione assicura che tutte le interazioni con il servizio </a:t>
            </a:r>
            <a:r>
              <a:rPr lang="it-IT" sz="1800" dirty="0" err="1"/>
              <a:t>AppSync</a:t>
            </a:r>
            <a:r>
              <a:rPr lang="it-IT" sz="1800" dirty="0"/>
              <a:t> e Lambda siano monitorate, consentendo una visibilità completa sulle operazioni e facilitando l'identificazione di eventuali anomalie o abusi. </a:t>
            </a:r>
          </a:p>
          <a:p>
            <a:r>
              <a:rPr lang="it-IT" sz="1800" dirty="0"/>
              <a:t>Questo permette una revisione dettagliata delle attività di sistema e supporta le indagini post-incidente.</a:t>
            </a:r>
          </a:p>
        </p:txBody>
      </p:sp>
      <p:sp>
        <p:nvSpPr>
          <p:cNvPr id="3" name="TextBox 1">
            <a:extLst>
              <a:ext uri="{FF2B5EF4-FFF2-40B4-BE49-F238E27FC236}">
                <a16:creationId xmlns:a16="http://schemas.microsoft.com/office/drawing/2014/main" id="{7E1410A8-194D-1BE7-B391-8DD57ECBBA26}"/>
              </a:ext>
            </a:extLst>
          </p:cNvPr>
          <p:cNvSpPr txBox="1"/>
          <p:nvPr/>
        </p:nvSpPr>
        <p:spPr>
          <a:xfrm>
            <a:off x="3812824" y="1047600"/>
            <a:ext cx="4560315" cy="454420"/>
          </a:xfrm>
          <a:prstGeom prst="rect">
            <a:avLst/>
          </a:prstGeom>
          <a:noFill/>
        </p:spPr>
        <p:txBody>
          <a:bodyPr wrap="square" lIns="0" tIns="0" rIns="0" bIns="0" rtlCol="0">
            <a:spAutoFit/>
          </a:bodyPr>
          <a:lstStyle/>
          <a:p>
            <a:pPr>
              <a:lnSpc>
                <a:spcPts val="4000"/>
              </a:lnSpc>
            </a:pPr>
            <a:r>
              <a:rPr lang="en-US" sz="2400" b="1" dirty="0">
                <a:solidFill>
                  <a:schemeClr val="accent1">
                    <a:lumMod val="50000"/>
                  </a:schemeClr>
                </a:solidFill>
                <a:latin typeface="Segoe UI" panose="020B0502040204020203" pitchFamily="34" charset="0"/>
                <a:cs typeface="Segoe UI" panose="020B0502040204020203" pitchFamily="34" charset="0"/>
              </a:rPr>
              <a:t>AU-3: Content of Audit Records</a:t>
            </a:r>
          </a:p>
        </p:txBody>
      </p:sp>
      <p:cxnSp>
        <p:nvCxnSpPr>
          <p:cNvPr id="5" name="Connettore diritto 4">
            <a:extLst>
              <a:ext uri="{FF2B5EF4-FFF2-40B4-BE49-F238E27FC236}">
                <a16:creationId xmlns:a16="http://schemas.microsoft.com/office/drawing/2014/main" id="{7FEF40D8-7293-47E6-1C11-0F1550A33652}"/>
              </a:ext>
            </a:extLst>
          </p:cNvPr>
          <p:cNvCxnSpPr>
            <a:cxnSpLocks/>
          </p:cNvCxnSpPr>
          <p:nvPr/>
        </p:nvCxnSpPr>
        <p:spPr>
          <a:xfrm>
            <a:off x="3929204" y="1566000"/>
            <a:ext cx="432755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7" name="Immagine 6" descr="Immagine che contiene testo, schermata, software, Pagina Web&#10;&#10;Descrizione generata automaticamente">
            <a:extLst>
              <a:ext uri="{FF2B5EF4-FFF2-40B4-BE49-F238E27FC236}">
                <a16:creationId xmlns:a16="http://schemas.microsoft.com/office/drawing/2014/main" id="{D4579D4A-F1AF-E1F7-9D67-FE341EC4E42B}"/>
              </a:ext>
            </a:extLst>
          </p:cNvPr>
          <p:cNvPicPr>
            <a:picLocks noChangeAspect="1"/>
          </p:cNvPicPr>
          <p:nvPr/>
        </p:nvPicPr>
        <p:blipFill>
          <a:blip r:embed="rId5"/>
          <a:stretch>
            <a:fillRect/>
          </a:stretch>
        </p:blipFill>
        <p:spPr>
          <a:xfrm>
            <a:off x="2137951" y="905240"/>
            <a:ext cx="7878274" cy="4734586"/>
          </a:xfrm>
          <a:prstGeom prst="rect">
            <a:avLst/>
          </a:prstGeom>
        </p:spPr>
      </p:pic>
    </p:spTree>
    <p:extLst>
      <p:ext uri="{BB962C8B-B14F-4D97-AF65-F5344CB8AC3E}">
        <p14:creationId xmlns:p14="http://schemas.microsoft.com/office/powerpoint/2010/main" val="1955423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outVertical)">
                                      <p:cBhvr>
                                        <p:cTn id="7" dur="25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Immagine 14" descr="Immagine che contiene testo, Carattere, logo, Elementi grafici&#10;&#10;Descrizione generata automaticamente">
            <a:extLst>
              <a:ext uri="{FF2B5EF4-FFF2-40B4-BE49-F238E27FC236}">
                <a16:creationId xmlns:a16="http://schemas.microsoft.com/office/drawing/2014/main" id="{520F538A-1EFC-6F0D-6BAE-6F4BFB5770C0}"/>
              </a:ext>
            </a:extLst>
          </p:cNvPr>
          <p:cNvPicPr>
            <a:picLocks noChangeAspect="1"/>
          </p:cNvPicPr>
          <p:nvPr/>
        </p:nvPicPr>
        <p:blipFill>
          <a:blip r:embed="rId3"/>
          <a:stretch>
            <a:fillRect/>
          </a:stretch>
        </p:blipFill>
        <p:spPr>
          <a:xfrm>
            <a:off x="9256476" y="2303037"/>
            <a:ext cx="1549438" cy="740502"/>
          </a:xfrm>
          <a:prstGeom prst="rect">
            <a:avLst/>
          </a:prstGeom>
        </p:spPr>
      </p:pic>
      <p:sp>
        <p:nvSpPr>
          <p:cNvPr id="13" name="Rectangle 2" descr="This is an image of a desk with laptop computers and people working.">
            <a:extLst>
              <a:ext uri="{FF2B5EF4-FFF2-40B4-BE49-F238E27FC236}">
                <a16:creationId xmlns:a16="http://schemas.microsoft.com/office/drawing/2014/main" id="{3E5B1C40-E7FB-3A7E-0E4D-AB28CA97936D}"/>
              </a:ext>
            </a:extLst>
          </p:cNvPr>
          <p:cNvSpPr/>
          <p:nvPr/>
        </p:nvSpPr>
        <p:spPr>
          <a:xfrm>
            <a:off x="595038" y="1901888"/>
            <a:ext cx="10964101" cy="1348306"/>
          </a:xfrm>
          <a:prstGeom prst="roundRect">
            <a:avLst/>
          </a:prstGeom>
          <a:gradFill>
            <a:gsLst>
              <a:gs pos="1000">
                <a:srgbClr val="7CEFD8">
                  <a:alpha val="79000"/>
                </a:srgbClr>
              </a:gs>
              <a:gs pos="79000">
                <a:srgbClr val="6672E4">
                  <a:alpha val="84000"/>
                </a:srgbClr>
              </a:gs>
              <a:gs pos="98000">
                <a:srgbClr val="882BE5">
                  <a:alpha val="66000"/>
                </a:srgbClr>
              </a:gs>
            </a:gsLst>
            <a:lin ang="5400000" scaled="1"/>
          </a:gradFill>
          <a:ln w="12700" cap="flat">
            <a:noFill/>
            <a:prstDash val="solid"/>
            <a:miter lim="800000"/>
            <a:headEnd/>
            <a:tailEnd/>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a:solidFill>
                <a:schemeClr val="tx1"/>
              </a:solidFill>
            </a:endParaRPr>
          </a:p>
        </p:txBody>
      </p:sp>
      <p:sp>
        <p:nvSpPr>
          <p:cNvPr id="68" name="Title 67" hidden="1">
            <a:extLst>
              <a:ext uri="{FF2B5EF4-FFF2-40B4-BE49-F238E27FC236}">
                <a16:creationId xmlns:a16="http://schemas.microsoft.com/office/drawing/2014/main" id="{3D46526D-118F-4F6F-BAE0-066F422EBD1E}"/>
              </a:ext>
            </a:extLst>
          </p:cNvPr>
          <p:cNvSpPr>
            <a:spLocks noGrp="1"/>
          </p:cNvSpPr>
          <p:nvPr>
            <p:ph type="title"/>
          </p:nvPr>
        </p:nvSpPr>
        <p:spPr/>
        <p:txBody>
          <a:bodyPr/>
          <a:lstStyle/>
          <a:p>
            <a:r>
              <a:rPr lang="en-US"/>
              <a:t>Human resources slide 3</a:t>
            </a:r>
          </a:p>
        </p:txBody>
      </p:sp>
      <p:cxnSp>
        <p:nvCxnSpPr>
          <p:cNvPr id="25" name="Connettore diritto 24">
            <a:extLst>
              <a:ext uri="{FF2B5EF4-FFF2-40B4-BE49-F238E27FC236}">
                <a16:creationId xmlns:a16="http://schemas.microsoft.com/office/drawing/2014/main" id="{F34CCCFE-A208-A168-A9F0-346B7A1E6E2F}"/>
              </a:ext>
            </a:extLst>
          </p:cNvPr>
          <p:cNvCxnSpPr>
            <a:cxnSpLocks/>
          </p:cNvCxnSpPr>
          <p:nvPr/>
        </p:nvCxnSpPr>
        <p:spPr>
          <a:xfrm>
            <a:off x="122830" y="974366"/>
            <a:ext cx="1195283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 name="Immagine 1" descr="Immagine che contiene testo, Carattere, logo, simbolo&#10;&#10;Descrizione generata automaticamente">
            <a:extLst>
              <a:ext uri="{FF2B5EF4-FFF2-40B4-BE49-F238E27FC236}">
                <a16:creationId xmlns:a16="http://schemas.microsoft.com/office/drawing/2014/main" id="{9AD0B3B6-5CFF-4EDB-B544-1ED89D77C385}"/>
              </a:ext>
            </a:extLst>
          </p:cNvPr>
          <p:cNvPicPr>
            <a:picLocks noChangeAspect="1"/>
          </p:cNvPicPr>
          <p:nvPr/>
        </p:nvPicPr>
        <p:blipFill>
          <a:blip r:embed="rId4"/>
          <a:stretch>
            <a:fillRect/>
          </a:stretch>
        </p:blipFill>
        <p:spPr>
          <a:xfrm>
            <a:off x="122830" y="142843"/>
            <a:ext cx="1787858" cy="503622"/>
          </a:xfrm>
          <a:prstGeom prst="rect">
            <a:avLst/>
          </a:prstGeom>
        </p:spPr>
      </p:pic>
      <p:sp>
        <p:nvSpPr>
          <p:cNvPr id="4" name="CasellaDiTesto 3">
            <a:extLst>
              <a:ext uri="{FF2B5EF4-FFF2-40B4-BE49-F238E27FC236}">
                <a16:creationId xmlns:a16="http://schemas.microsoft.com/office/drawing/2014/main" id="{7B503EC1-E8A7-277B-5AEC-FF53393C5634}"/>
              </a:ext>
            </a:extLst>
          </p:cNvPr>
          <p:cNvSpPr txBox="1"/>
          <p:nvPr/>
        </p:nvSpPr>
        <p:spPr>
          <a:xfrm>
            <a:off x="0" y="681202"/>
            <a:ext cx="2844048" cy="215444"/>
          </a:xfrm>
          <a:prstGeom prst="rect">
            <a:avLst/>
          </a:prstGeom>
          <a:noFill/>
        </p:spPr>
        <p:txBody>
          <a:bodyPr wrap="none" rtlCol="0">
            <a:spAutoFit/>
          </a:bodyPr>
          <a:lstStyle/>
          <a:p>
            <a:r>
              <a:rPr lang="it-IT" sz="800">
                <a:latin typeface="Adobe Caslon Pro" panose="0205050205050A020403" pitchFamily="18" charset="0"/>
                <a:ea typeface="NSimSun" panose="02010609030101010101" pitchFamily="49" charset="-122"/>
              </a:rPr>
              <a:t>Dip. di Ingegneria Elettrica e delle Tecnologie dell’Informazione</a:t>
            </a:r>
          </a:p>
        </p:txBody>
      </p:sp>
      <p:sp>
        <p:nvSpPr>
          <p:cNvPr id="8" name="TextBox 1">
            <a:extLst>
              <a:ext uri="{FF2B5EF4-FFF2-40B4-BE49-F238E27FC236}">
                <a16:creationId xmlns:a16="http://schemas.microsoft.com/office/drawing/2014/main" id="{655D0F37-5227-DEA3-2232-A6F45ABE66C8}"/>
              </a:ext>
            </a:extLst>
          </p:cNvPr>
          <p:cNvSpPr txBox="1"/>
          <p:nvPr/>
        </p:nvSpPr>
        <p:spPr>
          <a:xfrm>
            <a:off x="3241154" y="325435"/>
            <a:ext cx="5709687" cy="512961"/>
          </a:xfrm>
          <a:prstGeom prst="rect">
            <a:avLst/>
          </a:prstGeom>
          <a:noFill/>
        </p:spPr>
        <p:txBody>
          <a:bodyPr wrap="square" lIns="0" tIns="0" rIns="0" bIns="0" rtlCol="0">
            <a:spAutoFit/>
          </a:bodyPr>
          <a:lstStyle/>
          <a:p>
            <a:pPr>
              <a:lnSpc>
                <a:spcPts val="4000"/>
              </a:lnSpc>
            </a:pPr>
            <a:r>
              <a:rPr lang="en-US" sz="4400" b="1">
                <a:solidFill>
                  <a:srgbClr val="002060"/>
                </a:solidFill>
                <a:latin typeface="Segoe UI" panose="020B0502040204020203" pitchFamily="34" charset="0"/>
                <a:cs typeface="Segoe UI" panose="020B0502040204020203" pitchFamily="34" charset="0"/>
              </a:rPr>
              <a:t>NIST Control Families</a:t>
            </a:r>
          </a:p>
        </p:txBody>
      </p:sp>
      <p:sp>
        <p:nvSpPr>
          <p:cNvPr id="16" name="TextBox 4">
            <a:extLst>
              <a:ext uri="{FF2B5EF4-FFF2-40B4-BE49-F238E27FC236}">
                <a16:creationId xmlns:a16="http://schemas.microsoft.com/office/drawing/2014/main" id="{0C897FB8-64A0-2536-2201-607E85D9AB04}"/>
              </a:ext>
            </a:extLst>
          </p:cNvPr>
          <p:cNvSpPr txBox="1"/>
          <p:nvPr/>
        </p:nvSpPr>
        <p:spPr>
          <a:xfrm>
            <a:off x="940348" y="2303037"/>
            <a:ext cx="7562903" cy="430887"/>
          </a:xfrm>
          <a:prstGeom prst="rect">
            <a:avLst/>
          </a:prstGeom>
        </p:spPr>
        <p:txBody>
          <a:bodyPr wrap="square" lIns="0" tIns="0" rIns="0" bIns="0">
            <a:spAutoFit/>
          </a:bodyPr>
          <a:lstStyle>
            <a:defPPr>
              <a:defRPr lang="en-US"/>
            </a:defPPr>
            <a:lvl1pPr>
              <a:defRPr sz="1600" i="1">
                <a:solidFill>
                  <a:srgbClr val="002060"/>
                </a:solidFill>
                <a:latin typeface="+mj-lt"/>
                <a:cs typeface="Segoe UI" panose="020B0502040204020203" pitchFamily="34" charset="0"/>
              </a:defRPr>
            </a:lvl1pPr>
          </a:lstStyle>
          <a:p>
            <a:r>
              <a:rPr lang="it-IT" sz="1400" dirty="0"/>
              <a:t>Il controllo richiede che l'organizzazione assegni capacità di archiviazione per i registri di audit in conformità con i requisiti di archiviazione dei registri di audit definiti dall'organizzazione.</a:t>
            </a:r>
          </a:p>
        </p:txBody>
      </p:sp>
      <p:sp>
        <p:nvSpPr>
          <p:cNvPr id="19" name="TextBox 4">
            <a:extLst>
              <a:ext uri="{FF2B5EF4-FFF2-40B4-BE49-F238E27FC236}">
                <a16:creationId xmlns:a16="http://schemas.microsoft.com/office/drawing/2014/main" id="{65E19256-0439-EC6C-C898-2220A1038244}"/>
              </a:ext>
            </a:extLst>
          </p:cNvPr>
          <p:cNvSpPr txBox="1"/>
          <p:nvPr/>
        </p:nvSpPr>
        <p:spPr>
          <a:xfrm>
            <a:off x="613949" y="3354008"/>
            <a:ext cx="10964101" cy="553998"/>
          </a:xfrm>
          <a:prstGeom prst="rect">
            <a:avLst/>
          </a:prstGeom>
        </p:spPr>
        <p:txBody>
          <a:bodyPr wrap="square" lIns="0" tIns="0" rIns="0" bIns="0">
            <a:spAutoFit/>
          </a:bodyPr>
          <a:lstStyle>
            <a:defPPr>
              <a:defRPr lang="en-US"/>
            </a:defPPr>
            <a:lvl1pPr>
              <a:defRPr sz="1600" i="1">
                <a:solidFill>
                  <a:srgbClr val="002060"/>
                </a:solidFill>
                <a:latin typeface="+mj-lt"/>
                <a:cs typeface="Segoe UI" panose="020B0502040204020203" pitchFamily="34" charset="0"/>
              </a:defRPr>
            </a:lvl1pPr>
          </a:lstStyle>
          <a:p>
            <a:r>
              <a:rPr lang="it-IT" sz="1800" dirty="0"/>
              <a:t>Un vantaggio significativo di AWS </a:t>
            </a:r>
            <a:r>
              <a:rPr lang="it-IT" sz="1800" dirty="0" err="1"/>
              <a:t>CloudWatch</a:t>
            </a:r>
            <a:r>
              <a:rPr lang="it-IT" sz="1800" dirty="0"/>
              <a:t> è che non presenta un limite di storage per i log, il che aiuta a soddisfare pienamente il controllo AU-4.</a:t>
            </a:r>
          </a:p>
        </p:txBody>
      </p:sp>
      <p:sp>
        <p:nvSpPr>
          <p:cNvPr id="3" name="TextBox 1">
            <a:extLst>
              <a:ext uri="{FF2B5EF4-FFF2-40B4-BE49-F238E27FC236}">
                <a16:creationId xmlns:a16="http://schemas.microsoft.com/office/drawing/2014/main" id="{7E1410A8-194D-1BE7-B391-8DD57ECBBA26}"/>
              </a:ext>
            </a:extLst>
          </p:cNvPr>
          <p:cNvSpPr txBox="1"/>
          <p:nvPr/>
        </p:nvSpPr>
        <p:spPr>
          <a:xfrm>
            <a:off x="3815839" y="1047600"/>
            <a:ext cx="4560315" cy="454420"/>
          </a:xfrm>
          <a:prstGeom prst="rect">
            <a:avLst/>
          </a:prstGeom>
          <a:noFill/>
        </p:spPr>
        <p:txBody>
          <a:bodyPr wrap="square" lIns="0" tIns="0" rIns="0" bIns="0" rtlCol="0">
            <a:spAutoFit/>
          </a:bodyPr>
          <a:lstStyle/>
          <a:p>
            <a:pPr>
              <a:lnSpc>
                <a:spcPts val="4000"/>
              </a:lnSpc>
            </a:pPr>
            <a:r>
              <a:rPr lang="en-US" sz="2400" b="1" dirty="0">
                <a:solidFill>
                  <a:schemeClr val="accent1">
                    <a:lumMod val="50000"/>
                  </a:schemeClr>
                </a:solidFill>
                <a:latin typeface="Segoe UI" panose="020B0502040204020203" pitchFamily="34" charset="0"/>
                <a:cs typeface="Segoe UI" panose="020B0502040204020203" pitchFamily="34" charset="0"/>
              </a:rPr>
              <a:t>AU-4: Audit Storage Capacity</a:t>
            </a:r>
          </a:p>
        </p:txBody>
      </p:sp>
      <p:cxnSp>
        <p:nvCxnSpPr>
          <p:cNvPr id="5" name="Connettore diritto 4">
            <a:extLst>
              <a:ext uri="{FF2B5EF4-FFF2-40B4-BE49-F238E27FC236}">
                <a16:creationId xmlns:a16="http://schemas.microsoft.com/office/drawing/2014/main" id="{7FEF40D8-7293-47E6-1C11-0F1550A33652}"/>
              </a:ext>
            </a:extLst>
          </p:cNvPr>
          <p:cNvCxnSpPr>
            <a:cxnSpLocks/>
          </p:cNvCxnSpPr>
          <p:nvPr/>
        </p:nvCxnSpPr>
        <p:spPr>
          <a:xfrm>
            <a:off x="3954780" y="1565000"/>
            <a:ext cx="393954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74894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outVertical)">
                                      <p:cBhvr>
                                        <p:cTn id="7" dur="2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Immagine 14" descr="Immagine che contiene testo, Carattere, logo, Elementi grafici&#10;&#10;Descrizione generata automaticamente">
            <a:extLst>
              <a:ext uri="{FF2B5EF4-FFF2-40B4-BE49-F238E27FC236}">
                <a16:creationId xmlns:a16="http://schemas.microsoft.com/office/drawing/2014/main" id="{520F538A-1EFC-6F0D-6BAE-6F4BFB5770C0}"/>
              </a:ext>
            </a:extLst>
          </p:cNvPr>
          <p:cNvPicPr>
            <a:picLocks noChangeAspect="1"/>
          </p:cNvPicPr>
          <p:nvPr/>
        </p:nvPicPr>
        <p:blipFill>
          <a:blip r:embed="rId3"/>
          <a:stretch>
            <a:fillRect/>
          </a:stretch>
        </p:blipFill>
        <p:spPr>
          <a:xfrm>
            <a:off x="9256476" y="2303037"/>
            <a:ext cx="1549438" cy="740502"/>
          </a:xfrm>
          <a:prstGeom prst="rect">
            <a:avLst/>
          </a:prstGeom>
        </p:spPr>
      </p:pic>
      <p:sp>
        <p:nvSpPr>
          <p:cNvPr id="13" name="Rectangle 2" descr="This is an image of a desk with laptop computers and people working.">
            <a:extLst>
              <a:ext uri="{FF2B5EF4-FFF2-40B4-BE49-F238E27FC236}">
                <a16:creationId xmlns:a16="http://schemas.microsoft.com/office/drawing/2014/main" id="{3E5B1C40-E7FB-3A7E-0E4D-AB28CA97936D}"/>
              </a:ext>
            </a:extLst>
          </p:cNvPr>
          <p:cNvSpPr/>
          <p:nvPr/>
        </p:nvSpPr>
        <p:spPr>
          <a:xfrm>
            <a:off x="595038" y="1901886"/>
            <a:ext cx="10964101" cy="1438842"/>
          </a:xfrm>
          <a:prstGeom prst="roundRect">
            <a:avLst/>
          </a:prstGeom>
          <a:gradFill>
            <a:gsLst>
              <a:gs pos="1000">
                <a:srgbClr val="7CEFD8">
                  <a:alpha val="79000"/>
                </a:srgbClr>
              </a:gs>
              <a:gs pos="79000">
                <a:srgbClr val="6672E4">
                  <a:alpha val="84000"/>
                </a:srgbClr>
              </a:gs>
              <a:gs pos="98000">
                <a:srgbClr val="882BE5">
                  <a:alpha val="66000"/>
                </a:srgbClr>
              </a:gs>
            </a:gsLst>
            <a:lin ang="5400000" scaled="1"/>
          </a:gradFill>
          <a:ln w="12700" cap="flat">
            <a:noFill/>
            <a:prstDash val="solid"/>
            <a:miter lim="800000"/>
            <a:headEnd/>
            <a:tailEnd/>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dirty="0">
              <a:solidFill>
                <a:schemeClr val="tx1"/>
              </a:solidFill>
            </a:endParaRPr>
          </a:p>
        </p:txBody>
      </p:sp>
      <p:sp>
        <p:nvSpPr>
          <p:cNvPr id="68" name="Title 67" hidden="1">
            <a:extLst>
              <a:ext uri="{FF2B5EF4-FFF2-40B4-BE49-F238E27FC236}">
                <a16:creationId xmlns:a16="http://schemas.microsoft.com/office/drawing/2014/main" id="{3D46526D-118F-4F6F-BAE0-066F422EBD1E}"/>
              </a:ext>
            </a:extLst>
          </p:cNvPr>
          <p:cNvSpPr>
            <a:spLocks noGrp="1"/>
          </p:cNvSpPr>
          <p:nvPr>
            <p:ph type="title"/>
          </p:nvPr>
        </p:nvSpPr>
        <p:spPr/>
        <p:txBody>
          <a:bodyPr/>
          <a:lstStyle/>
          <a:p>
            <a:r>
              <a:rPr lang="en-US"/>
              <a:t>Human resources slide 3</a:t>
            </a:r>
          </a:p>
        </p:txBody>
      </p:sp>
      <p:cxnSp>
        <p:nvCxnSpPr>
          <p:cNvPr id="25" name="Connettore diritto 24">
            <a:extLst>
              <a:ext uri="{FF2B5EF4-FFF2-40B4-BE49-F238E27FC236}">
                <a16:creationId xmlns:a16="http://schemas.microsoft.com/office/drawing/2014/main" id="{F34CCCFE-A208-A168-A9F0-346B7A1E6E2F}"/>
              </a:ext>
            </a:extLst>
          </p:cNvPr>
          <p:cNvCxnSpPr>
            <a:cxnSpLocks/>
          </p:cNvCxnSpPr>
          <p:nvPr/>
        </p:nvCxnSpPr>
        <p:spPr>
          <a:xfrm>
            <a:off x="122830" y="974366"/>
            <a:ext cx="1195283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 name="Immagine 1" descr="Immagine che contiene testo, Carattere, logo, simbolo&#10;&#10;Descrizione generata automaticamente">
            <a:extLst>
              <a:ext uri="{FF2B5EF4-FFF2-40B4-BE49-F238E27FC236}">
                <a16:creationId xmlns:a16="http://schemas.microsoft.com/office/drawing/2014/main" id="{9AD0B3B6-5CFF-4EDB-B544-1ED89D77C385}"/>
              </a:ext>
            </a:extLst>
          </p:cNvPr>
          <p:cNvPicPr>
            <a:picLocks noChangeAspect="1"/>
          </p:cNvPicPr>
          <p:nvPr/>
        </p:nvPicPr>
        <p:blipFill>
          <a:blip r:embed="rId4"/>
          <a:stretch>
            <a:fillRect/>
          </a:stretch>
        </p:blipFill>
        <p:spPr>
          <a:xfrm>
            <a:off x="122830" y="142843"/>
            <a:ext cx="1787858" cy="503622"/>
          </a:xfrm>
          <a:prstGeom prst="rect">
            <a:avLst/>
          </a:prstGeom>
        </p:spPr>
      </p:pic>
      <p:sp>
        <p:nvSpPr>
          <p:cNvPr id="4" name="CasellaDiTesto 3">
            <a:extLst>
              <a:ext uri="{FF2B5EF4-FFF2-40B4-BE49-F238E27FC236}">
                <a16:creationId xmlns:a16="http://schemas.microsoft.com/office/drawing/2014/main" id="{7B503EC1-E8A7-277B-5AEC-FF53393C5634}"/>
              </a:ext>
            </a:extLst>
          </p:cNvPr>
          <p:cNvSpPr txBox="1"/>
          <p:nvPr/>
        </p:nvSpPr>
        <p:spPr>
          <a:xfrm>
            <a:off x="0" y="681202"/>
            <a:ext cx="2844048" cy="215444"/>
          </a:xfrm>
          <a:prstGeom prst="rect">
            <a:avLst/>
          </a:prstGeom>
          <a:noFill/>
        </p:spPr>
        <p:txBody>
          <a:bodyPr wrap="none" rtlCol="0">
            <a:spAutoFit/>
          </a:bodyPr>
          <a:lstStyle/>
          <a:p>
            <a:r>
              <a:rPr lang="it-IT" sz="800">
                <a:latin typeface="Adobe Caslon Pro" panose="0205050205050A020403" pitchFamily="18" charset="0"/>
                <a:ea typeface="NSimSun" panose="02010609030101010101" pitchFamily="49" charset="-122"/>
              </a:rPr>
              <a:t>Dip. di Ingegneria Elettrica e delle Tecnologie dell’Informazione</a:t>
            </a:r>
          </a:p>
        </p:txBody>
      </p:sp>
      <p:sp>
        <p:nvSpPr>
          <p:cNvPr id="8" name="TextBox 1">
            <a:extLst>
              <a:ext uri="{FF2B5EF4-FFF2-40B4-BE49-F238E27FC236}">
                <a16:creationId xmlns:a16="http://schemas.microsoft.com/office/drawing/2014/main" id="{655D0F37-5227-DEA3-2232-A6F45ABE66C8}"/>
              </a:ext>
            </a:extLst>
          </p:cNvPr>
          <p:cNvSpPr txBox="1"/>
          <p:nvPr/>
        </p:nvSpPr>
        <p:spPr>
          <a:xfrm>
            <a:off x="3241154" y="325435"/>
            <a:ext cx="5709687" cy="512961"/>
          </a:xfrm>
          <a:prstGeom prst="rect">
            <a:avLst/>
          </a:prstGeom>
          <a:noFill/>
        </p:spPr>
        <p:txBody>
          <a:bodyPr wrap="square" lIns="0" tIns="0" rIns="0" bIns="0" rtlCol="0">
            <a:spAutoFit/>
          </a:bodyPr>
          <a:lstStyle/>
          <a:p>
            <a:pPr>
              <a:lnSpc>
                <a:spcPts val="4000"/>
              </a:lnSpc>
            </a:pPr>
            <a:r>
              <a:rPr lang="en-US" sz="4400" b="1">
                <a:solidFill>
                  <a:srgbClr val="002060"/>
                </a:solidFill>
                <a:latin typeface="Segoe UI" panose="020B0502040204020203" pitchFamily="34" charset="0"/>
                <a:cs typeface="Segoe UI" panose="020B0502040204020203" pitchFamily="34" charset="0"/>
              </a:rPr>
              <a:t>NIST Control Families</a:t>
            </a:r>
          </a:p>
        </p:txBody>
      </p:sp>
      <p:sp>
        <p:nvSpPr>
          <p:cNvPr id="16" name="TextBox 4">
            <a:extLst>
              <a:ext uri="{FF2B5EF4-FFF2-40B4-BE49-F238E27FC236}">
                <a16:creationId xmlns:a16="http://schemas.microsoft.com/office/drawing/2014/main" id="{0C897FB8-64A0-2536-2201-607E85D9AB04}"/>
              </a:ext>
            </a:extLst>
          </p:cNvPr>
          <p:cNvSpPr txBox="1"/>
          <p:nvPr/>
        </p:nvSpPr>
        <p:spPr>
          <a:xfrm>
            <a:off x="940348" y="2303037"/>
            <a:ext cx="7562903" cy="861774"/>
          </a:xfrm>
          <a:prstGeom prst="rect">
            <a:avLst/>
          </a:prstGeom>
        </p:spPr>
        <p:txBody>
          <a:bodyPr wrap="square" lIns="0" tIns="0" rIns="0" bIns="0">
            <a:spAutoFit/>
          </a:bodyPr>
          <a:lstStyle>
            <a:defPPr>
              <a:defRPr lang="en-US"/>
            </a:defPPr>
            <a:lvl1pPr>
              <a:defRPr sz="1600" i="1">
                <a:solidFill>
                  <a:srgbClr val="002060"/>
                </a:solidFill>
                <a:latin typeface="+mj-lt"/>
                <a:cs typeface="Segoe UI" panose="020B0502040204020203" pitchFamily="34" charset="0"/>
              </a:defRPr>
            </a:lvl1pPr>
          </a:lstStyle>
          <a:p>
            <a:pPr marL="285750" indent="-285750">
              <a:buFont typeface="Arial" panose="020B0604020202020204" pitchFamily="34" charset="0"/>
              <a:buChar char="•"/>
            </a:pPr>
            <a:r>
              <a:rPr lang="it-IT" sz="1400" dirty="0"/>
              <a:t>AU-4 (1) Transfer to Alternate Storage: L'organizzazione implementa un processo per trasferire i registri di audit su un sistema o supporto diverso da quello su cui vengono generati. Questo processo è progettato per preservare la riservatezza e l'integrità dei registri di audit, evitando che la capacità di archiviazione venga superata e garantendo che i registri siano conservati in modo sicuro e accessibile.</a:t>
            </a:r>
          </a:p>
        </p:txBody>
      </p:sp>
      <p:sp>
        <p:nvSpPr>
          <p:cNvPr id="19" name="TextBox 4">
            <a:extLst>
              <a:ext uri="{FF2B5EF4-FFF2-40B4-BE49-F238E27FC236}">
                <a16:creationId xmlns:a16="http://schemas.microsoft.com/office/drawing/2014/main" id="{65E19256-0439-EC6C-C898-2220A1038244}"/>
              </a:ext>
            </a:extLst>
          </p:cNvPr>
          <p:cNvSpPr txBox="1"/>
          <p:nvPr/>
        </p:nvSpPr>
        <p:spPr>
          <a:xfrm>
            <a:off x="595037" y="3517273"/>
            <a:ext cx="10964101" cy="1107996"/>
          </a:xfrm>
          <a:prstGeom prst="rect">
            <a:avLst/>
          </a:prstGeom>
        </p:spPr>
        <p:txBody>
          <a:bodyPr wrap="square" lIns="0" tIns="0" rIns="0" bIns="0">
            <a:spAutoFit/>
          </a:bodyPr>
          <a:lstStyle>
            <a:defPPr>
              <a:defRPr lang="en-US"/>
            </a:defPPr>
            <a:lvl1pPr>
              <a:defRPr sz="1600" i="1">
                <a:solidFill>
                  <a:srgbClr val="002060"/>
                </a:solidFill>
                <a:latin typeface="+mj-lt"/>
                <a:cs typeface="Segoe UI" panose="020B0502040204020203" pitchFamily="34" charset="0"/>
              </a:defRPr>
            </a:lvl1pPr>
          </a:lstStyle>
          <a:p>
            <a:r>
              <a:rPr lang="it-IT" sz="1800" dirty="0"/>
              <a:t>Grazie alla capacità illimitata di </a:t>
            </a:r>
            <a:r>
              <a:rPr lang="it-IT" sz="1800" dirty="0" err="1"/>
              <a:t>CloudWatch</a:t>
            </a:r>
            <a:r>
              <a:rPr lang="it-IT" sz="1800" dirty="0"/>
              <a:t>, tutti i registri di audit possono essere conservati senza rischio di superamento della capacità. Inoltre, </a:t>
            </a:r>
            <a:r>
              <a:rPr lang="it-IT" sz="1800" dirty="0" err="1"/>
              <a:t>CloudWatch</a:t>
            </a:r>
            <a:r>
              <a:rPr lang="it-IT" sz="1800" dirty="0"/>
              <a:t> offre la possibilità di esportare i log su Amazon S3 con una frequenza definita dall'organizzazione. Questo processo di off-loading garantisce che i registri di audit siano trasferiti su un sistema alternativo, preservando l'integrità e la riservatezza dei dati.</a:t>
            </a:r>
          </a:p>
        </p:txBody>
      </p:sp>
      <p:sp>
        <p:nvSpPr>
          <p:cNvPr id="3" name="TextBox 1">
            <a:extLst>
              <a:ext uri="{FF2B5EF4-FFF2-40B4-BE49-F238E27FC236}">
                <a16:creationId xmlns:a16="http://schemas.microsoft.com/office/drawing/2014/main" id="{A7A9D6E4-15E3-E576-5F77-00B0B5371E9F}"/>
              </a:ext>
            </a:extLst>
          </p:cNvPr>
          <p:cNvSpPr txBox="1"/>
          <p:nvPr/>
        </p:nvSpPr>
        <p:spPr>
          <a:xfrm>
            <a:off x="4533935" y="1047600"/>
            <a:ext cx="3124123" cy="454420"/>
          </a:xfrm>
          <a:prstGeom prst="rect">
            <a:avLst/>
          </a:prstGeom>
          <a:noFill/>
        </p:spPr>
        <p:txBody>
          <a:bodyPr wrap="square" lIns="0" tIns="0" rIns="0" bIns="0" rtlCol="0">
            <a:spAutoFit/>
          </a:bodyPr>
          <a:lstStyle/>
          <a:p>
            <a:pPr>
              <a:lnSpc>
                <a:spcPts val="4000"/>
              </a:lnSpc>
            </a:pPr>
            <a:r>
              <a:rPr lang="en-US" sz="2400" b="1" dirty="0">
                <a:solidFill>
                  <a:schemeClr val="accent1">
                    <a:lumMod val="50000"/>
                  </a:schemeClr>
                </a:solidFill>
                <a:latin typeface="Segoe UI" panose="020B0502040204020203" pitchFamily="34" charset="0"/>
                <a:cs typeface="Segoe UI" panose="020B0502040204020203" pitchFamily="34" charset="0"/>
              </a:rPr>
              <a:t>AU-4: Enhancements</a:t>
            </a:r>
          </a:p>
        </p:txBody>
      </p:sp>
      <p:cxnSp>
        <p:nvCxnSpPr>
          <p:cNvPr id="5" name="Connettore diritto 4">
            <a:extLst>
              <a:ext uri="{FF2B5EF4-FFF2-40B4-BE49-F238E27FC236}">
                <a16:creationId xmlns:a16="http://schemas.microsoft.com/office/drawing/2014/main" id="{6CD978E9-A132-4B73-68C1-AB8DBA9B6F31}"/>
              </a:ext>
            </a:extLst>
          </p:cNvPr>
          <p:cNvCxnSpPr>
            <a:cxnSpLocks/>
          </p:cNvCxnSpPr>
          <p:nvPr/>
        </p:nvCxnSpPr>
        <p:spPr>
          <a:xfrm>
            <a:off x="4680642" y="1566000"/>
            <a:ext cx="277941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77883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outVertical)">
                                      <p:cBhvr>
                                        <p:cTn id="7" dur="2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arallelogram 3">
            <a:extLst>
              <a:ext uri="{FF2B5EF4-FFF2-40B4-BE49-F238E27FC236}">
                <a16:creationId xmlns:a16="http://schemas.microsoft.com/office/drawing/2014/main" id="{4EAA84C4-7955-62FC-411F-4608853597D2}"/>
              </a:ext>
              <a:ext uri="{C183D7F6-B498-43B3-948B-1728B52AA6E4}">
                <adec:decorative xmlns:adec="http://schemas.microsoft.com/office/drawing/2017/decorative" val="1"/>
              </a:ext>
            </a:extLst>
          </p:cNvPr>
          <p:cNvSpPr/>
          <p:nvPr/>
        </p:nvSpPr>
        <p:spPr>
          <a:xfrm>
            <a:off x="7998000" y="974366"/>
            <a:ext cx="4194000" cy="5904000"/>
          </a:xfrm>
          <a:prstGeom prst="parallelogram">
            <a:avLst>
              <a:gd name="adj" fmla="val 0"/>
            </a:avLst>
          </a:prstGeom>
          <a:gradFill>
            <a:gsLst>
              <a:gs pos="0">
                <a:srgbClr val="7CEFD8"/>
              </a:gs>
              <a:gs pos="71000">
                <a:srgbClr val="6672E4"/>
              </a:gs>
              <a:gs pos="100000">
                <a:srgbClr val="882BE5"/>
              </a:gs>
            </a:gsLst>
            <a:lin ang="5400000" scaled="1"/>
          </a:gra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68" name="Title 67" hidden="1">
            <a:extLst>
              <a:ext uri="{FF2B5EF4-FFF2-40B4-BE49-F238E27FC236}">
                <a16:creationId xmlns:a16="http://schemas.microsoft.com/office/drawing/2014/main" id="{3D46526D-118F-4F6F-BAE0-066F422EBD1E}"/>
              </a:ext>
            </a:extLst>
          </p:cNvPr>
          <p:cNvSpPr>
            <a:spLocks noGrp="1"/>
          </p:cNvSpPr>
          <p:nvPr>
            <p:ph type="title"/>
          </p:nvPr>
        </p:nvSpPr>
        <p:spPr/>
        <p:txBody>
          <a:bodyPr/>
          <a:lstStyle/>
          <a:p>
            <a:r>
              <a:rPr lang="en-US"/>
              <a:t>Human resources slide 3</a:t>
            </a:r>
          </a:p>
        </p:txBody>
      </p:sp>
      <p:sp>
        <p:nvSpPr>
          <p:cNvPr id="2" name="TextBox 1">
            <a:extLst>
              <a:ext uri="{FF2B5EF4-FFF2-40B4-BE49-F238E27FC236}">
                <a16:creationId xmlns:a16="http://schemas.microsoft.com/office/drawing/2014/main" id="{62AEF5FE-6C45-4BF6-9676-571742C3CDD7}"/>
              </a:ext>
            </a:extLst>
          </p:cNvPr>
          <p:cNvSpPr txBox="1"/>
          <p:nvPr/>
        </p:nvSpPr>
        <p:spPr>
          <a:xfrm>
            <a:off x="3291360" y="327600"/>
            <a:ext cx="5609279" cy="512961"/>
          </a:xfrm>
          <a:prstGeom prst="rect">
            <a:avLst/>
          </a:prstGeom>
          <a:noFill/>
        </p:spPr>
        <p:txBody>
          <a:bodyPr wrap="square" lIns="0" tIns="0" rIns="0" bIns="0" rtlCol="0">
            <a:spAutoFit/>
          </a:bodyPr>
          <a:lstStyle/>
          <a:p>
            <a:pPr>
              <a:lnSpc>
                <a:spcPts val="4000"/>
              </a:lnSpc>
            </a:pPr>
            <a:r>
              <a:rPr lang="en-US" sz="4400" b="1">
                <a:solidFill>
                  <a:srgbClr val="002060"/>
                </a:solidFill>
                <a:latin typeface="Segoe UI" panose="020B0502040204020203" pitchFamily="34" charset="0"/>
                <a:cs typeface="Segoe UI" panose="020B0502040204020203" pitchFamily="34" charset="0"/>
              </a:rPr>
              <a:t>Architettura e Servizi</a:t>
            </a:r>
          </a:p>
        </p:txBody>
      </p:sp>
      <p:pic>
        <p:nvPicPr>
          <p:cNvPr id="69" name="Immagine 68" descr="Immagine che contiene testo, Carattere, logo, simbolo&#10;&#10;Descrizione generata automaticamente">
            <a:extLst>
              <a:ext uri="{FF2B5EF4-FFF2-40B4-BE49-F238E27FC236}">
                <a16:creationId xmlns:a16="http://schemas.microsoft.com/office/drawing/2014/main" id="{DD93A340-F1A3-4546-7E69-7835CC5A869C}"/>
              </a:ext>
            </a:extLst>
          </p:cNvPr>
          <p:cNvPicPr>
            <a:picLocks noChangeAspect="1"/>
          </p:cNvPicPr>
          <p:nvPr/>
        </p:nvPicPr>
        <p:blipFill>
          <a:blip r:embed="rId3"/>
          <a:stretch>
            <a:fillRect/>
          </a:stretch>
        </p:blipFill>
        <p:spPr>
          <a:xfrm>
            <a:off x="122830" y="142843"/>
            <a:ext cx="1787858" cy="503622"/>
          </a:xfrm>
          <a:prstGeom prst="rect">
            <a:avLst/>
          </a:prstGeom>
        </p:spPr>
      </p:pic>
      <p:sp>
        <p:nvSpPr>
          <p:cNvPr id="70" name="CasellaDiTesto 69">
            <a:extLst>
              <a:ext uri="{FF2B5EF4-FFF2-40B4-BE49-F238E27FC236}">
                <a16:creationId xmlns:a16="http://schemas.microsoft.com/office/drawing/2014/main" id="{8C9CA1A5-FE25-C1CF-2C9F-18E16ADD8D79}"/>
              </a:ext>
            </a:extLst>
          </p:cNvPr>
          <p:cNvSpPr txBox="1"/>
          <p:nvPr/>
        </p:nvSpPr>
        <p:spPr>
          <a:xfrm>
            <a:off x="0" y="681202"/>
            <a:ext cx="2844048" cy="215444"/>
          </a:xfrm>
          <a:prstGeom prst="rect">
            <a:avLst/>
          </a:prstGeom>
          <a:noFill/>
        </p:spPr>
        <p:txBody>
          <a:bodyPr wrap="none" rtlCol="0">
            <a:spAutoFit/>
          </a:bodyPr>
          <a:lstStyle/>
          <a:p>
            <a:r>
              <a:rPr lang="it-IT" sz="800">
                <a:latin typeface="Adobe Caslon Pro" panose="0205050205050A020403" pitchFamily="18" charset="0"/>
                <a:ea typeface="NSimSun" panose="02010609030101010101" pitchFamily="49" charset="-122"/>
              </a:rPr>
              <a:t>Dip. di Ingegneria Elettrica e delle Tecnologie dell’Informazione</a:t>
            </a:r>
          </a:p>
        </p:txBody>
      </p:sp>
      <p:cxnSp>
        <p:nvCxnSpPr>
          <p:cNvPr id="75" name="Connettore diritto 74">
            <a:extLst>
              <a:ext uri="{FF2B5EF4-FFF2-40B4-BE49-F238E27FC236}">
                <a16:creationId xmlns:a16="http://schemas.microsoft.com/office/drawing/2014/main" id="{948C4C18-4DFD-3C36-A858-91CDA415C1FC}"/>
              </a:ext>
            </a:extLst>
          </p:cNvPr>
          <p:cNvCxnSpPr>
            <a:cxnSpLocks/>
          </p:cNvCxnSpPr>
          <p:nvPr/>
        </p:nvCxnSpPr>
        <p:spPr>
          <a:xfrm>
            <a:off x="122830" y="974366"/>
            <a:ext cx="1206917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2">
            <a:extLst>
              <a:ext uri="{FF2B5EF4-FFF2-40B4-BE49-F238E27FC236}">
                <a16:creationId xmlns:a16="http://schemas.microsoft.com/office/drawing/2014/main" id="{0D57824E-87A6-2F06-6D9A-CAD85A94FCCE}"/>
              </a:ext>
            </a:extLst>
          </p:cNvPr>
          <p:cNvSpPr txBox="1"/>
          <p:nvPr/>
        </p:nvSpPr>
        <p:spPr>
          <a:xfrm>
            <a:off x="122830" y="1221520"/>
            <a:ext cx="5450338" cy="405205"/>
          </a:xfrm>
          <a:prstGeom prst="rect">
            <a:avLst/>
          </a:prstGeom>
          <a:noFill/>
        </p:spPr>
        <p:txBody>
          <a:bodyPr wrap="square" lIns="0" tIns="0" rIns="0" bIns="0" rtlCol="0">
            <a:noAutofit/>
          </a:bodyPr>
          <a:lstStyle>
            <a:defPPr>
              <a:defRPr lang="en-US"/>
            </a:defPPr>
            <a:lvl1pPr>
              <a:lnSpc>
                <a:spcPts val="4000"/>
              </a:lnSpc>
              <a:defRPr sz="3600" b="1">
                <a:solidFill>
                  <a:srgbClr val="002060"/>
                </a:solidFill>
                <a:latin typeface="Segoe UI" panose="020B0502040204020203" pitchFamily="34" charset="0"/>
                <a:cs typeface="Segoe UI" panose="020B0502040204020203" pitchFamily="34" charset="0"/>
              </a:defRPr>
            </a:lvl1pPr>
          </a:lstStyle>
          <a:p>
            <a:r>
              <a:rPr lang="en-US" sz="3200"/>
              <a:t>AWS Simple Storage Service</a:t>
            </a:r>
          </a:p>
        </p:txBody>
      </p:sp>
      <p:sp>
        <p:nvSpPr>
          <p:cNvPr id="4" name="TextBox 4">
            <a:extLst>
              <a:ext uri="{FF2B5EF4-FFF2-40B4-BE49-F238E27FC236}">
                <a16:creationId xmlns:a16="http://schemas.microsoft.com/office/drawing/2014/main" id="{44CF1C90-0D43-1450-C2D9-35E1111AD732}"/>
              </a:ext>
            </a:extLst>
          </p:cNvPr>
          <p:cNvSpPr txBox="1"/>
          <p:nvPr/>
        </p:nvSpPr>
        <p:spPr>
          <a:xfrm>
            <a:off x="159438" y="1873879"/>
            <a:ext cx="7703067" cy="984885"/>
          </a:xfrm>
          <a:prstGeom prst="rect">
            <a:avLst/>
          </a:prstGeom>
        </p:spPr>
        <p:txBody>
          <a:bodyPr wrap="square" lIns="0" tIns="0" rIns="0" bIns="0">
            <a:spAutoFit/>
          </a:bodyPr>
          <a:lstStyle>
            <a:defPPr>
              <a:defRPr lang="en-US"/>
            </a:defPPr>
            <a:lvl1pPr>
              <a:defRPr sz="1600" i="1">
                <a:solidFill>
                  <a:srgbClr val="002060"/>
                </a:solidFill>
                <a:latin typeface="+mj-lt"/>
                <a:cs typeface="Segoe UI" panose="020B0502040204020203" pitchFamily="34" charset="0"/>
              </a:defRPr>
            </a:lvl1pPr>
          </a:lstStyle>
          <a:p>
            <a:r>
              <a:rPr lang="it-IT"/>
              <a:t>Amazon Simple Storage Service (S3) è un servizio di storage di oggetti scalabile e sicuro offerto da AWS. Permette di archiviare e recuperare qualsiasi quantità di dati in qualsiasi momento, da qualsiasi luogo sul web. S3 è progettato per garantire una durabilità di «11 nove» e offre strumenti potenti per la gestione dei dati, sicurezza e analisi.</a:t>
            </a:r>
            <a:endParaRPr lang="en-US" i="0"/>
          </a:p>
        </p:txBody>
      </p:sp>
      <p:sp>
        <p:nvSpPr>
          <p:cNvPr id="5" name="TextBox 67">
            <a:extLst>
              <a:ext uri="{FF2B5EF4-FFF2-40B4-BE49-F238E27FC236}">
                <a16:creationId xmlns:a16="http://schemas.microsoft.com/office/drawing/2014/main" id="{65E68252-FE59-F1A2-83FD-ED02BDC27145}"/>
              </a:ext>
            </a:extLst>
          </p:cNvPr>
          <p:cNvSpPr txBox="1"/>
          <p:nvPr/>
        </p:nvSpPr>
        <p:spPr>
          <a:xfrm>
            <a:off x="122830" y="2932041"/>
            <a:ext cx="5266002" cy="246221"/>
          </a:xfrm>
          <a:prstGeom prst="rect">
            <a:avLst/>
          </a:prstGeom>
        </p:spPr>
        <p:txBody>
          <a:bodyPr wrap="square" lIns="0" tIns="0" rIns="0" bIns="0">
            <a:spAutoFit/>
          </a:bodyPr>
          <a:lstStyle>
            <a:defPPr>
              <a:defRPr lang="en-US"/>
            </a:defPPr>
            <a:lvl1pPr>
              <a:defRPr sz="1600" i="1">
                <a:solidFill>
                  <a:srgbClr val="002060"/>
                </a:solidFill>
                <a:latin typeface="+mj-lt"/>
                <a:cs typeface="Segoe UI" panose="020B0502040204020203" pitchFamily="34" charset="0"/>
              </a:defRPr>
            </a:lvl1pPr>
          </a:lstStyle>
          <a:p>
            <a:r>
              <a:rPr lang="it-IT" b="1">
                <a:latin typeface="Segoe UI" panose="020B0502040204020203" pitchFamily="34" charset="0"/>
              </a:rPr>
              <a:t>Scalabilità e Durabilità</a:t>
            </a:r>
            <a:endParaRPr lang="en-US" b="1">
              <a:latin typeface="Segoe UI" panose="020B0502040204020203" pitchFamily="34" charset="0"/>
            </a:endParaRPr>
          </a:p>
        </p:txBody>
      </p:sp>
      <p:sp>
        <p:nvSpPr>
          <p:cNvPr id="6" name="TextBox 4">
            <a:extLst>
              <a:ext uri="{FF2B5EF4-FFF2-40B4-BE49-F238E27FC236}">
                <a16:creationId xmlns:a16="http://schemas.microsoft.com/office/drawing/2014/main" id="{FEC4B743-566F-83B9-8B44-F7C51EFE6CAE}"/>
              </a:ext>
            </a:extLst>
          </p:cNvPr>
          <p:cNvSpPr txBox="1"/>
          <p:nvPr/>
        </p:nvSpPr>
        <p:spPr>
          <a:xfrm>
            <a:off x="122830" y="3251539"/>
            <a:ext cx="7703067" cy="984885"/>
          </a:xfrm>
          <a:prstGeom prst="rect">
            <a:avLst/>
          </a:prstGeom>
        </p:spPr>
        <p:txBody>
          <a:bodyPr wrap="square" lIns="0" tIns="0" rIns="0" bIns="0">
            <a:spAutoFit/>
          </a:bodyPr>
          <a:lstStyle>
            <a:defPPr>
              <a:defRPr lang="en-US"/>
            </a:defPPr>
            <a:lvl1pPr>
              <a:defRPr sz="1600" i="1">
                <a:solidFill>
                  <a:srgbClr val="002060"/>
                </a:solidFill>
                <a:latin typeface="+mj-lt"/>
                <a:cs typeface="Segoe UI" panose="020B0502040204020203" pitchFamily="34" charset="0"/>
              </a:defRPr>
            </a:lvl1pPr>
          </a:lstStyle>
          <a:p>
            <a:r>
              <a:rPr lang="it-IT"/>
              <a:t>Amazon S3 è altamente scalabile e può gestire qualsiasi quantità di dati, crescendo con le esigenze del tuo business senza richiedere interventi manuali. Offre una durabilità del 99,999999999%, assicurando che i tuoi dati siano protetti e disponibili anche in caso di guasti hardware.</a:t>
            </a:r>
            <a:endParaRPr lang="en-US" i="0"/>
          </a:p>
        </p:txBody>
      </p:sp>
      <p:sp>
        <p:nvSpPr>
          <p:cNvPr id="16" name="TextBox 67">
            <a:extLst>
              <a:ext uri="{FF2B5EF4-FFF2-40B4-BE49-F238E27FC236}">
                <a16:creationId xmlns:a16="http://schemas.microsoft.com/office/drawing/2014/main" id="{326FFB34-35B2-E62F-3B40-400DF2635C5D}"/>
              </a:ext>
            </a:extLst>
          </p:cNvPr>
          <p:cNvSpPr txBox="1"/>
          <p:nvPr/>
        </p:nvSpPr>
        <p:spPr>
          <a:xfrm>
            <a:off x="122830" y="4309701"/>
            <a:ext cx="5266002" cy="246221"/>
          </a:xfrm>
          <a:prstGeom prst="rect">
            <a:avLst/>
          </a:prstGeom>
        </p:spPr>
        <p:txBody>
          <a:bodyPr wrap="square" lIns="0" tIns="0" rIns="0" bIns="0">
            <a:spAutoFit/>
          </a:bodyPr>
          <a:lstStyle>
            <a:defPPr>
              <a:defRPr lang="en-US"/>
            </a:defPPr>
            <a:lvl1pPr>
              <a:defRPr sz="1600" i="1">
                <a:solidFill>
                  <a:srgbClr val="002060"/>
                </a:solidFill>
                <a:latin typeface="+mj-lt"/>
                <a:cs typeface="Segoe UI" panose="020B0502040204020203" pitchFamily="34" charset="0"/>
              </a:defRPr>
            </a:lvl1pPr>
          </a:lstStyle>
          <a:p>
            <a:r>
              <a:rPr lang="it-IT" b="1">
                <a:latin typeface="Segoe UI" panose="020B0502040204020203" pitchFamily="34" charset="0"/>
              </a:rPr>
              <a:t>Sicurezza e Controllo degli Accessi</a:t>
            </a:r>
            <a:endParaRPr lang="en-US" b="1">
              <a:latin typeface="Segoe UI" panose="020B0502040204020203" pitchFamily="34" charset="0"/>
            </a:endParaRPr>
          </a:p>
        </p:txBody>
      </p:sp>
      <p:sp>
        <p:nvSpPr>
          <p:cNvPr id="17" name="TextBox 4">
            <a:extLst>
              <a:ext uri="{FF2B5EF4-FFF2-40B4-BE49-F238E27FC236}">
                <a16:creationId xmlns:a16="http://schemas.microsoft.com/office/drawing/2014/main" id="{6C0DA70C-57FA-B733-F757-E844F0FB10C6}"/>
              </a:ext>
            </a:extLst>
          </p:cNvPr>
          <p:cNvSpPr txBox="1"/>
          <p:nvPr/>
        </p:nvSpPr>
        <p:spPr>
          <a:xfrm>
            <a:off x="122829" y="4629199"/>
            <a:ext cx="7703067" cy="984885"/>
          </a:xfrm>
          <a:prstGeom prst="rect">
            <a:avLst/>
          </a:prstGeom>
        </p:spPr>
        <p:txBody>
          <a:bodyPr wrap="square" lIns="0" tIns="0" rIns="0" bIns="0">
            <a:spAutoFit/>
          </a:bodyPr>
          <a:lstStyle>
            <a:defPPr>
              <a:defRPr lang="en-US"/>
            </a:defPPr>
            <a:lvl1pPr>
              <a:defRPr sz="1600" i="1">
                <a:solidFill>
                  <a:srgbClr val="002060"/>
                </a:solidFill>
                <a:latin typeface="+mj-lt"/>
                <a:cs typeface="Segoe UI" panose="020B0502040204020203" pitchFamily="34" charset="0"/>
              </a:defRPr>
            </a:lvl1pPr>
          </a:lstStyle>
          <a:p>
            <a:r>
              <a:rPr lang="it-IT"/>
              <a:t>S3 fornisce solide funzionalità di sicurezza, compresa la crittografia dei dati sia in transito che a riposo, e opzioni di controllo degli accessi dettagliate tramite policy IAM e bucket. Inoltre, integra con AWS Identity and Access Management (IAM) per gestire l'accesso agli utenti e ai servizi.</a:t>
            </a:r>
            <a:endParaRPr lang="en-US" i="0"/>
          </a:p>
        </p:txBody>
      </p:sp>
      <p:pic>
        <p:nvPicPr>
          <p:cNvPr id="18" name="Elemento grafico 17">
            <a:extLst>
              <a:ext uri="{FF2B5EF4-FFF2-40B4-BE49-F238E27FC236}">
                <a16:creationId xmlns:a16="http://schemas.microsoft.com/office/drawing/2014/main" id="{8532DC46-78A2-DD70-7233-5CF579B0C74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697372" y="2932041"/>
            <a:ext cx="1106713" cy="1106713"/>
          </a:xfrm>
          <a:prstGeom prst="rect">
            <a:avLst/>
          </a:prstGeom>
          <a:effectLst>
            <a:outerShdw blurRad="50800" dist="38100" dir="18900000" algn="bl" rotWithShape="0">
              <a:prstClr val="black">
                <a:alpha val="40000"/>
              </a:prstClr>
            </a:outerShdw>
          </a:effectLst>
        </p:spPr>
      </p:pic>
    </p:spTree>
    <p:extLst>
      <p:ext uri="{BB962C8B-B14F-4D97-AF65-F5344CB8AC3E}">
        <p14:creationId xmlns:p14="http://schemas.microsoft.com/office/powerpoint/2010/main" val="3835749250"/>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Immagine 14" descr="Immagine che contiene testo, Carattere, logo, Elementi grafici&#10;&#10;Descrizione generata automaticamente">
            <a:extLst>
              <a:ext uri="{FF2B5EF4-FFF2-40B4-BE49-F238E27FC236}">
                <a16:creationId xmlns:a16="http://schemas.microsoft.com/office/drawing/2014/main" id="{520F538A-1EFC-6F0D-6BAE-6F4BFB5770C0}"/>
              </a:ext>
            </a:extLst>
          </p:cNvPr>
          <p:cNvPicPr>
            <a:picLocks noChangeAspect="1"/>
          </p:cNvPicPr>
          <p:nvPr/>
        </p:nvPicPr>
        <p:blipFill>
          <a:blip r:embed="rId3"/>
          <a:stretch>
            <a:fillRect/>
          </a:stretch>
        </p:blipFill>
        <p:spPr>
          <a:xfrm>
            <a:off x="9256476" y="2303037"/>
            <a:ext cx="1549438" cy="740502"/>
          </a:xfrm>
          <a:prstGeom prst="rect">
            <a:avLst/>
          </a:prstGeom>
        </p:spPr>
      </p:pic>
      <p:sp>
        <p:nvSpPr>
          <p:cNvPr id="13" name="Rectangle 2" descr="This is an image of a desk with laptop computers and people working.">
            <a:extLst>
              <a:ext uri="{FF2B5EF4-FFF2-40B4-BE49-F238E27FC236}">
                <a16:creationId xmlns:a16="http://schemas.microsoft.com/office/drawing/2014/main" id="{3E5B1C40-E7FB-3A7E-0E4D-AB28CA97936D}"/>
              </a:ext>
            </a:extLst>
          </p:cNvPr>
          <p:cNvSpPr/>
          <p:nvPr/>
        </p:nvSpPr>
        <p:spPr>
          <a:xfrm>
            <a:off x="595038" y="1901887"/>
            <a:ext cx="10964101" cy="1601803"/>
          </a:xfrm>
          <a:prstGeom prst="roundRect">
            <a:avLst/>
          </a:prstGeom>
          <a:gradFill>
            <a:gsLst>
              <a:gs pos="1000">
                <a:srgbClr val="7CEFD8">
                  <a:alpha val="79000"/>
                </a:srgbClr>
              </a:gs>
              <a:gs pos="79000">
                <a:srgbClr val="6672E4">
                  <a:alpha val="84000"/>
                </a:srgbClr>
              </a:gs>
              <a:gs pos="98000">
                <a:srgbClr val="882BE5">
                  <a:alpha val="66000"/>
                </a:srgbClr>
              </a:gs>
            </a:gsLst>
            <a:lin ang="5400000" scaled="1"/>
          </a:gradFill>
          <a:ln w="12700" cap="flat">
            <a:noFill/>
            <a:prstDash val="solid"/>
            <a:miter lim="800000"/>
            <a:headEnd/>
            <a:tailEnd/>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a:solidFill>
                <a:schemeClr val="tx1"/>
              </a:solidFill>
            </a:endParaRPr>
          </a:p>
        </p:txBody>
      </p:sp>
      <p:sp>
        <p:nvSpPr>
          <p:cNvPr id="68" name="Title 67" hidden="1">
            <a:extLst>
              <a:ext uri="{FF2B5EF4-FFF2-40B4-BE49-F238E27FC236}">
                <a16:creationId xmlns:a16="http://schemas.microsoft.com/office/drawing/2014/main" id="{3D46526D-118F-4F6F-BAE0-066F422EBD1E}"/>
              </a:ext>
            </a:extLst>
          </p:cNvPr>
          <p:cNvSpPr>
            <a:spLocks noGrp="1"/>
          </p:cNvSpPr>
          <p:nvPr>
            <p:ph type="title"/>
          </p:nvPr>
        </p:nvSpPr>
        <p:spPr/>
        <p:txBody>
          <a:bodyPr/>
          <a:lstStyle/>
          <a:p>
            <a:r>
              <a:rPr lang="en-US"/>
              <a:t>Human resources slide 3</a:t>
            </a:r>
          </a:p>
        </p:txBody>
      </p:sp>
      <p:cxnSp>
        <p:nvCxnSpPr>
          <p:cNvPr id="25" name="Connettore diritto 24">
            <a:extLst>
              <a:ext uri="{FF2B5EF4-FFF2-40B4-BE49-F238E27FC236}">
                <a16:creationId xmlns:a16="http://schemas.microsoft.com/office/drawing/2014/main" id="{F34CCCFE-A208-A168-A9F0-346B7A1E6E2F}"/>
              </a:ext>
            </a:extLst>
          </p:cNvPr>
          <p:cNvCxnSpPr>
            <a:cxnSpLocks/>
          </p:cNvCxnSpPr>
          <p:nvPr/>
        </p:nvCxnSpPr>
        <p:spPr>
          <a:xfrm>
            <a:off x="122830" y="974366"/>
            <a:ext cx="1195283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 name="Immagine 1" descr="Immagine che contiene testo, Carattere, logo, simbolo&#10;&#10;Descrizione generata automaticamente">
            <a:extLst>
              <a:ext uri="{FF2B5EF4-FFF2-40B4-BE49-F238E27FC236}">
                <a16:creationId xmlns:a16="http://schemas.microsoft.com/office/drawing/2014/main" id="{9AD0B3B6-5CFF-4EDB-B544-1ED89D77C385}"/>
              </a:ext>
            </a:extLst>
          </p:cNvPr>
          <p:cNvPicPr>
            <a:picLocks noChangeAspect="1"/>
          </p:cNvPicPr>
          <p:nvPr/>
        </p:nvPicPr>
        <p:blipFill>
          <a:blip r:embed="rId4"/>
          <a:stretch>
            <a:fillRect/>
          </a:stretch>
        </p:blipFill>
        <p:spPr>
          <a:xfrm>
            <a:off x="122830" y="142843"/>
            <a:ext cx="1787858" cy="503622"/>
          </a:xfrm>
          <a:prstGeom prst="rect">
            <a:avLst/>
          </a:prstGeom>
        </p:spPr>
      </p:pic>
      <p:sp>
        <p:nvSpPr>
          <p:cNvPr id="4" name="CasellaDiTesto 3">
            <a:extLst>
              <a:ext uri="{FF2B5EF4-FFF2-40B4-BE49-F238E27FC236}">
                <a16:creationId xmlns:a16="http://schemas.microsoft.com/office/drawing/2014/main" id="{7B503EC1-E8A7-277B-5AEC-FF53393C5634}"/>
              </a:ext>
            </a:extLst>
          </p:cNvPr>
          <p:cNvSpPr txBox="1"/>
          <p:nvPr/>
        </p:nvSpPr>
        <p:spPr>
          <a:xfrm>
            <a:off x="0" y="681202"/>
            <a:ext cx="2844048" cy="215444"/>
          </a:xfrm>
          <a:prstGeom prst="rect">
            <a:avLst/>
          </a:prstGeom>
          <a:noFill/>
        </p:spPr>
        <p:txBody>
          <a:bodyPr wrap="none" rtlCol="0">
            <a:spAutoFit/>
          </a:bodyPr>
          <a:lstStyle/>
          <a:p>
            <a:r>
              <a:rPr lang="it-IT" sz="800">
                <a:latin typeface="Adobe Caslon Pro" panose="0205050205050A020403" pitchFamily="18" charset="0"/>
                <a:ea typeface="NSimSun" panose="02010609030101010101" pitchFamily="49" charset="-122"/>
              </a:rPr>
              <a:t>Dip. di Ingegneria Elettrica e delle Tecnologie dell’Informazione</a:t>
            </a:r>
          </a:p>
        </p:txBody>
      </p:sp>
      <p:sp>
        <p:nvSpPr>
          <p:cNvPr id="8" name="TextBox 1">
            <a:extLst>
              <a:ext uri="{FF2B5EF4-FFF2-40B4-BE49-F238E27FC236}">
                <a16:creationId xmlns:a16="http://schemas.microsoft.com/office/drawing/2014/main" id="{655D0F37-5227-DEA3-2232-A6F45ABE66C8}"/>
              </a:ext>
            </a:extLst>
          </p:cNvPr>
          <p:cNvSpPr txBox="1"/>
          <p:nvPr/>
        </p:nvSpPr>
        <p:spPr>
          <a:xfrm>
            <a:off x="3241154" y="325435"/>
            <a:ext cx="5709687" cy="512961"/>
          </a:xfrm>
          <a:prstGeom prst="rect">
            <a:avLst/>
          </a:prstGeom>
          <a:noFill/>
        </p:spPr>
        <p:txBody>
          <a:bodyPr wrap="square" lIns="0" tIns="0" rIns="0" bIns="0" rtlCol="0">
            <a:spAutoFit/>
          </a:bodyPr>
          <a:lstStyle/>
          <a:p>
            <a:pPr>
              <a:lnSpc>
                <a:spcPts val="4000"/>
              </a:lnSpc>
            </a:pPr>
            <a:r>
              <a:rPr lang="en-US" sz="4400" b="1">
                <a:solidFill>
                  <a:srgbClr val="002060"/>
                </a:solidFill>
                <a:latin typeface="Segoe UI" panose="020B0502040204020203" pitchFamily="34" charset="0"/>
                <a:cs typeface="Segoe UI" panose="020B0502040204020203" pitchFamily="34" charset="0"/>
              </a:rPr>
              <a:t>NIST Control Families</a:t>
            </a:r>
          </a:p>
        </p:txBody>
      </p:sp>
      <p:sp>
        <p:nvSpPr>
          <p:cNvPr id="16" name="TextBox 4">
            <a:extLst>
              <a:ext uri="{FF2B5EF4-FFF2-40B4-BE49-F238E27FC236}">
                <a16:creationId xmlns:a16="http://schemas.microsoft.com/office/drawing/2014/main" id="{0C897FB8-64A0-2536-2201-607E85D9AB04}"/>
              </a:ext>
            </a:extLst>
          </p:cNvPr>
          <p:cNvSpPr txBox="1"/>
          <p:nvPr/>
        </p:nvSpPr>
        <p:spPr>
          <a:xfrm>
            <a:off x="940348" y="2303037"/>
            <a:ext cx="7562903" cy="1077218"/>
          </a:xfrm>
          <a:prstGeom prst="rect">
            <a:avLst/>
          </a:prstGeom>
        </p:spPr>
        <p:txBody>
          <a:bodyPr wrap="square" lIns="0" tIns="0" rIns="0" bIns="0">
            <a:spAutoFit/>
          </a:bodyPr>
          <a:lstStyle>
            <a:defPPr>
              <a:defRPr lang="en-US"/>
            </a:defPPr>
            <a:lvl1pPr>
              <a:defRPr sz="1600" i="1">
                <a:solidFill>
                  <a:srgbClr val="002060"/>
                </a:solidFill>
                <a:latin typeface="+mj-lt"/>
                <a:cs typeface="Segoe UI" panose="020B0502040204020203" pitchFamily="34" charset="0"/>
              </a:defRPr>
            </a:lvl1pPr>
          </a:lstStyle>
          <a:p>
            <a:r>
              <a:rPr lang="it-IT" sz="1400" dirty="0"/>
              <a:t>Il controllo richiede che il sistema informativo fornisca una capacità di riduzione dei registri di audit e generazione di report che:</a:t>
            </a:r>
          </a:p>
          <a:p>
            <a:r>
              <a:rPr lang="it-IT" sz="1400"/>
              <a:t>1. Supporti </a:t>
            </a:r>
            <a:r>
              <a:rPr lang="it-IT" sz="1400" dirty="0"/>
              <a:t>la revisione, l'analisi e la generazione di report su richiesta e le indagini post-evento sugli incidenti di sicurezza;</a:t>
            </a:r>
          </a:p>
          <a:p>
            <a:r>
              <a:rPr lang="it-IT" sz="1400" dirty="0"/>
              <a:t>2. Non alteri il contenuto originale o l'ordine temporale dei registri di audit.</a:t>
            </a:r>
          </a:p>
        </p:txBody>
      </p:sp>
      <p:sp>
        <p:nvSpPr>
          <p:cNvPr id="19" name="TextBox 4">
            <a:extLst>
              <a:ext uri="{FF2B5EF4-FFF2-40B4-BE49-F238E27FC236}">
                <a16:creationId xmlns:a16="http://schemas.microsoft.com/office/drawing/2014/main" id="{65E19256-0439-EC6C-C898-2220A1038244}"/>
              </a:ext>
            </a:extLst>
          </p:cNvPr>
          <p:cNvSpPr txBox="1"/>
          <p:nvPr/>
        </p:nvSpPr>
        <p:spPr>
          <a:xfrm>
            <a:off x="613949" y="3643719"/>
            <a:ext cx="10964101" cy="1107996"/>
          </a:xfrm>
          <a:prstGeom prst="rect">
            <a:avLst/>
          </a:prstGeom>
        </p:spPr>
        <p:txBody>
          <a:bodyPr wrap="square" lIns="0" tIns="0" rIns="0" bIns="0">
            <a:spAutoFit/>
          </a:bodyPr>
          <a:lstStyle>
            <a:defPPr>
              <a:defRPr lang="en-US"/>
            </a:defPPr>
            <a:lvl1pPr>
              <a:defRPr sz="1600" i="1">
                <a:solidFill>
                  <a:srgbClr val="002060"/>
                </a:solidFill>
                <a:latin typeface="+mj-lt"/>
                <a:cs typeface="Segoe UI" panose="020B0502040204020203" pitchFamily="34" charset="0"/>
              </a:defRPr>
            </a:lvl1pPr>
          </a:lstStyle>
          <a:p>
            <a:r>
              <a:rPr lang="it-IT" sz="1800" dirty="0"/>
              <a:t>AWS </a:t>
            </a:r>
            <a:r>
              <a:rPr lang="it-IT" sz="1800" dirty="0" err="1"/>
              <a:t>CloudWatch</a:t>
            </a:r>
            <a:r>
              <a:rPr lang="it-IT" sz="1800" dirty="0"/>
              <a:t> permette di raccogliere, analizzare e ridurre i registri di audit generati dai servizi AWS, come Cognito, </a:t>
            </a:r>
            <a:r>
              <a:rPr lang="it-IT" sz="1800" dirty="0" err="1"/>
              <a:t>AppSync</a:t>
            </a:r>
            <a:r>
              <a:rPr lang="it-IT" sz="1800" dirty="0"/>
              <a:t> e Lambda. Questo sistema supporta la revisione, l'analisi e la generazione di report su richiesta, facilitando le indagini post-evento su incidenti di sicurezza senza alterare il contenuto originale o l'ordine temporale dei registri di audit.</a:t>
            </a:r>
          </a:p>
        </p:txBody>
      </p:sp>
      <p:sp>
        <p:nvSpPr>
          <p:cNvPr id="3" name="TextBox 1">
            <a:extLst>
              <a:ext uri="{FF2B5EF4-FFF2-40B4-BE49-F238E27FC236}">
                <a16:creationId xmlns:a16="http://schemas.microsoft.com/office/drawing/2014/main" id="{7E1410A8-194D-1BE7-B391-8DD57ECBBA26}"/>
              </a:ext>
            </a:extLst>
          </p:cNvPr>
          <p:cNvSpPr txBox="1"/>
          <p:nvPr/>
        </p:nvSpPr>
        <p:spPr>
          <a:xfrm>
            <a:off x="2194072" y="1047600"/>
            <a:ext cx="7766032" cy="454420"/>
          </a:xfrm>
          <a:prstGeom prst="rect">
            <a:avLst/>
          </a:prstGeom>
          <a:noFill/>
        </p:spPr>
        <p:txBody>
          <a:bodyPr wrap="square" lIns="0" tIns="0" rIns="0" bIns="0" rtlCol="0">
            <a:spAutoFit/>
          </a:bodyPr>
          <a:lstStyle/>
          <a:p>
            <a:pPr>
              <a:lnSpc>
                <a:spcPts val="4000"/>
              </a:lnSpc>
            </a:pPr>
            <a:r>
              <a:rPr lang="en-US" sz="2400" b="1" dirty="0">
                <a:solidFill>
                  <a:schemeClr val="accent1">
                    <a:lumMod val="50000"/>
                  </a:schemeClr>
                </a:solidFill>
                <a:latin typeface="Segoe UI" panose="020B0502040204020203" pitchFamily="34" charset="0"/>
                <a:cs typeface="Segoe UI" panose="020B0502040204020203" pitchFamily="34" charset="0"/>
              </a:rPr>
              <a:t>AU-7: Audit Record Reduction and Report Generation</a:t>
            </a:r>
          </a:p>
        </p:txBody>
      </p:sp>
      <p:cxnSp>
        <p:nvCxnSpPr>
          <p:cNvPr id="5" name="Connettore diritto 4">
            <a:extLst>
              <a:ext uri="{FF2B5EF4-FFF2-40B4-BE49-F238E27FC236}">
                <a16:creationId xmlns:a16="http://schemas.microsoft.com/office/drawing/2014/main" id="{7FEF40D8-7293-47E6-1C11-0F1550A33652}"/>
              </a:ext>
            </a:extLst>
          </p:cNvPr>
          <p:cNvCxnSpPr>
            <a:cxnSpLocks/>
          </p:cNvCxnSpPr>
          <p:nvPr/>
        </p:nvCxnSpPr>
        <p:spPr>
          <a:xfrm>
            <a:off x="2344848" y="1565000"/>
            <a:ext cx="740573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62578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outVertical)">
                                      <p:cBhvr>
                                        <p:cTn id="7" dur="2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Immagine 14" descr="Immagine che contiene testo, Carattere, logo, Elementi grafici&#10;&#10;Descrizione generata automaticamente">
            <a:extLst>
              <a:ext uri="{FF2B5EF4-FFF2-40B4-BE49-F238E27FC236}">
                <a16:creationId xmlns:a16="http://schemas.microsoft.com/office/drawing/2014/main" id="{520F538A-1EFC-6F0D-6BAE-6F4BFB5770C0}"/>
              </a:ext>
            </a:extLst>
          </p:cNvPr>
          <p:cNvPicPr>
            <a:picLocks noChangeAspect="1"/>
          </p:cNvPicPr>
          <p:nvPr/>
        </p:nvPicPr>
        <p:blipFill>
          <a:blip r:embed="rId3"/>
          <a:stretch>
            <a:fillRect/>
          </a:stretch>
        </p:blipFill>
        <p:spPr>
          <a:xfrm>
            <a:off x="9256476" y="2303037"/>
            <a:ext cx="1549438" cy="740502"/>
          </a:xfrm>
          <a:prstGeom prst="rect">
            <a:avLst/>
          </a:prstGeom>
        </p:spPr>
      </p:pic>
      <p:sp>
        <p:nvSpPr>
          <p:cNvPr id="13" name="Rectangle 2" descr="This is an image of a desk with laptop computers and people working.">
            <a:extLst>
              <a:ext uri="{FF2B5EF4-FFF2-40B4-BE49-F238E27FC236}">
                <a16:creationId xmlns:a16="http://schemas.microsoft.com/office/drawing/2014/main" id="{3E5B1C40-E7FB-3A7E-0E4D-AB28CA97936D}"/>
              </a:ext>
            </a:extLst>
          </p:cNvPr>
          <p:cNvSpPr/>
          <p:nvPr/>
        </p:nvSpPr>
        <p:spPr>
          <a:xfrm>
            <a:off x="595038" y="1901887"/>
            <a:ext cx="10964101" cy="1800979"/>
          </a:xfrm>
          <a:prstGeom prst="roundRect">
            <a:avLst/>
          </a:prstGeom>
          <a:gradFill>
            <a:gsLst>
              <a:gs pos="1000">
                <a:srgbClr val="7CEFD8">
                  <a:alpha val="79000"/>
                </a:srgbClr>
              </a:gs>
              <a:gs pos="79000">
                <a:srgbClr val="6672E4">
                  <a:alpha val="84000"/>
                </a:srgbClr>
              </a:gs>
              <a:gs pos="98000">
                <a:srgbClr val="882BE5">
                  <a:alpha val="66000"/>
                </a:srgbClr>
              </a:gs>
            </a:gsLst>
            <a:lin ang="5400000" scaled="1"/>
          </a:gradFill>
          <a:ln w="12700" cap="flat">
            <a:noFill/>
            <a:prstDash val="solid"/>
            <a:miter lim="800000"/>
            <a:headEnd/>
            <a:tailEnd/>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a:solidFill>
                <a:schemeClr val="tx1"/>
              </a:solidFill>
            </a:endParaRPr>
          </a:p>
        </p:txBody>
      </p:sp>
      <p:sp>
        <p:nvSpPr>
          <p:cNvPr id="68" name="Title 67" hidden="1">
            <a:extLst>
              <a:ext uri="{FF2B5EF4-FFF2-40B4-BE49-F238E27FC236}">
                <a16:creationId xmlns:a16="http://schemas.microsoft.com/office/drawing/2014/main" id="{3D46526D-118F-4F6F-BAE0-066F422EBD1E}"/>
              </a:ext>
            </a:extLst>
          </p:cNvPr>
          <p:cNvSpPr>
            <a:spLocks noGrp="1"/>
          </p:cNvSpPr>
          <p:nvPr>
            <p:ph type="title"/>
          </p:nvPr>
        </p:nvSpPr>
        <p:spPr/>
        <p:txBody>
          <a:bodyPr/>
          <a:lstStyle/>
          <a:p>
            <a:r>
              <a:rPr lang="en-US"/>
              <a:t>Human resources slide 3</a:t>
            </a:r>
          </a:p>
        </p:txBody>
      </p:sp>
      <p:cxnSp>
        <p:nvCxnSpPr>
          <p:cNvPr id="25" name="Connettore diritto 24">
            <a:extLst>
              <a:ext uri="{FF2B5EF4-FFF2-40B4-BE49-F238E27FC236}">
                <a16:creationId xmlns:a16="http://schemas.microsoft.com/office/drawing/2014/main" id="{F34CCCFE-A208-A168-A9F0-346B7A1E6E2F}"/>
              </a:ext>
            </a:extLst>
          </p:cNvPr>
          <p:cNvCxnSpPr>
            <a:cxnSpLocks/>
          </p:cNvCxnSpPr>
          <p:nvPr/>
        </p:nvCxnSpPr>
        <p:spPr>
          <a:xfrm>
            <a:off x="122830" y="974366"/>
            <a:ext cx="1195283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 name="Immagine 1" descr="Immagine che contiene testo, Carattere, logo, simbolo&#10;&#10;Descrizione generata automaticamente">
            <a:extLst>
              <a:ext uri="{FF2B5EF4-FFF2-40B4-BE49-F238E27FC236}">
                <a16:creationId xmlns:a16="http://schemas.microsoft.com/office/drawing/2014/main" id="{9AD0B3B6-5CFF-4EDB-B544-1ED89D77C385}"/>
              </a:ext>
            </a:extLst>
          </p:cNvPr>
          <p:cNvPicPr>
            <a:picLocks noChangeAspect="1"/>
          </p:cNvPicPr>
          <p:nvPr/>
        </p:nvPicPr>
        <p:blipFill>
          <a:blip r:embed="rId4"/>
          <a:stretch>
            <a:fillRect/>
          </a:stretch>
        </p:blipFill>
        <p:spPr>
          <a:xfrm>
            <a:off x="122830" y="142843"/>
            <a:ext cx="1787858" cy="503622"/>
          </a:xfrm>
          <a:prstGeom prst="rect">
            <a:avLst/>
          </a:prstGeom>
        </p:spPr>
      </p:pic>
      <p:sp>
        <p:nvSpPr>
          <p:cNvPr id="4" name="CasellaDiTesto 3">
            <a:extLst>
              <a:ext uri="{FF2B5EF4-FFF2-40B4-BE49-F238E27FC236}">
                <a16:creationId xmlns:a16="http://schemas.microsoft.com/office/drawing/2014/main" id="{7B503EC1-E8A7-277B-5AEC-FF53393C5634}"/>
              </a:ext>
            </a:extLst>
          </p:cNvPr>
          <p:cNvSpPr txBox="1"/>
          <p:nvPr/>
        </p:nvSpPr>
        <p:spPr>
          <a:xfrm>
            <a:off x="0" y="681202"/>
            <a:ext cx="2844048" cy="215444"/>
          </a:xfrm>
          <a:prstGeom prst="rect">
            <a:avLst/>
          </a:prstGeom>
          <a:noFill/>
        </p:spPr>
        <p:txBody>
          <a:bodyPr wrap="none" rtlCol="0">
            <a:spAutoFit/>
          </a:bodyPr>
          <a:lstStyle/>
          <a:p>
            <a:r>
              <a:rPr lang="it-IT" sz="800">
                <a:latin typeface="Adobe Caslon Pro" panose="0205050205050A020403" pitchFamily="18" charset="0"/>
                <a:ea typeface="NSimSun" panose="02010609030101010101" pitchFamily="49" charset="-122"/>
              </a:rPr>
              <a:t>Dip. di Ingegneria Elettrica e delle Tecnologie dell’Informazione</a:t>
            </a:r>
          </a:p>
        </p:txBody>
      </p:sp>
      <p:sp>
        <p:nvSpPr>
          <p:cNvPr id="8" name="TextBox 1">
            <a:extLst>
              <a:ext uri="{FF2B5EF4-FFF2-40B4-BE49-F238E27FC236}">
                <a16:creationId xmlns:a16="http://schemas.microsoft.com/office/drawing/2014/main" id="{655D0F37-5227-DEA3-2232-A6F45ABE66C8}"/>
              </a:ext>
            </a:extLst>
          </p:cNvPr>
          <p:cNvSpPr txBox="1"/>
          <p:nvPr/>
        </p:nvSpPr>
        <p:spPr>
          <a:xfrm>
            <a:off x="3241154" y="325435"/>
            <a:ext cx="5709687" cy="512961"/>
          </a:xfrm>
          <a:prstGeom prst="rect">
            <a:avLst/>
          </a:prstGeom>
          <a:noFill/>
        </p:spPr>
        <p:txBody>
          <a:bodyPr wrap="square" lIns="0" tIns="0" rIns="0" bIns="0" rtlCol="0">
            <a:spAutoFit/>
          </a:bodyPr>
          <a:lstStyle/>
          <a:p>
            <a:pPr>
              <a:lnSpc>
                <a:spcPts val="4000"/>
              </a:lnSpc>
            </a:pPr>
            <a:r>
              <a:rPr lang="en-US" sz="4400" b="1">
                <a:solidFill>
                  <a:srgbClr val="002060"/>
                </a:solidFill>
                <a:latin typeface="Segoe UI" panose="020B0502040204020203" pitchFamily="34" charset="0"/>
                <a:cs typeface="Segoe UI" panose="020B0502040204020203" pitchFamily="34" charset="0"/>
              </a:rPr>
              <a:t>NIST Control Families</a:t>
            </a:r>
          </a:p>
        </p:txBody>
      </p:sp>
      <p:sp>
        <p:nvSpPr>
          <p:cNvPr id="16" name="TextBox 4">
            <a:extLst>
              <a:ext uri="{FF2B5EF4-FFF2-40B4-BE49-F238E27FC236}">
                <a16:creationId xmlns:a16="http://schemas.microsoft.com/office/drawing/2014/main" id="{0C897FB8-64A0-2536-2201-607E85D9AB04}"/>
              </a:ext>
            </a:extLst>
          </p:cNvPr>
          <p:cNvSpPr txBox="1"/>
          <p:nvPr/>
        </p:nvSpPr>
        <p:spPr>
          <a:xfrm>
            <a:off x="940348" y="2303037"/>
            <a:ext cx="7562903" cy="1292662"/>
          </a:xfrm>
          <a:prstGeom prst="rect">
            <a:avLst/>
          </a:prstGeom>
        </p:spPr>
        <p:txBody>
          <a:bodyPr wrap="square" lIns="0" tIns="0" rIns="0" bIns="0">
            <a:spAutoFit/>
          </a:bodyPr>
          <a:lstStyle>
            <a:defPPr>
              <a:defRPr lang="en-US"/>
            </a:defPPr>
            <a:lvl1pPr>
              <a:defRPr sz="1600" i="1">
                <a:solidFill>
                  <a:srgbClr val="002060"/>
                </a:solidFill>
                <a:latin typeface="+mj-lt"/>
                <a:cs typeface="Segoe UI" panose="020B0502040204020203" pitchFamily="34" charset="0"/>
              </a:defRPr>
            </a:lvl1pPr>
          </a:lstStyle>
          <a:p>
            <a:r>
              <a:rPr lang="it-IT" sz="1400" dirty="0"/>
              <a:t>Il controllo si occupa della generazione di </a:t>
            </a:r>
            <a:r>
              <a:rPr lang="it-IT" sz="1400" dirty="0" err="1"/>
              <a:t>timestamp</a:t>
            </a:r>
            <a:r>
              <a:rPr lang="it-IT" sz="1400" dirty="0"/>
              <a:t> nei record di audit e richiede che il sistema informativo: </a:t>
            </a:r>
          </a:p>
          <a:p>
            <a:r>
              <a:rPr lang="it-IT" sz="1400"/>
              <a:t>1. Utilizzi </a:t>
            </a:r>
            <a:r>
              <a:rPr lang="it-IT" sz="1400" dirty="0"/>
              <a:t>gli orologi di sistema interni per generare </a:t>
            </a:r>
            <a:r>
              <a:rPr lang="it-IT" sz="1400" dirty="0" err="1"/>
              <a:t>timestamp</a:t>
            </a:r>
            <a:r>
              <a:rPr lang="it-IT" sz="1400" dirty="0"/>
              <a:t> per i registri di audit;</a:t>
            </a:r>
          </a:p>
          <a:p>
            <a:r>
              <a:rPr lang="it-IT" sz="1400" dirty="0"/>
              <a:t>2. Registri i </a:t>
            </a:r>
            <a:r>
              <a:rPr lang="it-IT" sz="1400" dirty="0" err="1"/>
              <a:t>timestamp</a:t>
            </a:r>
            <a:r>
              <a:rPr lang="it-IT" sz="1400" dirty="0"/>
              <a:t> per i registri di audit che possono essere mappati al Tempo Universale Coordinato (UTC) o al Greenwich Mean Time (GMT) e che soddisfano la granularità della misurazione del tempo definita dall'organizzazione​ </a:t>
            </a:r>
          </a:p>
        </p:txBody>
      </p:sp>
      <p:sp>
        <p:nvSpPr>
          <p:cNvPr id="19" name="TextBox 4">
            <a:extLst>
              <a:ext uri="{FF2B5EF4-FFF2-40B4-BE49-F238E27FC236}">
                <a16:creationId xmlns:a16="http://schemas.microsoft.com/office/drawing/2014/main" id="{65E19256-0439-EC6C-C898-2220A1038244}"/>
              </a:ext>
            </a:extLst>
          </p:cNvPr>
          <p:cNvSpPr txBox="1"/>
          <p:nvPr/>
        </p:nvSpPr>
        <p:spPr>
          <a:xfrm>
            <a:off x="629038" y="3825122"/>
            <a:ext cx="10964101" cy="1107996"/>
          </a:xfrm>
          <a:prstGeom prst="rect">
            <a:avLst/>
          </a:prstGeom>
        </p:spPr>
        <p:txBody>
          <a:bodyPr wrap="square" lIns="0" tIns="0" rIns="0" bIns="0">
            <a:spAutoFit/>
          </a:bodyPr>
          <a:lstStyle>
            <a:defPPr>
              <a:defRPr lang="en-US"/>
            </a:defPPr>
            <a:lvl1pPr>
              <a:defRPr sz="1600" i="1">
                <a:solidFill>
                  <a:srgbClr val="002060"/>
                </a:solidFill>
                <a:latin typeface="+mj-lt"/>
                <a:cs typeface="Segoe UI" panose="020B0502040204020203" pitchFamily="34" charset="0"/>
              </a:defRPr>
            </a:lvl1pPr>
          </a:lstStyle>
          <a:p>
            <a:r>
              <a:rPr lang="it-IT" sz="1800" dirty="0"/>
              <a:t>AWS </a:t>
            </a:r>
            <a:r>
              <a:rPr lang="it-IT" sz="1800" dirty="0" err="1"/>
              <a:t>CloudWatch</a:t>
            </a:r>
            <a:r>
              <a:rPr lang="it-IT" sz="1800" dirty="0"/>
              <a:t> automaticamente appone un </a:t>
            </a:r>
            <a:r>
              <a:rPr lang="it-IT" sz="1800" dirty="0" err="1"/>
              <a:t>timestamp</a:t>
            </a:r>
            <a:r>
              <a:rPr lang="it-IT" sz="1800" dirty="0"/>
              <a:t> a ogni log che riceve, garantendo così l'integrità temporale dei record di audit. Questo processo è fondamentale per correlare gli eventi di sicurezza tra diversi sistemi e per condurre analisi forensi accurate. La precisione dei </a:t>
            </a:r>
            <a:r>
              <a:rPr lang="it-IT" sz="1800" dirty="0" err="1"/>
              <a:t>timestamp</a:t>
            </a:r>
            <a:r>
              <a:rPr lang="it-IT" sz="1800" dirty="0"/>
              <a:t> di </a:t>
            </a:r>
            <a:r>
              <a:rPr lang="it-IT" sz="1800" dirty="0" err="1"/>
              <a:t>CloudWatch</a:t>
            </a:r>
            <a:r>
              <a:rPr lang="it-IT" sz="1800" dirty="0"/>
              <a:t> aiuta a stabilire una linea temporale dettagliata e affidabile per gli eventi registrati, soddisfacendo i requisiti del controllo AU-8.</a:t>
            </a:r>
          </a:p>
        </p:txBody>
      </p:sp>
      <p:sp>
        <p:nvSpPr>
          <p:cNvPr id="3" name="TextBox 1">
            <a:extLst>
              <a:ext uri="{FF2B5EF4-FFF2-40B4-BE49-F238E27FC236}">
                <a16:creationId xmlns:a16="http://schemas.microsoft.com/office/drawing/2014/main" id="{7E1410A8-194D-1BE7-B391-8DD57ECBBA26}"/>
              </a:ext>
            </a:extLst>
          </p:cNvPr>
          <p:cNvSpPr txBox="1"/>
          <p:nvPr/>
        </p:nvSpPr>
        <p:spPr>
          <a:xfrm>
            <a:off x="4610845" y="1047600"/>
            <a:ext cx="2970303" cy="454420"/>
          </a:xfrm>
          <a:prstGeom prst="rect">
            <a:avLst/>
          </a:prstGeom>
          <a:noFill/>
        </p:spPr>
        <p:txBody>
          <a:bodyPr wrap="square" lIns="0" tIns="0" rIns="0" bIns="0" rtlCol="0">
            <a:spAutoFit/>
          </a:bodyPr>
          <a:lstStyle/>
          <a:p>
            <a:pPr>
              <a:lnSpc>
                <a:spcPts val="4000"/>
              </a:lnSpc>
            </a:pPr>
            <a:r>
              <a:rPr lang="en-US" sz="2400" b="1" dirty="0">
                <a:solidFill>
                  <a:schemeClr val="accent1">
                    <a:lumMod val="50000"/>
                  </a:schemeClr>
                </a:solidFill>
                <a:latin typeface="Segoe UI" panose="020B0502040204020203" pitchFamily="34" charset="0"/>
                <a:cs typeface="Segoe UI" panose="020B0502040204020203" pitchFamily="34" charset="0"/>
              </a:rPr>
              <a:t>AU-8: Time Stamps</a:t>
            </a:r>
          </a:p>
        </p:txBody>
      </p:sp>
      <p:cxnSp>
        <p:nvCxnSpPr>
          <p:cNvPr id="5" name="Connettore diritto 4">
            <a:extLst>
              <a:ext uri="{FF2B5EF4-FFF2-40B4-BE49-F238E27FC236}">
                <a16:creationId xmlns:a16="http://schemas.microsoft.com/office/drawing/2014/main" id="{7FEF40D8-7293-47E6-1C11-0F1550A33652}"/>
              </a:ext>
            </a:extLst>
          </p:cNvPr>
          <p:cNvCxnSpPr>
            <a:cxnSpLocks/>
          </p:cNvCxnSpPr>
          <p:nvPr/>
        </p:nvCxnSpPr>
        <p:spPr>
          <a:xfrm>
            <a:off x="4693920" y="1565000"/>
            <a:ext cx="259842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7" name="Immagine 6">
            <a:extLst>
              <a:ext uri="{FF2B5EF4-FFF2-40B4-BE49-F238E27FC236}">
                <a16:creationId xmlns:a16="http://schemas.microsoft.com/office/drawing/2014/main" id="{7E2889FA-C3FC-5178-9127-5BA1A2BE7ADE}"/>
              </a:ext>
            </a:extLst>
          </p:cNvPr>
          <p:cNvPicPr>
            <a:picLocks noChangeAspect="1"/>
          </p:cNvPicPr>
          <p:nvPr/>
        </p:nvPicPr>
        <p:blipFill>
          <a:blip r:embed="rId5"/>
          <a:stretch>
            <a:fillRect/>
          </a:stretch>
        </p:blipFill>
        <p:spPr>
          <a:xfrm>
            <a:off x="3072189" y="1480854"/>
            <a:ext cx="6077798" cy="4229690"/>
          </a:xfrm>
          <a:prstGeom prst="rect">
            <a:avLst/>
          </a:prstGeom>
        </p:spPr>
      </p:pic>
    </p:spTree>
    <p:extLst>
      <p:ext uri="{BB962C8B-B14F-4D97-AF65-F5344CB8AC3E}">
        <p14:creationId xmlns:p14="http://schemas.microsoft.com/office/powerpoint/2010/main" val="4276581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outVertical)">
                                      <p:cBhvr>
                                        <p:cTn id="7" dur="25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Immagine 14" descr="Immagine che contiene testo, Carattere, logo, Elementi grafici&#10;&#10;Descrizione generata automaticamente">
            <a:extLst>
              <a:ext uri="{FF2B5EF4-FFF2-40B4-BE49-F238E27FC236}">
                <a16:creationId xmlns:a16="http://schemas.microsoft.com/office/drawing/2014/main" id="{520F538A-1EFC-6F0D-6BAE-6F4BFB5770C0}"/>
              </a:ext>
            </a:extLst>
          </p:cNvPr>
          <p:cNvPicPr>
            <a:picLocks noChangeAspect="1"/>
          </p:cNvPicPr>
          <p:nvPr/>
        </p:nvPicPr>
        <p:blipFill>
          <a:blip r:embed="rId3"/>
          <a:stretch>
            <a:fillRect/>
          </a:stretch>
        </p:blipFill>
        <p:spPr>
          <a:xfrm>
            <a:off x="9256476" y="2303037"/>
            <a:ext cx="1549438" cy="740502"/>
          </a:xfrm>
          <a:prstGeom prst="rect">
            <a:avLst/>
          </a:prstGeom>
        </p:spPr>
      </p:pic>
      <p:sp>
        <p:nvSpPr>
          <p:cNvPr id="13" name="Rectangle 2" descr="This is an image of a desk with laptop computers and people working.">
            <a:extLst>
              <a:ext uri="{FF2B5EF4-FFF2-40B4-BE49-F238E27FC236}">
                <a16:creationId xmlns:a16="http://schemas.microsoft.com/office/drawing/2014/main" id="{3E5B1C40-E7FB-3A7E-0E4D-AB28CA97936D}"/>
              </a:ext>
            </a:extLst>
          </p:cNvPr>
          <p:cNvSpPr/>
          <p:nvPr/>
        </p:nvSpPr>
        <p:spPr>
          <a:xfrm>
            <a:off x="595038" y="1901887"/>
            <a:ext cx="10964101" cy="1601803"/>
          </a:xfrm>
          <a:prstGeom prst="roundRect">
            <a:avLst/>
          </a:prstGeom>
          <a:gradFill>
            <a:gsLst>
              <a:gs pos="1000">
                <a:srgbClr val="7CEFD8">
                  <a:alpha val="79000"/>
                </a:srgbClr>
              </a:gs>
              <a:gs pos="79000">
                <a:srgbClr val="6672E4">
                  <a:alpha val="84000"/>
                </a:srgbClr>
              </a:gs>
              <a:gs pos="98000">
                <a:srgbClr val="882BE5">
                  <a:alpha val="66000"/>
                </a:srgbClr>
              </a:gs>
            </a:gsLst>
            <a:lin ang="5400000" scaled="1"/>
          </a:gradFill>
          <a:ln w="12700" cap="flat">
            <a:noFill/>
            <a:prstDash val="solid"/>
            <a:miter lim="800000"/>
            <a:headEnd/>
            <a:tailEnd/>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dirty="0">
              <a:solidFill>
                <a:schemeClr val="tx1"/>
              </a:solidFill>
            </a:endParaRPr>
          </a:p>
        </p:txBody>
      </p:sp>
      <p:sp>
        <p:nvSpPr>
          <p:cNvPr id="68" name="Title 67" hidden="1">
            <a:extLst>
              <a:ext uri="{FF2B5EF4-FFF2-40B4-BE49-F238E27FC236}">
                <a16:creationId xmlns:a16="http://schemas.microsoft.com/office/drawing/2014/main" id="{3D46526D-118F-4F6F-BAE0-066F422EBD1E}"/>
              </a:ext>
            </a:extLst>
          </p:cNvPr>
          <p:cNvSpPr>
            <a:spLocks noGrp="1"/>
          </p:cNvSpPr>
          <p:nvPr>
            <p:ph type="title"/>
          </p:nvPr>
        </p:nvSpPr>
        <p:spPr/>
        <p:txBody>
          <a:bodyPr/>
          <a:lstStyle/>
          <a:p>
            <a:r>
              <a:rPr lang="en-US"/>
              <a:t>Human resources slide 3</a:t>
            </a:r>
          </a:p>
        </p:txBody>
      </p:sp>
      <p:cxnSp>
        <p:nvCxnSpPr>
          <p:cNvPr id="25" name="Connettore diritto 24">
            <a:extLst>
              <a:ext uri="{FF2B5EF4-FFF2-40B4-BE49-F238E27FC236}">
                <a16:creationId xmlns:a16="http://schemas.microsoft.com/office/drawing/2014/main" id="{F34CCCFE-A208-A168-A9F0-346B7A1E6E2F}"/>
              </a:ext>
            </a:extLst>
          </p:cNvPr>
          <p:cNvCxnSpPr>
            <a:cxnSpLocks/>
          </p:cNvCxnSpPr>
          <p:nvPr/>
        </p:nvCxnSpPr>
        <p:spPr>
          <a:xfrm>
            <a:off x="122830" y="974366"/>
            <a:ext cx="1195283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 name="Immagine 1" descr="Immagine che contiene testo, Carattere, logo, simbolo&#10;&#10;Descrizione generata automaticamente">
            <a:extLst>
              <a:ext uri="{FF2B5EF4-FFF2-40B4-BE49-F238E27FC236}">
                <a16:creationId xmlns:a16="http://schemas.microsoft.com/office/drawing/2014/main" id="{9AD0B3B6-5CFF-4EDB-B544-1ED89D77C385}"/>
              </a:ext>
            </a:extLst>
          </p:cNvPr>
          <p:cNvPicPr>
            <a:picLocks noChangeAspect="1"/>
          </p:cNvPicPr>
          <p:nvPr/>
        </p:nvPicPr>
        <p:blipFill>
          <a:blip r:embed="rId4"/>
          <a:stretch>
            <a:fillRect/>
          </a:stretch>
        </p:blipFill>
        <p:spPr>
          <a:xfrm>
            <a:off x="122830" y="142843"/>
            <a:ext cx="1787858" cy="503622"/>
          </a:xfrm>
          <a:prstGeom prst="rect">
            <a:avLst/>
          </a:prstGeom>
        </p:spPr>
      </p:pic>
      <p:sp>
        <p:nvSpPr>
          <p:cNvPr id="4" name="CasellaDiTesto 3">
            <a:extLst>
              <a:ext uri="{FF2B5EF4-FFF2-40B4-BE49-F238E27FC236}">
                <a16:creationId xmlns:a16="http://schemas.microsoft.com/office/drawing/2014/main" id="{7B503EC1-E8A7-277B-5AEC-FF53393C5634}"/>
              </a:ext>
            </a:extLst>
          </p:cNvPr>
          <p:cNvSpPr txBox="1"/>
          <p:nvPr/>
        </p:nvSpPr>
        <p:spPr>
          <a:xfrm>
            <a:off x="0" y="681202"/>
            <a:ext cx="2844048" cy="215444"/>
          </a:xfrm>
          <a:prstGeom prst="rect">
            <a:avLst/>
          </a:prstGeom>
          <a:noFill/>
        </p:spPr>
        <p:txBody>
          <a:bodyPr wrap="none" rtlCol="0">
            <a:spAutoFit/>
          </a:bodyPr>
          <a:lstStyle/>
          <a:p>
            <a:r>
              <a:rPr lang="it-IT" sz="800">
                <a:latin typeface="Adobe Caslon Pro" panose="0205050205050A020403" pitchFamily="18" charset="0"/>
                <a:ea typeface="NSimSun" panose="02010609030101010101" pitchFamily="49" charset="-122"/>
              </a:rPr>
              <a:t>Dip. di Ingegneria Elettrica e delle Tecnologie dell’Informazione</a:t>
            </a:r>
          </a:p>
        </p:txBody>
      </p:sp>
      <p:sp>
        <p:nvSpPr>
          <p:cNvPr id="8" name="TextBox 1">
            <a:extLst>
              <a:ext uri="{FF2B5EF4-FFF2-40B4-BE49-F238E27FC236}">
                <a16:creationId xmlns:a16="http://schemas.microsoft.com/office/drawing/2014/main" id="{655D0F37-5227-DEA3-2232-A6F45ABE66C8}"/>
              </a:ext>
            </a:extLst>
          </p:cNvPr>
          <p:cNvSpPr txBox="1"/>
          <p:nvPr/>
        </p:nvSpPr>
        <p:spPr>
          <a:xfrm>
            <a:off x="3241154" y="325435"/>
            <a:ext cx="5709687" cy="512961"/>
          </a:xfrm>
          <a:prstGeom prst="rect">
            <a:avLst/>
          </a:prstGeom>
          <a:noFill/>
        </p:spPr>
        <p:txBody>
          <a:bodyPr wrap="square" lIns="0" tIns="0" rIns="0" bIns="0" rtlCol="0">
            <a:spAutoFit/>
          </a:bodyPr>
          <a:lstStyle/>
          <a:p>
            <a:pPr>
              <a:lnSpc>
                <a:spcPts val="4000"/>
              </a:lnSpc>
            </a:pPr>
            <a:r>
              <a:rPr lang="en-US" sz="4400" b="1">
                <a:solidFill>
                  <a:srgbClr val="002060"/>
                </a:solidFill>
                <a:latin typeface="Segoe UI" panose="020B0502040204020203" pitchFamily="34" charset="0"/>
                <a:cs typeface="Segoe UI" panose="020B0502040204020203" pitchFamily="34" charset="0"/>
              </a:rPr>
              <a:t>NIST Control Families</a:t>
            </a:r>
          </a:p>
        </p:txBody>
      </p:sp>
      <p:sp>
        <p:nvSpPr>
          <p:cNvPr id="16" name="TextBox 4">
            <a:extLst>
              <a:ext uri="{FF2B5EF4-FFF2-40B4-BE49-F238E27FC236}">
                <a16:creationId xmlns:a16="http://schemas.microsoft.com/office/drawing/2014/main" id="{0C897FB8-64A0-2536-2201-607E85D9AB04}"/>
              </a:ext>
            </a:extLst>
          </p:cNvPr>
          <p:cNvSpPr txBox="1"/>
          <p:nvPr/>
        </p:nvSpPr>
        <p:spPr>
          <a:xfrm>
            <a:off x="940348" y="2303037"/>
            <a:ext cx="7562903" cy="1077218"/>
          </a:xfrm>
          <a:prstGeom prst="rect">
            <a:avLst/>
          </a:prstGeom>
        </p:spPr>
        <p:txBody>
          <a:bodyPr wrap="square" lIns="0" tIns="0" rIns="0" bIns="0">
            <a:spAutoFit/>
          </a:bodyPr>
          <a:lstStyle>
            <a:defPPr>
              <a:defRPr lang="en-US"/>
            </a:defPPr>
            <a:lvl1pPr>
              <a:defRPr sz="1600" i="1">
                <a:solidFill>
                  <a:srgbClr val="002060"/>
                </a:solidFill>
                <a:latin typeface="+mj-lt"/>
                <a:cs typeface="Segoe UI" panose="020B0502040204020203" pitchFamily="34" charset="0"/>
              </a:defRPr>
            </a:lvl1pPr>
          </a:lstStyle>
          <a:p>
            <a:r>
              <a:rPr lang="it-IT" sz="1400" dirty="0"/>
              <a:t>Il controllo richiede che il sistema informativo:</a:t>
            </a:r>
          </a:p>
          <a:p>
            <a:r>
              <a:rPr lang="it-IT" sz="1400" dirty="0"/>
              <a:t>1. Protegga le informazioni di audit e gli strumenti di audit </a:t>
            </a:r>
            <a:r>
              <a:rPr lang="it-IT" sz="1400" dirty="0" err="1"/>
              <a:t>logging</a:t>
            </a:r>
            <a:r>
              <a:rPr lang="it-IT" sz="1400" dirty="0"/>
              <a:t> da accessi non autorizzati, modifiche e cancellazioni;</a:t>
            </a:r>
          </a:p>
          <a:p>
            <a:r>
              <a:rPr lang="it-IT" sz="1400" dirty="0"/>
              <a:t>2. Avvisi i ruoli o il personale definiti dall'organizzazione al rilevamento di accessi non autorizzati, modifiche o cancellazioni delle informazioni di audit.</a:t>
            </a:r>
          </a:p>
        </p:txBody>
      </p:sp>
      <p:sp>
        <p:nvSpPr>
          <p:cNvPr id="19" name="TextBox 4">
            <a:extLst>
              <a:ext uri="{FF2B5EF4-FFF2-40B4-BE49-F238E27FC236}">
                <a16:creationId xmlns:a16="http://schemas.microsoft.com/office/drawing/2014/main" id="{65E19256-0439-EC6C-C898-2220A1038244}"/>
              </a:ext>
            </a:extLst>
          </p:cNvPr>
          <p:cNvSpPr txBox="1"/>
          <p:nvPr/>
        </p:nvSpPr>
        <p:spPr>
          <a:xfrm>
            <a:off x="613949" y="3643719"/>
            <a:ext cx="10964101" cy="553998"/>
          </a:xfrm>
          <a:prstGeom prst="rect">
            <a:avLst/>
          </a:prstGeom>
        </p:spPr>
        <p:txBody>
          <a:bodyPr wrap="square" lIns="0" tIns="0" rIns="0" bIns="0">
            <a:spAutoFit/>
          </a:bodyPr>
          <a:lstStyle>
            <a:defPPr>
              <a:defRPr lang="en-US"/>
            </a:defPPr>
            <a:lvl1pPr>
              <a:defRPr sz="1600" i="1">
                <a:solidFill>
                  <a:srgbClr val="002060"/>
                </a:solidFill>
                <a:latin typeface="+mj-lt"/>
                <a:cs typeface="Segoe UI" panose="020B0502040204020203" pitchFamily="34" charset="0"/>
              </a:defRPr>
            </a:lvl1pPr>
          </a:lstStyle>
          <a:p>
            <a:r>
              <a:rPr lang="it-IT" sz="1800" dirty="0"/>
              <a:t>Per soddisfare il controllo è necessario configurare </a:t>
            </a:r>
            <a:r>
              <a:rPr lang="it-IT" sz="1800" dirty="0" err="1"/>
              <a:t>CloudWatch</a:t>
            </a:r>
            <a:r>
              <a:rPr lang="it-IT" sz="1800" dirty="0"/>
              <a:t> per proteggere i log di audit da accessi, modifiche e cancellazioni non autorizzate, usando ruoli IAM per limitare l'accesso ai log solo al personale autorizzato. </a:t>
            </a:r>
          </a:p>
        </p:txBody>
      </p:sp>
      <p:sp>
        <p:nvSpPr>
          <p:cNvPr id="3" name="TextBox 1">
            <a:extLst>
              <a:ext uri="{FF2B5EF4-FFF2-40B4-BE49-F238E27FC236}">
                <a16:creationId xmlns:a16="http://schemas.microsoft.com/office/drawing/2014/main" id="{7E1410A8-194D-1BE7-B391-8DD57ECBBA26}"/>
              </a:ext>
            </a:extLst>
          </p:cNvPr>
          <p:cNvSpPr txBox="1"/>
          <p:nvPr/>
        </p:nvSpPr>
        <p:spPr>
          <a:xfrm>
            <a:off x="3293174" y="1047600"/>
            <a:ext cx="5567827" cy="454420"/>
          </a:xfrm>
          <a:prstGeom prst="rect">
            <a:avLst/>
          </a:prstGeom>
          <a:noFill/>
        </p:spPr>
        <p:txBody>
          <a:bodyPr wrap="square" lIns="0" tIns="0" rIns="0" bIns="0" rtlCol="0">
            <a:spAutoFit/>
          </a:bodyPr>
          <a:lstStyle/>
          <a:p>
            <a:pPr>
              <a:lnSpc>
                <a:spcPts val="4000"/>
              </a:lnSpc>
            </a:pPr>
            <a:r>
              <a:rPr lang="en-US" sz="2400" b="1" dirty="0">
                <a:solidFill>
                  <a:schemeClr val="accent1">
                    <a:lumMod val="50000"/>
                  </a:schemeClr>
                </a:solidFill>
                <a:latin typeface="Segoe UI" panose="020B0502040204020203" pitchFamily="34" charset="0"/>
                <a:cs typeface="Segoe UI" panose="020B0502040204020203" pitchFamily="34" charset="0"/>
              </a:rPr>
              <a:t>AU-9: Protection of Audit Information</a:t>
            </a:r>
          </a:p>
        </p:txBody>
      </p:sp>
      <p:cxnSp>
        <p:nvCxnSpPr>
          <p:cNvPr id="5" name="Connettore diritto 4">
            <a:extLst>
              <a:ext uri="{FF2B5EF4-FFF2-40B4-BE49-F238E27FC236}">
                <a16:creationId xmlns:a16="http://schemas.microsoft.com/office/drawing/2014/main" id="{7FEF40D8-7293-47E6-1C11-0F1550A33652}"/>
              </a:ext>
            </a:extLst>
          </p:cNvPr>
          <p:cNvCxnSpPr>
            <a:cxnSpLocks/>
          </p:cNvCxnSpPr>
          <p:nvPr/>
        </p:nvCxnSpPr>
        <p:spPr>
          <a:xfrm>
            <a:off x="3383280" y="1579135"/>
            <a:ext cx="52959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57464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outVertical)">
                                      <p:cBhvr>
                                        <p:cTn id="7" dur="2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Immagine 14" descr="Immagine che contiene testo, Carattere, logo, Elementi grafici&#10;&#10;Descrizione generata automaticamente">
            <a:extLst>
              <a:ext uri="{FF2B5EF4-FFF2-40B4-BE49-F238E27FC236}">
                <a16:creationId xmlns:a16="http://schemas.microsoft.com/office/drawing/2014/main" id="{520F538A-1EFC-6F0D-6BAE-6F4BFB5770C0}"/>
              </a:ext>
            </a:extLst>
          </p:cNvPr>
          <p:cNvPicPr>
            <a:picLocks noChangeAspect="1"/>
          </p:cNvPicPr>
          <p:nvPr/>
        </p:nvPicPr>
        <p:blipFill>
          <a:blip r:embed="rId3"/>
          <a:stretch>
            <a:fillRect/>
          </a:stretch>
        </p:blipFill>
        <p:spPr>
          <a:xfrm>
            <a:off x="9256476" y="2303037"/>
            <a:ext cx="1549438" cy="740502"/>
          </a:xfrm>
          <a:prstGeom prst="rect">
            <a:avLst/>
          </a:prstGeom>
        </p:spPr>
      </p:pic>
      <p:sp>
        <p:nvSpPr>
          <p:cNvPr id="13" name="Rectangle 2" descr="This is an image of a desk with laptop computers and people working.">
            <a:extLst>
              <a:ext uri="{FF2B5EF4-FFF2-40B4-BE49-F238E27FC236}">
                <a16:creationId xmlns:a16="http://schemas.microsoft.com/office/drawing/2014/main" id="{3E5B1C40-E7FB-3A7E-0E4D-AB28CA97936D}"/>
              </a:ext>
            </a:extLst>
          </p:cNvPr>
          <p:cNvSpPr/>
          <p:nvPr/>
        </p:nvSpPr>
        <p:spPr>
          <a:xfrm>
            <a:off x="595038" y="1901886"/>
            <a:ext cx="10964101" cy="1438842"/>
          </a:xfrm>
          <a:prstGeom prst="roundRect">
            <a:avLst/>
          </a:prstGeom>
          <a:gradFill>
            <a:gsLst>
              <a:gs pos="1000">
                <a:srgbClr val="7CEFD8">
                  <a:alpha val="79000"/>
                </a:srgbClr>
              </a:gs>
              <a:gs pos="79000">
                <a:srgbClr val="6672E4">
                  <a:alpha val="84000"/>
                </a:srgbClr>
              </a:gs>
              <a:gs pos="98000">
                <a:srgbClr val="882BE5">
                  <a:alpha val="66000"/>
                </a:srgbClr>
              </a:gs>
            </a:gsLst>
            <a:lin ang="5400000" scaled="1"/>
          </a:gradFill>
          <a:ln w="12700" cap="flat">
            <a:noFill/>
            <a:prstDash val="solid"/>
            <a:miter lim="800000"/>
            <a:headEnd/>
            <a:tailEnd/>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dirty="0">
              <a:solidFill>
                <a:schemeClr val="tx1"/>
              </a:solidFill>
            </a:endParaRPr>
          </a:p>
        </p:txBody>
      </p:sp>
      <p:sp>
        <p:nvSpPr>
          <p:cNvPr id="68" name="Title 67" hidden="1">
            <a:extLst>
              <a:ext uri="{FF2B5EF4-FFF2-40B4-BE49-F238E27FC236}">
                <a16:creationId xmlns:a16="http://schemas.microsoft.com/office/drawing/2014/main" id="{3D46526D-118F-4F6F-BAE0-066F422EBD1E}"/>
              </a:ext>
            </a:extLst>
          </p:cNvPr>
          <p:cNvSpPr>
            <a:spLocks noGrp="1"/>
          </p:cNvSpPr>
          <p:nvPr>
            <p:ph type="title"/>
          </p:nvPr>
        </p:nvSpPr>
        <p:spPr/>
        <p:txBody>
          <a:bodyPr/>
          <a:lstStyle/>
          <a:p>
            <a:r>
              <a:rPr lang="en-US"/>
              <a:t>Human resources slide 3</a:t>
            </a:r>
          </a:p>
        </p:txBody>
      </p:sp>
      <p:cxnSp>
        <p:nvCxnSpPr>
          <p:cNvPr id="25" name="Connettore diritto 24">
            <a:extLst>
              <a:ext uri="{FF2B5EF4-FFF2-40B4-BE49-F238E27FC236}">
                <a16:creationId xmlns:a16="http://schemas.microsoft.com/office/drawing/2014/main" id="{F34CCCFE-A208-A168-A9F0-346B7A1E6E2F}"/>
              </a:ext>
            </a:extLst>
          </p:cNvPr>
          <p:cNvCxnSpPr>
            <a:cxnSpLocks/>
          </p:cNvCxnSpPr>
          <p:nvPr/>
        </p:nvCxnSpPr>
        <p:spPr>
          <a:xfrm>
            <a:off x="122830" y="974366"/>
            <a:ext cx="1195283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 name="Immagine 1" descr="Immagine che contiene testo, Carattere, logo, simbolo&#10;&#10;Descrizione generata automaticamente">
            <a:extLst>
              <a:ext uri="{FF2B5EF4-FFF2-40B4-BE49-F238E27FC236}">
                <a16:creationId xmlns:a16="http://schemas.microsoft.com/office/drawing/2014/main" id="{9AD0B3B6-5CFF-4EDB-B544-1ED89D77C385}"/>
              </a:ext>
            </a:extLst>
          </p:cNvPr>
          <p:cNvPicPr>
            <a:picLocks noChangeAspect="1"/>
          </p:cNvPicPr>
          <p:nvPr/>
        </p:nvPicPr>
        <p:blipFill>
          <a:blip r:embed="rId4"/>
          <a:stretch>
            <a:fillRect/>
          </a:stretch>
        </p:blipFill>
        <p:spPr>
          <a:xfrm>
            <a:off x="122830" y="142843"/>
            <a:ext cx="1787858" cy="503622"/>
          </a:xfrm>
          <a:prstGeom prst="rect">
            <a:avLst/>
          </a:prstGeom>
        </p:spPr>
      </p:pic>
      <p:sp>
        <p:nvSpPr>
          <p:cNvPr id="4" name="CasellaDiTesto 3">
            <a:extLst>
              <a:ext uri="{FF2B5EF4-FFF2-40B4-BE49-F238E27FC236}">
                <a16:creationId xmlns:a16="http://schemas.microsoft.com/office/drawing/2014/main" id="{7B503EC1-E8A7-277B-5AEC-FF53393C5634}"/>
              </a:ext>
            </a:extLst>
          </p:cNvPr>
          <p:cNvSpPr txBox="1"/>
          <p:nvPr/>
        </p:nvSpPr>
        <p:spPr>
          <a:xfrm>
            <a:off x="0" y="681202"/>
            <a:ext cx="2844048" cy="215444"/>
          </a:xfrm>
          <a:prstGeom prst="rect">
            <a:avLst/>
          </a:prstGeom>
          <a:noFill/>
        </p:spPr>
        <p:txBody>
          <a:bodyPr wrap="none" rtlCol="0">
            <a:spAutoFit/>
          </a:bodyPr>
          <a:lstStyle/>
          <a:p>
            <a:r>
              <a:rPr lang="it-IT" sz="800">
                <a:latin typeface="Adobe Caslon Pro" panose="0205050205050A020403" pitchFamily="18" charset="0"/>
                <a:ea typeface="NSimSun" panose="02010609030101010101" pitchFamily="49" charset="-122"/>
              </a:rPr>
              <a:t>Dip. di Ingegneria Elettrica e delle Tecnologie dell’Informazione</a:t>
            </a:r>
          </a:p>
        </p:txBody>
      </p:sp>
      <p:sp>
        <p:nvSpPr>
          <p:cNvPr id="8" name="TextBox 1">
            <a:extLst>
              <a:ext uri="{FF2B5EF4-FFF2-40B4-BE49-F238E27FC236}">
                <a16:creationId xmlns:a16="http://schemas.microsoft.com/office/drawing/2014/main" id="{655D0F37-5227-DEA3-2232-A6F45ABE66C8}"/>
              </a:ext>
            </a:extLst>
          </p:cNvPr>
          <p:cNvSpPr txBox="1"/>
          <p:nvPr/>
        </p:nvSpPr>
        <p:spPr>
          <a:xfrm>
            <a:off x="3241154" y="325435"/>
            <a:ext cx="5709687" cy="512961"/>
          </a:xfrm>
          <a:prstGeom prst="rect">
            <a:avLst/>
          </a:prstGeom>
          <a:noFill/>
        </p:spPr>
        <p:txBody>
          <a:bodyPr wrap="square" lIns="0" tIns="0" rIns="0" bIns="0" rtlCol="0">
            <a:spAutoFit/>
          </a:bodyPr>
          <a:lstStyle/>
          <a:p>
            <a:pPr>
              <a:lnSpc>
                <a:spcPts val="4000"/>
              </a:lnSpc>
            </a:pPr>
            <a:r>
              <a:rPr lang="en-US" sz="4400" b="1">
                <a:solidFill>
                  <a:srgbClr val="002060"/>
                </a:solidFill>
                <a:latin typeface="Segoe UI" panose="020B0502040204020203" pitchFamily="34" charset="0"/>
                <a:cs typeface="Segoe UI" panose="020B0502040204020203" pitchFamily="34" charset="0"/>
              </a:rPr>
              <a:t>NIST Control Families</a:t>
            </a:r>
          </a:p>
        </p:txBody>
      </p:sp>
      <p:sp>
        <p:nvSpPr>
          <p:cNvPr id="16" name="TextBox 4">
            <a:extLst>
              <a:ext uri="{FF2B5EF4-FFF2-40B4-BE49-F238E27FC236}">
                <a16:creationId xmlns:a16="http://schemas.microsoft.com/office/drawing/2014/main" id="{0C897FB8-64A0-2536-2201-607E85D9AB04}"/>
              </a:ext>
            </a:extLst>
          </p:cNvPr>
          <p:cNvSpPr txBox="1"/>
          <p:nvPr/>
        </p:nvSpPr>
        <p:spPr>
          <a:xfrm>
            <a:off x="940348" y="2303037"/>
            <a:ext cx="7562903" cy="430887"/>
          </a:xfrm>
          <a:prstGeom prst="rect">
            <a:avLst/>
          </a:prstGeom>
        </p:spPr>
        <p:txBody>
          <a:bodyPr wrap="square" lIns="0" tIns="0" rIns="0" bIns="0">
            <a:spAutoFit/>
          </a:bodyPr>
          <a:lstStyle>
            <a:defPPr>
              <a:defRPr lang="en-US"/>
            </a:defPPr>
            <a:lvl1pPr>
              <a:defRPr sz="1600" i="1">
                <a:solidFill>
                  <a:srgbClr val="002060"/>
                </a:solidFill>
                <a:latin typeface="+mj-lt"/>
                <a:cs typeface="Segoe UI" panose="020B0502040204020203" pitchFamily="34" charset="0"/>
              </a:defRPr>
            </a:lvl1pPr>
          </a:lstStyle>
          <a:p>
            <a:pPr marL="285750" indent="-285750">
              <a:buFont typeface="Arial" panose="020B0604020202020204" pitchFamily="34" charset="0"/>
              <a:buChar char="•"/>
            </a:pPr>
            <a:r>
              <a:rPr lang="en-US" sz="1400"/>
              <a:t>AU-9 </a:t>
            </a:r>
            <a:r>
              <a:rPr lang="en-US" sz="1400" dirty="0"/>
              <a:t>(4) Access by Subset of Privileged Users: </a:t>
            </a:r>
            <a:r>
              <a:rPr lang="it-IT" sz="1400" dirty="0"/>
              <a:t>richiede che l'accesso alla gestione della funzionalità di audit sia autorizzato solo a un sottoinsieme definito di utenti privilegiati dall'organizzazione.</a:t>
            </a:r>
          </a:p>
        </p:txBody>
      </p:sp>
      <p:sp>
        <p:nvSpPr>
          <p:cNvPr id="19" name="TextBox 4">
            <a:extLst>
              <a:ext uri="{FF2B5EF4-FFF2-40B4-BE49-F238E27FC236}">
                <a16:creationId xmlns:a16="http://schemas.microsoft.com/office/drawing/2014/main" id="{65E19256-0439-EC6C-C898-2220A1038244}"/>
              </a:ext>
            </a:extLst>
          </p:cNvPr>
          <p:cNvSpPr txBox="1"/>
          <p:nvPr/>
        </p:nvSpPr>
        <p:spPr>
          <a:xfrm>
            <a:off x="595037" y="3517273"/>
            <a:ext cx="10964101" cy="830997"/>
          </a:xfrm>
          <a:prstGeom prst="rect">
            <a:avLst/>
          </a:prstGeom>
        </p:spPr>
        <p:txBody>
          <a:bodyPr wrap="square" lIns="0" tIns="0" rIns="0" bIns="0">
            <a:spAutoFit/>
          </a:bodyPr>
          <a:lstStyle>
            <a:defPPr>
              <a:defRPr lang="en-US"/>
            </a:defPPr>
            <a:lvl1pPr>
              <a:defRPr sz="1600" i="1">
                <a:solidFill>
                  <a:srgbClr val="002060"/>
                </a:solidFill>
                <a:latin typeface="+mj-lt"/>
                <a:cs typeface="Segoe UI" panose="020B0502040204020203" pitchFamily="34" charset="0"/>
              </a:defRPr>
            </a:lvl1pPr>
          </a:lstStyle>
          <a:p>
            <a:r>
              <a:rPr lang="it-IT" sz="1800" dirty="0"/>
              <a:t>Per soddisfare </a:t>
            </a:r>
            <a:r>
              <a:rPr lang="it-IT" sz="1800" dirty="0" err="1"/>
              <a:t>l'enhancement</a:t>
            </a:r>
            <a:r>
              <a:rPr lang="it-IT" sz="1800" dirty="0"/>
              <a:t>, bisogna limitare la gestione dei log di audit a un sottoinsieme definito di utenti o ruoli privilegiati. Questo assicura che solo personale fidato possa gestire e accedere ai log di audit, garantendo una maggiore sicurezza e conformità.</a:t>
            </a:r>
          </a:p>
        </p:txBody>
      </p:sp>
      <p:sp>
        <p:nvSpPr>
          <p:cNvPr id="3" name="TextBox 1">
            <a:extLst>
              <a:ext uri="{FF2B5EF4-FFF2-40B4-BE49-F238E27FC236}">
                <a16:creationId xmlns:a16="http://schemas.microsoft.com/office/drawing/2014/main" id="{A7A9D6E4-15E3-E576-5F77-00B0B5371E9F}"/>
              </a:ext>
            </a:extLst>
          </p:cNvPr>
          <p:cNvSpPr txBox="1"/>
          <p:nvPr/>
        </p:nvSpPr>
        <p:spPr>
          <a:xfrm>
            <a:off x="4533935" y="1047600"/>
            <a:ext cx="3124123" cy="454420"/>
          </a:xfrm>
          <a:prstGeom prst="rect">
            <a:avLst/>
          </a:prstGeom>
          <a:noFill/>
        </p:spPr>
        <p:txBody>
          <a:bodyPr wrap="square" lIns="0" tIns="0" rIns="0" bIns="0" rtlCol="0">
            <a:spAutoFit/>
          </a:bodyPr>
          <a:lstStyle/>
          <a:p>
            <a:pPr>
              <a:lnSpc>
                <a:spcPts val="4000"/>
              </a:lnSpc>
            </a:pPr>
            <a:r>
              <a:rPr lang="en-US" sz="2400" b="1" dirty="0">
                <a:solidFill>
                  <a:schemeClr val="accent1">
                    <a:lumMod val="50000"/>
                  </a:schemeClr>
                </a:solidFill>
                <a:latin typeface="Segoe UI" panose="020B0502040204020203" pitchFamily="34" charset="0"/>
                <a:cs typeface="Segoe UI" panose="020B0502040204020203" pitchFamily="34" charset="0"/>
              </a:rPr>
              <a:t>AU-9: Enhancements</a:t>
            </a:r>
          </a:p>
        </p:txBody>
      </p:sp>
      <p:cxnSp>
        <p:nvCxnSpPr>
          <p:cNvPr id="5" name="Connettore diritto 4">
            <a:extLst>
              <a:ext uri="{FF2B5EF4-FFF2-40B4-BE49-F238E27FC236}">
                <a16:creationId xmlns:a16="http://schemas.microsoft.com/office/drawing/2014/main" id="{6CD978E9-A132-4B73-68C1-AB8DBA9B6F31}"/>
              </a:ext>
            </a:extLst>
          </p:cNvPr>
          <p:cNvCxnSpPr>
            <a:cxnSpLocks/>
          </p:cNvCxnSpPr>
          <p:nvPr/>
        </p:nvCxnSpPr>
        <p:spPr>
          <a:xfrm>
            <a:off x="4680642" y="1566000"/>
            <a:ext cx="277941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01978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outVertical)">
                                      <p:cBhvr>
                                        <p:cTn id="7" dur="2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Immagine 14" descr="Immagine che contiene testo, Carattere, logo, Elementi grafici&#10;&#10;Descrizione generata automaticamente">
            <a:extLst>
              <a:ext uri="{FF2B5EF4-FFF2-40B4-BE49-F238E27FC236}">
                <a16:creationId xmlns:a16="http://schemas.microsoft.com/office/drawing/2014/main" id="{520F538A-1EFC-6F0D-6BAE-6F4BFB5770C0}"/>
              </a:ext>
            </a:extLst>
          </p:cNvPr>
          <p:cNvPicPr>
            <a:picLocks noChangeAspect="1"/>
          </p:cNvPicPr>
          <p:nvPr/>
        </p:nvPicPr>
        <p:blipFill>
          <a:blip r:embed="rId3"/>
          <a:stretch>
            <a:fillRect/>
          </a:stretch>
        </p:blipFill>
        <p:spPr>
          <a:xfrm>
            <a:off x="9256476" y="2303037"/>
            <a:ext cx="1549438" cy="740502"/>
          </a:xfrm>
          <a:prstGeom prst="rect">
            <a:avLst/>
          </a:prstGeom>
        </p:spPr>
      </p:pic>
      <p:sp>
        <p:nvSpPr>
          <p:cNvPr id="13" name="Rectangle 2" descr="This is an image of a desk with laptop computers and people working.">
            <a:extLst>
              <a:ext uri="{FF2B5EF4-FFF2-40B4-BE49-F238E27FC236}">
                <a16:creationId xmlns:a16="http://schemas.microsoft.com/office/drawing/2014/main" id="{3E5B1C40-E7FB-3A7E-0E4D-AB28CA97936D}"/>
              </a:ext>
            </a:extLst>
          </p:cNvPr>
          <p:cNvSpPr/>
          <p:nvPr/>
        </p:nvSpPr>
        <p:spPr>
          <a:xfrm>
            <a:off x="595038" y="1901887"/>
            <a:ext cx="10964101" cy="1601803"/>
          </a:xfrm>
          <a:prstGeom prst="roundRect">
            <a:avLst/>
          </a:prstGeom>
          <a:gradFill>
            <a:gsLst>
              <a:gs pos="1000">
                <a:srgbClr val="7CEFD8">
                  <a:alpha val="79000"/>
                </a:srgbClr>
              </a:gs>
              <a:gs pos="79000">
                <a:srgbClr val="6672E4">
                  <a:alpha val="84000"/>
                </a:srgbClr>
              </a:gs>
              <a:gs pos="98000">
                <a:srgbClr val="882BE5">
                  <a:alpha val="66000"/>
                </a:srgbClr>
              </a:gs>
            </a:gsLst>
            <a:lin ang="5400000" scaled="1"/>
          </a:gradFill>
          <a:ln w="12700" cap="flat">
            <a:noFill/>
            <a:prstDash val="solid"/>
            <a:miter lim="800000"/>
            <a:headEnd/>
            <a:tailEnd/>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dirty="0">
              <a:solidFill>
                <a:schemeClr val="tx1"/>
              </a:solidFill>
            </a:endParaRPr>
          </a:p>
        </p:txBody>
      </p:sp>
      <p:sp>
        <p:nvSpPr>
          <p:cNvPr id="68" name="Title 67" hidden="1">
            <a:extLst>
              <a:ext uri="{FF2B5EF4-FFF2-40B4-BE49-F238E27FC236}">
                <a16:creationId xmlns:a16="http://schemas.microsoft.com/office/drawing/2014/main" id="{3D46526D-118F-4F6F-BAE0-066F422EBD1E}"/>
              </a:ext>
            </a:extLst>
          </p:cNvPr>
          <p:cNvSpPr>
            <a:spLocks noGrp="1"/>
          </p:cNvSpPr>
          <p:nvPr>
            <p:ph type="title"/>
          </p:nvPr>
        </p:nvSpPr>
        <p:spPr/>
        <p:txBody>
          <a:bodyPr/>
          <a:lstStyle/>
          <a:p>
            <a:r>
              <a:rPr lang="en-US"/>
              <a:t>Human resources slide 3</a:t>
            </a:r>
          </a:p>
        </p:txBody>
      </p:sp>
      <p:cxnSp>
        <p:nvCxnSpPr>
          <p:cNvPr id="25" name="Connettore diritto 24">
            <a:extLst>
              <a:ext uri="{FF2B5EF4-FFF2-40B4-BE49-F238E27FC236}">
                <a16:creationId xmlns:a16="http://schemas.microsoft.com/office/drawing/2014/main" id="{F34CCCFE-A208-A168-A9F0-346B7A1E6E2F}"/>
              </a:ext>
            </a:extLst>
          </p:cNvPr>
          <p:cNvCxnSpPr>
            <a:cxnSpLocks/>
          </p:cNvCxnSpPr>
          <p:nvPr/>
        </p:nvCxnSpPr>
        <p:spPr>
          <a:xfrm>
            <a:off x="122830" y="974366"/>
            <a:ext cx="1195283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 name="Immagine 1" descr="Immagine che contiene testo, Carattere, logo, simbolo&#10;&#10;Descrizione generata automaticamente">
            <a:extLst>
              <a:ext uri="{FF2B5EF4-FFF2-40B4-BE49-F238E27FC236}">
                <a16:creationId xmlns:a16="http://schemas.microsoft.com/office/drawing/2014/main" id="{9AD0B3B6-5CFF-4EDB-B544-1ED89D77C385}"/>
              </a:ext>
            </a:extLst>
          </p:cNvPr>
          <p:cNvPicPr>
            <a:picLocks noChangeAspect="1"/>
          </p:cNvPicPr>
          <p:nvPr/>
        </p:nvPicPr>
        <p:blipFill>
          <a:blip r:embed="rId4"/>
          <a:stretch>
            <a:fillRect/>
          </a:stretch>
        </p:blipFill>
        <p:spPr>
          <a:xfrm>
            <a:off x="122830" y="142843"/>
            <a:ext cx="1787858" cy="503622"/>
          </a:xfrm>
          <a:prstGeom prst="rect">
            <a:avLst/>
          </a:prstGeom>
        </p:spPr>
      </p:pic>
      <p:sp>
        <p:nvSpPr>
          <p:cNvPr id="4" name="CasellaDiTesto 3">
            <a:extLst>
              <a:ext uri="{FF2B5EF4-FFF2-40B4-BE49-F238E27FC236}">
                <a16:creationId xmlns:a16="http://schemas.microsoft.com/office/drawing/2014/main" id="{7B503EC1-E8A7-277B-5AEC-FF53393C5634}"/>
              </a:ext>
            </a:extLst>
          </p:cNvPr>
          <p:cNvSpPr txBox="1"/>
          <p:nvPr/>
        </p:nvSpPr>
        <p:spPr>
          <a:xfrm>
            <a:off x="0" y="681202"/>
            <a:ext cx="2844048" cy="215444"/>
          </a:xfrm>
          <a:prstGeom prst="rect">
            <a:avLst/>
          </a:prstGeom>
          <a:noFill/>
        </p:spPr>
        <p:txBody>
          <a:bodyPr wrap="none" rtlCol="0">
            <a:spAutoFit/>
          </a:bodyPr>
          <a:lstStyle/>
          <a:p>
            <a:r>
              <a:rPr lang="it-IT" sz="800">
                <a:latin typeface="Adobe Caslon Pro" panose="0205050205050A020403" pitchFamily="18" charset="0"/>
                <a:ea typeface="NSimSun" panose="02010609030101010101" pitchFamily="49" charset="-122"/>
              </a:rPr>
              <a:t>Dip. di Ingegneria Elettrica e delle Tecnologie dell’Informazione</a:t>
            </a:r>
          </a:p>
        </p:txBody>
      </p:sp>
      <p:sp>
        <p:nvSpPr>
          <p:cNvPr id="8" name="TextBox 1">
            <a:extLst>
              <a:ext uri="{FF2B5EF4-FFF2-40B4-BE49-F238E27FC236}">
                <a16:creationId xmlns:a16="http://schemas.microsoft.com/office/drawing/2014/main" id="{655D0F37-5227-DEA3-2232-A6F45ABE66C8}"/>
              </a:ext>
            </a:extLst>
          </p:cNvPr>
          <p:cNvSpPr txBox="1"/>
          <p:nvPr/>
        </p:nvSpPr>
        <p:spPr>
          <a:xfrm>
            <a:off x="3241154" y="325435"/>
            <a:ext cx="5709687" cy="512961"/>
          </a:xfrm>
          <a:prstGeom prst="rect">
            <a:avLst/>
          </a:prstGeom>
          <a:noFill/>
        </p:spPr>
        <p:txBody>
          <a:bodyPr wrap="square" lIns="0" tIns="0" rIns="0" bIns="0" rtlCol="0">
            <a:spAutoFit/>
          </a:bodyPr>
          <a:lstStyle/>
          <a:p>
            <a:pPr>
              <a:lnSpc>
                <a:spcPts val="4000"/>
              </a:lnSpc>
            </a:pPr>
            <a:r>
              <a:rPr lang="en-US" sz="4400" b="1">
                <a:solidFill>
                  <a:srgbClr val="002060"/>
                </a:solidFill>
                <a:latin typeface="Segoe UI" panose="020B0502040204020203" pitchFamily="34" charset="0"/>
                <a:cs typeface="Segoe UI" panose="020B0502040204020203" pitchFamily="34" charset="0"/>
              </a:rPr>
              <a:t>NIST Control Families</a:t>
            </a:r>
          </a:p>
        </p:txBody>
      </p:sp>
      <p:sp>
        <p:nvSpPr>
          <p:cNvPr id="16" name="TextBox 4">
            <a:extLst>
              <a:ext uri="{FF2B5EF4-FFF2-40B4-BE49-F238E27FC236}">
                <a16:creationId xmlns:a16="http://schemas.microsoft.com/office/drawing/2014/main" id="{0C897FB8-64A0-2536-2201-607E85D9AB04}"/>
              </a:ext>
            </a:extLst>
          </p:cNvPr>
          <p:cNvSpPr txBox="1"/>
          <p:nvPr/>
        </p:nvSpPr>
        <p:spPr>
          <a:xfrm>
            <a:off x="940348" y="2303037"/>
            <a:ext cx="7562903" cy="646331"/>
          </a:xfrm>
          <a:prstGeom prst="rect">
            <a:avLst/>
          </a:prstGeom>
        </p:spPr>
        <p:txBody>
          <a:bodyPr wrap="square" lIns="0" tIns="0" rIns="0" bIns="0">
            <a:spAutoFit/>
          </a:bodyPr>
          <a:lstStyle>
            <a:defPPr>
              <a:defRPr lang="en-US"/>
            </a:defPPr>
            <a:lvl1pPr>
              <a:defRPr sz="1600" i="1">
                <a:solidFill>
                  <a:srgbClr val="002060"/>
                </a:solidFill>
                <a:latin typeface="+mj-lt"/>
                <a:cs typeface="Segoe UI" panose="020B0502040204020203" pitchFamily="34" charset="0"/>
              </a:defRPr>
            </a:lvl1pPr>
          </a:lstStyle>
          <a:p>
            <a:r>
              <a:rPr lang="it-IT" sz="1400" dirty="0"/>
              <a:t>Il controllo richiede che l'organizzazione conservi i registri di audit per un periodo di tempo definito dall'organizzazione, coerente con le politiche di conservazione dei registri, per supportare le indagini post-incidente e soddisfare i requisiti normativi e organizzativi di conservazione delle informazioni.</a:t>
            </a:r>
          </a:p>
        </p:txBody>
      </p:sp>
      <p:sp>
        <p:nvSpPr>
          <p:cNvPr id="19" name="TextBox 4">
            <a:extLst>
              <a:ext uri="{FF2B5EF4-FFF2-40B4-BE49-F238E27FC236}">
                <a16:creationId xmlns:a16="http://schemas.microsoft.com/office/drawing/2014/main" id="{65E19256-0439-EC6C-C898-2220A1038244}"/>
              </a:ext>
            </a:extLst>
          </p:cNvPr>
          <p:cNvSpPr txBox="1"/>
          <p:nvPr/>
        </p:nvSpPr>
        <p:spPr>
          <a:xfrm>
            <a:off x="613949" y="3643719"/>
            <a:ext cx="10964101" cy="1107996"/>
          </a:xfrm>
          <a:prstGeom prst="rect">
            <a:avLst/>
          </a:prstGeom>
        </p:spPr>
        <p:txBody>
          <a:bodyPr wrap="square" lIns="0" tIns="0" rIns="0" bIns="0">
            <a:spAutoFit/>
          </a:bodyPr>
          <a:lstStyle>
            <a:defPPr>
              <a:defRPr lang="en-US"/>
            </a:defPPr>
            <a:lvl1pPr>
              <a:defRPr sz="1600" i="1">
                <a:solidFill>
                  <a:srgbClr val="002060"/>
                </a:solidFill>
                <a:latin typeface="+mj-lt"/>
                <a:cs typeface="Segoe UI" panose="020B0502040204020203" pitchFamily="34" charset="0"/>
              </a:defRPr>
            </a:lvl1pPr>
          </a:lstStyle>
          <a:p>
            <a:r>
              <a:rPr lang="it-IT" sz="1800" dirty="0"/>
              <a:t>Grazie alla configurazione implementata per i controlli AU-4 e AU-4(1), che prevede l'uso di AWS </a:t>
            </a:r>
            <a:r>
              <a:rPr lang="it-IT" sz="1800" dirty="0" err="1"/>
              <a:t>CloudWatch</a:t>
            </a:r>
            <a:r>
              <a:rPr lang="it-IT" sz="1800" dirty="0"/>
              <a:t> e l'esportazione dei log su Amazon S3, è possibile soddisfare il controllo AU-11. La capacità di </a:t>
            </a:r>
            <a:r>
              <a:rPr lang="it-IT" sz="1800" dirty="0" err="1"/>
              <a:t>CloudWatch</a:t>
            </a:r>
            <a:r>
              <a:rPr lang="it-IT" sz="1800" dirty="0"/>
              <a:t> di catturare log dettagliati e la funzionalità di trasferimento dei log su S3 per una conservazione a lungo termine assicurano che i record di audit siano mantenuti per il periodo necessario, in linea con le policy di conservazione dei record dell'organizzazione.</a:t>
            </a:r>
          </a:p>
        </p:txBody>
      </p:sp>
      <p:sp>
        <p:nvSpPr>
          <p:cNvPr id="3" name="TextBox 1">
            <a:extLst>
              <a:ext uri="{FF2B5EF4-FFF2-40B4-BE49-F238E27FC236}">
                <a16:creationId xmlns:a16="http://schemas.microsoft.com/office/drawing/2014/main" id="{7E1410A8-194D-1BE7-B391-8DD57ECBBA26}"/>
              </a:ext>
            </a:extLst>
          </p:cNvPr>
          <p:cNvSpPr txBox="1"/>
          <p:nvPr/>
        </p:nvSpPr>
        <p:spPr>
          <a:xfrm>
            <a:off x="3765701" y="1047600"/>
            <a:ext cx="4509706" cy="454420"/>
          </a:xfrm>
          <a:prstGeom prst="rect">
            <a:avLst/>
          </a:prstGeom>
          <a:noFill/>
        </p:spPr>
        <p:txBody>
          <a:bodyPr wrap="square" lIns="0" tIns="0" rIns="0" bIns="0" rtlCol="0">
            <a:spAutoFit/>
          </a:bodyPr>
          <a:lstStyle/>
          <a:p>
            <a:pPr>
              <a:lnSpc>
                <a:spcPts val="4000"/>
              </a:lnSpc>
            </a:pPr>
            <a:r>
              <a:rPr lang="en-US" sz="2400" b="1" dirty="0">
                <a:solidFill>
                  <a:schemeClr val="accent1">
                    <a:lumMod val="50000"/>
                  </a:schemeClr>
                </a:solidFill>
                <a:latin typeface="Segoe UI" panose="020B0502040204020203" pitchFamily="34" charset="0"/>
                <a:cs typeface="Segoe UI" panose="020B0502040204020203" pitchFamily="34" charset="0"/>
              </a:rPr>
              <a:t>AU-11: Audit Record Retention</a:t>
            </a:r>
          </a:p>
        </p:txBody>
      </p:sp>
      <p:cxnSp>
        <p:nvCxnSpPr>
          <p:cNvPr id="5" name="Connettore diritto 4">
            <a:extLst>
              <a:ext uri="{FF2B5EF4-FFF2-40B4-BE49-F238E27FC236}">
                <a16:creationId xmlns:a16="http://schemas.microsoft.com/office/drawing/2014/main" id="{7FEF40D8-7293-47E6-1C11-0F1550A33652}"/>
              </a:ext>
            </a:extLst>
          </p:cNvPr>
          <p:cNvCxnSpPr>
            <a:cxnSpLocks/>
          </p:cNvCxnSpPr>
          <p:nvPr/>
        </p:nvCxnSpPr>
        <p:spPr>
          <a:xfrm>
            <a:off x="3878580" y="1566000"/>
            <a:ext cx="41925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3892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outVertical)">
                                      <p:cBhvr>
                                        <p:cTn id="7" dur="2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Immagine 14" descr="Immagine che contiene testo, Carattere, logo, Elementi grafici&#10;&#10;Descrizione generata automaticamente">
            <a:extLst>
              <a:ext uri="{FF2B5EF4-FFF2-40B4-BE49-F238E27FC236}">
                <a16:creationId xmlns:a16="http://schemas.microsoft.com/office/drawing/2014/main" id="{520F538A-1EFC-6F0D-6BAE-6F4BFB5770C0}"/>
              </a:ext>
            </a:extLst>
          </p:cNvPr>
          <p:cNvPicPr>
            <a:picLocks noChangeAspect="1"/>
          </p:cNvPicPr>
          <p:nvPr/>
        </p:nvPicPr>
        <p:blipFill>
          <a:blip r:embed="rId3"/>
          <a:stretch>
            <a:fillRect/>
          </a:stretch>
        </p:blipFill>
        <p:spPr>
          <a:xfrm>
            <a:off x="9256476" y="2303037"/>
            <a:ext cx="1549438" cy="740502"/>
          </a:xfrm>
          <a:prstGeom prst="rect">
            <a:avLst/>
          </a:prstGeom>
        </p:spPr>
      </p:pic>
      <p:sp>
        <p:nvSpPr>
          <p:cNvPr id="13" name="Rectangle 2" descr="This is an image of a desk with laptop computers and people working.">
            <a:extLst>
              <a:ext uri="{FF2B5EF4-FFF2-40B4-BE49-F238E27FC236}">
                <a16:creationId xmlns:a16="http://schemas.microsoft.com/office/drawing/2014/main" id="{3E5B1C40-E7FB-3A7E-0E4D-AB28CA97936D}"/>
              </a:ext>
            </a:extLst>
          </p:cNvPr>
          <p:cNvSpPr/>
          <p:nvPr/>
        </p:nvSpPr>
        <p:spPr>
          <a:xfrm>
            <a:off x="595038" y="1901887"/>
            <a:ext cx="10964101" cy="1801796"/>
          </a:xfrm>
          <a:prstGeom prst="roundRect">
            <a:avLst/>
          </a:prstGeom>
          <a:gradFill>
            <a:gsLst>
              <a:gs pos="1000">
                <a:srgbClr val="7CEFD8">
                  <a:alpha val="79000"/>
                </a:srgbClr>
              </a:gs>
              <a:gs pos="79000">
                <a:srgbClr val="6672E4">
                  <a:alpha val="84000"/>
                </a:srgbClr>
              </a:gs>
              <a:gs pos="98000">
                <a:srgbClr val="882BE5">
                  <a:alpha val="66000"/>
                </a:srgbClr>
              </a:gs>
            </a:gsLst>
            <a:lin ang="5400000" scaled="1"/>
          </a:gradFill>
          <a:ln w="12700" cap="flat">
            <a:noFill/>
            <a:prstDash val="solid"/>
            <a:miter lim="800000"/>
            <a:headEnd/>
            <a:tailEnd/>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dirty="0">
              <a:solidFill>
                <a:schemeClr val="tx1"/>
              </a:solidFill>
            </a:endParaRPr>
          </a:p>
        </p:txBody>
      </p:sp>
      <p:sp>
        <p:nvSpPr>
          <p:cNvPr id="68" name="Title 67" hidden="1">
            <a:extLst>
              <a:ext uri="{FF2B5EF4-FFF2-40B4-BE49-F238E27FC236}">
                <a16:creationId xmlns:a16="http://schemas.microsoft.com/office/drawing/2014/main" id="{3D46526D-118F-4F6F-BAE0-066F422EBD1E}"/>
              </a:ext>
            </a:extLst>
          </p:cNvPr>
          <p:cNvSpPr>
            <a:spLocks noGrp="1"/>
          </p:cNvSpPr>
          <p:nvPr>
            <p:ph type="title"/>
          </p:nvPr>
        </p:nvSpPr>
        <p:spPr/>
        <p:txBody>
          <a:bodyPr/>
          <a:lstStyle/>
          <a:p>
            <a:r>
              <a:rPr lang="en-US"/>
              <a:t>Human resources slide 3</a:t>
            </a:r>
          </a:p>
        </p:txBody>
      </p:sp>
      <p:cxnSp>
        <p:nvCxnSpPr>
          <p:cNvPr id="25" name="Connettore diritto 24">
            <a:extLst>
              <a:ext uri="{FF2B5EF4-FFF2-40B4-BE49-F238E27FC236}">
                <a16:creationId xmlns:a16="http://schemas.microsoft.com/office/drawing/2014/main" id="{F34CCCFE-A208-A168-A9F0-346B7A1E6E2F}"/>
              </a:ext>
            </a:extLst>
          </p:cNvPr>
          <p:cNvCxnSpPr>
            <a:cxnSpLocks/>
          </p:cNvCxnSpPr>
          <p:nvPr/>
        </p:nvCxnSpPr>
        <p:spPr>
          <a:xfrm>
            <a:off x="122830" y="974366"/>
            <a:ext cx="1195283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 name="Immagine 1" descr="Immagine che contiene testo, Carattere, logo, simbolo&#10;&#10;Descrizione generata automaticamente">
            <a:extLst>
              <a:ext uri="{FF2B5EF4-FFF2-40B4-BE49-F238E27FC236}">
                <a16:creationId xmlns:a16="http://schemas.microsoft.com/office/drawing/2014/main" id="{9AD0B3B6-5CFF-4EDB-B544-1ED89D77C385}"/>
              </a:ext>
            </a:extLst>
          </p:cNvPr>
          <p:cNvPicPr>
            <a:picLocks noChangeAspect="1"/>
          </p:cNvPicPr>
          <p:nvPr/>
        </p:nvPicPr>
        <p:blipFill>
          <a:blip r:embed="rId4"/>
          <a:stretch>
            <a:fillRect/>
          </a:stretch>
        </p:blipFill>
        <p:spPr>
          <a:xfrm>
            <a:off x="122830" y="142843"/>
            <a:ext cx="1787858" cy="503622"/>
          </a:xfrm>
          <a:prstGeom prst="rect">
            <a:avLst/>
          </a:prstGeom>
        </p:spPr>
      </p:pic>
      <p:sp>
        <p:nvSpPr>
          <p:cNvPr id="4" name="CasellaDiTesto 3">
            <a:extLst>
              <a:ext uri="{FF2B5EF4-FFF2-40B4-BE49-F238E27FC236}">
                <a16:creationId xmlns:a16="http://schemas.microsoft.com/office/drawing/2014/main" id="{7B503EC1-E8A7-277B-5AEC-FF53393C5634}"/>
              </a:ext>
            </a:extLst>
          </p:cNvPr>
          <p:cNvSpPr txBox="1"/>
          <p:nvPr/>
        </p:nvSpPr>
        <p:spPr>
          <a:xfrm>
            <a:off x="0" y="681202"/>
            <a:ext cx="2844048" cy="215444"/>
          </a:xfrm>
          <a:prstGeom prst="rect">
            <a:avLst/>
          </a:prstGeom>
          <a:noFill/>
        </p:spPr>
        <p:txBody>
          <a:bodyPr wrap="none" rtlCol="0">
            <a:spAutoFit/>
          </a:bodyPr>
          <a:lstStyle/>
          <a:p>
            <a:r>
              <a:rPr lang="it-IT" sz="800">
                <a:latin typeface="Adobe Caslon Pro" panose="0205050205050A020403" pitchFamily="18" charset="0"/>
                <a:ea typeface="NSimSun" panose="02010609030101010101" pitchFamily="49" charset="-122"/>
              </a:rPr>
              <a:t>Dip. di Ingegneria Elettrica e delle Tecnologie dell’Informazione</a:t>
            </a:r>
          </a:p>
        </p:txBody>
      </p:sp>
      <p:sp>
        <p:nvSpPr>
          <p:cNvPr id="8" name="TextBox 1">
            <a:extLst>
              <a:ext uri="{FF2B5EF4-FFF2-40B4-BE49-F238E27FC236}">
                <a16:creationId xmlns:a16="http://schemas.microsoft.com/office/drawing/2014/main" id="{655D0F37-5227-DEA3-2232-A6F45ABE66C8}"/>
              </a:ext>
            </a:extLst>
          </p:cNvPr>
          <p:cNvSpPr txBox="1"/>
          <p:nvPr/>
        </p:nvSpPr>
        <p:spPr>
          <a:xfrm>
            <a:off x="3241154" y="325435"/>
            <a:ext cx="5709687" cy="512961"/>
          </a:xfrm>
          <a:prstGeom prst="rect">
            <a:avLst/>
          </a:prstGeom>
          <a:noFill/>
        </p:spPr>
        <p:txBody>
          <a:bodyPr wrap="square" lIns="0" tIns="0" rIns="0" bIns="0" rtlCol="0">
            <a:spAutoFit/>
          </a:bodyPr>
          <a:lstStyle/>
          <a:p>
            <a:pPr>
              <a:lnSpc>
                <a:spcPts val="4000"/>
              </a:lnSpc>
            </a:pPr>
            <a:r>
              <a:rPr lang="en-US" sz="4400" b="1">
                <a:solidFill>
                  <a:srgbClr val="002060"/>
                </a:solidFill>
                <a:latin typeface="Segoe UI" panose="020B0502040204020203" pitchFamily="34" charset="0"/>
                <a:cs typeface="Segoe UI" panose="020B0502040204020203" pitchFamily="34" charset="0"/>
              </a:rPr>
              <a:t>NIST Control Families</a:t>
            </a:r>
          </a:p>
        </p:txBody>
      </p:sp>
      <p:sp>
        <p:nvSpPr>
          <p:cNvPr id="16" name="TextBox 4">
            <a:extLst>
              <a:ext uri="{FF2B5EF4-FFF2-40B4-BE49-F238E27FC236}">
                <a16:creationId xmlns:a16="http://schemas.microsoft.com/office/drawing/2014/main" id="{0C897FB8-64A0-2536-2201-607E85D9AB04}"/>
              </a:ext>
            </a:extLst>
          </p:cNvPr>
          <p:cNvSpPr txBox="1"/>
          <p:nvPr/>
        </p:nvSpPr>
        <p:spPr>
          <a:xfrm>
            <a:off x="940348" y="2303037"/>
            <a:ext cx="7562903" cy="1077218"/>
          </a:xfrm>
          <a:prstGeom prst="rect">
            <a:avLst/>
          </a:prstGeom>
        </p:spPr>
        <p:txBody>
          <a:bodyPr wrap="square" lIns="0" tIns="0" rIns="0" bIns="0">
            <a:spAutoFit/>
          </a:bodyPr>
          <a:lstStyle>
            <a:defPPr>
              <a:defRPr lang="en-US"/>
            </a:defPPr>
            <a:lvl1pPr>
              <a:defRPr sz="1600" i="1">
                <a:solidFill>
                  <a:srgbClr val="002060"/>
                </a:solidFill>
                <a:latin typeface="+mj-lt"/>
                <a:cs typeface="Segoe UI" panose="020B0502040204020203" pitchFamily="34" charset="0"/>
              </a:defRPr>
            </a:lvl1pPr>
          </a:lstStyle>
          <a:p>
            <a:r>
              <a:rPr lang="it-IT" sz="1400" dirty="0"/>
              <a:t>Il controllo richiede che il sistema informativo:</a:t>
            </a:r>
          </a:p>
          <a:p>
            <a:r>
              <a:rPr lang="it-IT" sz="1400"/>
              <a:t>1. Fornisca </a:t>
            </a:r>
            <a:r>
              <a:rPr lang="it-IT" sz="1400" dirty="0"/>
              <a:t>la capacità di generare registri di audit per gli eventi definibili come </a:t>
            </a:r>
            <a:r>
              <a:rPr lang="it-IT" sz="1400" dirty="0" err="1"/>
              <a:t>audibili</a:t>
            </a:r>
            <a:r>
              <a:rPr lang="it-IT" sz="1400" dirty="0"/>
              <a:t> stabiliti in AU-2;</a:t>
            </a:r>
          </a:p>
          <a:p>
            <a:r>
              <a:rPr lang="it-IT" sz="1400" dirty="0"/>
              <a:t>2. Consenta al personale o ai ruoli definiti dall'organizzazione di selezionare quali eventi </a:t>
            </a:r>
            <a:r>
              <a:rPr lang="it-IT" sz="1400" dirty="0" err="1"/>
              <a:t>audibili</a:t>
            </a:r>
            <a:r>
              <a:rPr lang="it-IT" sz="1400" dirty="0"/>
              <a:t> devono essere registrati dai componenti specifici del sistema informativo;</a:t>
            </a:r>
          </a:p>
          <a:p>
            <a:r>
              <a:rPr lang="it-IT" sz="1400" dirty="0"/>
              <a:t>3. Generi registri di audit per gli eventi definiti in AU-2 con il contenuto specificato in AU-3​ </a:t>
            </a:r>
          </a:p>
        </p:txBody>
      </p:sp>
      <p:sp>
        <p:nvSpPr>
          <p:cNvPr id="19" name="TextBox 4">
            <a:extLst>
              <a:ext uri="{FF2B5EF4-FFF2-40B4-BE49-F238E27FC236}">
                <a16:creationId xmlns:a16="http://schemas.microsoft.com/office/drawing/2014/main" id="{65E19256-0439-EC6C-C898-2220A1038244}"/>
              </a:ext>
            </a:extLst>
          </p:cNvPr>
          <p:cNvSpPr txBox="1"/>
          <p:nvPr/>
        </p:nvSpPr>
        <p:spPr>
          <a:xfrm>
            <a:off x="613946" y="3781405"/>
            <a:ext cx="10964101" cy="553998"/>
          </a:xfrm>
          <a:prstGeom prst="rect">
            <a:avLst/>
          </a:prstGeom>
        </p:spPr>
        <p:txBody>
          <a:bodyPr wrap="square" lIns="0" tIns="0" rIns="0" bIns="0">
            <a:spAutoFit/>
          </a:bodyPr>
          <a:lstStyle>
            <a:defPPr>
              <a:defRPr lang="en-US"/>
            </a:defPPr>
            <a:lvl1pPr>
              <a:defRPr sz="1600" i="1">
                <a:solidFill>
                  <a:srgbClr val="002060"/>
                </a:solidFill>
                <a:latin typeface="+mj-lt"/>
                <a:cs typeface="Segoe UI" panose="020B0502040204020203" pitchFamily="34" charset="0"/>
              </a:defRPr>
            </a:lvl1pPr>
          </a:lstStyle>
          <a:p>
            <a:r>
              <a:rPr lang="it-IT" sz="1800" dirty="0"/>
              <a:t>Implementando AU-2, che definisce i tipi di eventi da registrare, e configurando </a:t>
            </a:r>
            <a:r>
              <a:rPr lang="it-IT" sz="1800" dirty="0" err="1"/>
              <a:t>CloudWatch</a:t>
            </a:r>
            <a:r>
              <a:rPr lang="it-IT" sz="1800" dirty="0"/>
              <a:t> per catturare questi eventi, è possibile soddisfare i requisiti di AU-12 in un ambiente AWS.</a:t>
            </a:r>
          </a:p>
        </p:txBody>
      </p:sp>
      <p:sp>
        <p:nvSpPr>
          <p:cNvPr id="3" name="TextBox 1">
            <a:extLst>
              <a:ext uri="{FF2B5EF4-FFF2-40B4-BE49-F238E27FC236}">
                <a16:creationId xmlns:a16="http://schemas.microsoft.com/office/drawing/2014/main" id="{7E1410A8-194D-1BE7-B391-8DD57ECBBA26}"/>
              </a:ext>
            </a:extLst>
          </p:cNvPr>
          <p:cNvSpPr txBox="1"/>
          <p:nvPr/>
        </p:nvSpPr>
        <p:spPr>
          <a:xfrm>
            <a:off x="3681170" y="1047600"/>
            <a:ext cx="4622395" cy="454420"/>
          </a:xfrm>
          <a:prstGeom prst="rect">
            <a:avLst/>
          </a:prstGeom>
          <a:noFill/>
        </p:spPr>
        <p:txBody>
          <a:bodyPr wrap="square" lIns="0" tIns="0" rIns="0" bIns="0" rtlCol="0">
            <a:spAutoFit/>
          </a:bodyPr>
          <a:lstStyle/>
          <a:p>
            <a:pPr>
              <a:lnSpc>
                <a:spcPts val="4000"/>
              </a:lnSpc>
            </a:pPr>
            <a:r>
              <a:rPr lang="en-US" sz="2400" b="1" dirty="0">
                <a:solidFill>
                  <a:schemeClr val="accent1">
                    <a:lumMod val="50000"/>
                  </a:schemeClr>
                </a:solidFill>
                <a:latin typeface="Segoe UI" panose="020B0502040204020203" pitchFamily="34" charset="0"/>
                <a:cs typeface="Segoe UI" panose="020B0502040204020203" pitchFamily="34" charset="0"/>
              </a:rPr>
              <a:t>AU-12: Audit Record Generation</a:t>
            </a:r>
          </a:p>
        </p:txBody>
      </p:sp>
      <p:cxnSp>
        <p:nvCxnSpPr>
          <p:cNvPr id="5" name="Connettore diritto 4">
            <a:extLst>
              <a:ext uri="{FF2B5EF4-FFF2-40B4-BE49-F238E27FC236}">
                <a16:creationId xmlns:a16="http://schemas.microsoft.com/office/drawing/2014/main" id="{7FEF40D8-7293-47E6-1C11-0F1550A33652}"/>
              </a:ext>
            </a:extLst>
          </p:cNvPr>
          <p:cNvCxnSpPr>
            <a:cxnSpLocks/>
          </p:cNvCxnSpPr>
          <p:nvPr/>
        </p:nvCxnSpPr>
        <p:spPr>
          <a:xfrm>
            <a:off x="3825240" y="1566000"/>
            <a:ext cx="43434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2869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outVertical)">
                                      <p:cBhvr>
                                        <p:cTn id="7" dur="2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Title 67" hidden="1">
            <a:extLst>
              <a:ext uri="{FF2B5EF4-FFF2-40B4-BE49-F238E27FC236}">
                <a16:creationId xmlns:a16="http://schemas.microsoft.com/office/drawing/2014/main" id="{3D46526D-118F-4F6F-BAE0-066F422EBD1E}"/>
              </a:ext>
            </a:extLst>
          </p:cNvPr>
          <p:cNvSpPr>
            <a:spLocks noGrp="1"/>
          </p:cNvSpPr>
          <p:nvPr>
            <p:ph type="title"/>
          </p:nvPr>
        </p:nvSpPr>
        <p:spPr/>
        <p:txBody>
          <a:bodyPr/>
          <a:lstStyle/>
          <a:p>
            <a:r>
              <a:rPr lang="en-US"/>
              <a:t>Human resources slide 3</a:t>
            </a:r>
          </a:p>
        </p:txBody>
      </p:sp>
      <p:sp>
        <p:nvSpPr>
          <p:cNvPr id="7" name="TextBox 1">
            <a:extLst>
              <a:ext uri="{FF2B5EF4-FFF2-40B4-BE49-F238E27FC236}">
                <a16:creationId xmlns:a16="http://schemas.microsoft.com/office/drawing/2014/main" id="{7D8D20A7-E1B1-F1F8-6FBB-57A2750CF7D4}"/>
              </a:ext>
            </a:extLst>
          </p:cNvPr>
          <p:cNvSpPr txBox="1"/>
          <p:nvPr/>
        </p:nvSpPr>
        <p:spPr>
          <a:xfrm>
            <a:off x="4991263" y="1042473"/>
            <a:ext cx="2209465" cy="454420"/>
          </a:xfrm>
          <a:prstGeom prst="rect">
            <a:avLst/>
          </a:prstGeom>
          <a:noFill/>
        </p:spPr>
        <p:txBody>
          <a:bodyPr wrap="square" lIns="0" tIns="0" rIns="0" bIns="0" rtlCol="0">
            <a:spAutoFit/>
          </a:bodyPr>
          <a:lstStyle/>
          <a:p>
            <a:pPr>
              <a:lnSpc>
                <a:spcPts val="4000"/>
              </a:lnSpc>
            </a:pPr>
            <a:r>
              <a:rPr lang="en-US" sz="2400" b="1">
                <a:solidFill>
                  <a:schemeClr val="accent1">
                    <a:lumMod val="50000"/>
                  </a:schemeClr>
                </a:solidFill>
                <a:latin typeface="Segoe UI" panose="020B0502040204020203" pitchFamily="34" charset="0"/>
                <a:cs typeface="Segoe UI" panose="020B0502040204020203" pitchFamily="34" charset="0"/>
              </a:rPr>
              <a:t>AU Conclusioni</a:t>
            </a:r>
          </a:p>
        </p:txBody>
      </p:sp>
      <p:cxnSp>
        <p:nvCxnSpPr>
          <p:cNvPr id="11" name="Connettore diritto 10">
            <a:extLst>
              <a:ext uri="{FF2B5EF4-FFF2-40B4-BE49-F238E27FC236}">
                <a16:creationId xmlns:a16="http://schemas.microsoft.com/office/drawing/2014/main" id="{BE642B90-CACB-10C6-B53E-96104CBAB4A0}"/>
              </a:ext>
            </a:extLst>
          </p:cNvPr>
          <p:cNvCxnSpPr>
            <a:cxnSpLocks/>
          </p:cNvCxnSpPr>
          <p:nvPr/>
        </p:nvCxnSpPr>
        <p:spPr>
          <a:xfrm>
            <a:off x="5052561" y="1565000"/>
            <a:ext cx="202235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Connettore diritto 24">
            <a:extLst>
              <a:ext uri="{FF2B5EF4-FFF2-40B4-BE49-F238E27FC236}">
                <a16:creationId xmlns:a16="http://schemas.microsoft.com/office/drawing/2014/main" id="{F34CCCFE-A208-A168-A9F0-346B7A1E6E2F}"/>
              </a:ext>
            </a:extLst>
          </p:cNvPr>
          <p:cNvCxnSpPr>
            <a:cxnSpLocks/>
          </p:cNvCxnSpPr>
          <p:nvPr/>
        </p:nvCxnSpPr>
        <p:spPr>
          <a:xfrm>
            <a:off x="122830" y="974366"/>
            <a:ext cx="1195283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 name="Immagine 1" descr="Immagine che contiene testo, Carattere, logo, simbolo&#10;&#10;Descrizione generata automaticamente">
            <a:extLst>
              <a:ext uri="{FF2B5EF4-FFF2-40B4-BE49-F238E27FC236}">
                <a16:creationId xmlns:a16="http://schemas.microsoft.com/office/drawing/2014/main" id="{9AD0B3B6-5CFF-4EDB-B544-1ED89D77C385}"/>
              </a:ext>
            </a:extLst>
          </p:cNvPr>
          <p:cNvPicPr>
            <a:picLocks noChangeAspect="1"/>
          </p:cNvPicPr>
          <p:nvPr/>
        </p:nvPicPr>
        <p:blipFill>
          <a:blip r:embed="rId3"/>
          <a:stretch>
            <a:fillRect/>
          </a:stretch>
        </p:blipFill>
        <p:spPr>
          <a:xfrm>
            <a:off x="122830" y="142843"/>
            <a:ext cx="1787858" cy="503622"/>
          </a:xfrm>
          <a:prstGeom prst="rect">
            <a:avLst/>
          </a:prstGeom>
        </p:spPr>
      </p:pic>
      <p:sp>
        <p:nvSpPr>
          <p:cNvPr id="4" name="CasellaDiTesto 3">
            <a:extLst>
              <a:ext uri="{FF2B5EF4-FFF2-40B4-BE49-F238E27FC236}">
                <a16:creationId xmlns:a16="http://schemas.microsoft.com/office/drawing/2014/main" id="{7B503EC1-E8A7-277B-5AEC-FF53393C5634}"/>
              </a:ext>
            </a:extLst>
          </p:cNvPr>
          <p:cNvSpPr txBox="1"/>
          <p:nvPr/>
        </p:nvSpPr>
        <p:spPr>
          <a:xfrm>
            <a:off x="0" y="681202"/>
            <a:ext cx="2844048" cy="215444"/>
          </a:xfrm>
          <a:prstGeom prst="rect">
            <a:avLst/>
          </a:prstGeom>
          <a:noFill/>
        </p:spPr>
        <p:txBody>
          <a:bodyPr wrap="none" rtlCol="0">
            <a:spAutoFit/>
          </a:bodyPr>
          <a:lstStyle/>
          <a:p>
            <a:r>
              <a:rPr lang="it-IT" sz="800">
                <a:latin typeface="Adobe Caslon Pro" panose="0205050205050A020403" pitchFamily="18" charset="0"/>
                <a:ea typeface="NSimSun" panose="02010609030101010101" pitchFamily="49" charset="-122"/>
              </a:rPr>
              <a:t>Dip. di Ingegneria Elettrica e delle Tecnologie dell’Informazione</a:t>
            </a:r>
          </a:p>
        </p:txBody>
      </p:sp>
      <p:sp>
        <p:nvSpPr>
          <p:cNvPr id="8" name="TextBox 1">
            <a:extLst>
              <a:ext uri="{FF2B5EF4-FFF2-40B4-BE49-F238E27FC236}">
                <a16:creationId xmlns:a16="http://schemas.microsoft.com/office/drawing/2014/main" id="{655D0F37-5227-DEA3-2232-A6F45ABE66C8}"/>
              </a:ext>
            </a:extLst>
          </p:cNvPr>
          <p:cNvSpPr txBox="1"/>
          <p:nvPr/>
        </p:nvSpPr>
        <p:spPr>
          <a:xfrm>
            <a:off x="3241154" y="325435"/>
            <a:ext cx="5709687" cy="512961"/>
          </a:xfrm>
          <a:prstGeom prst="rect">
            <a:avLst/>
          </a:prstGeom>
          <a:noFill/>
        </p:spPr>
        <p:txBody>
          <a:bodyPr wrap="square" lIns="0" tIns="0" rIns="0" bIns="0" rtlCol="0">
            <a:spAutoFit/>
          </a:bodyPr>
          <a:lstStyle/>
          <a:p>
            <a:pPr>
              <a:lnSpc>
                <a:spcPts val="4000"/>
              </a:lnSpc>
            </a:pPr>
            <a:r>
              <a:rPr lang="en-US" sz="4400" b="1">
                <a:solidFill>
                  <a:srgbClr val="002060"/>
                </a:solidFill>
                <a:latin typeface="Segoe UI" panose="020B0502040204020203" pitchFamily="34" charset="0"/>
                <a:cs typeface="Segoe UI" panose="020B0502040204020203" pitchFamily="34" charset="0"/>
              </a:rPr>
              <a:t>NIST Control Families</a:t>
            </a:r>
          </a:p>
        </p:txBody>
      </p:sp>
      <p:sp>
        <p:nvSpPr>
          <p:cNvPr id="9" name="TextBox 4">
            <a:extLst>
              <a:ext uri="{FF2B5EF4-FFF2-40B4-BE49-F238E27FC236}">
                <a16:creationId xmlns:a16="http://schemas.microsoft.com/office/drawing/2014/main" id="{277BD4B8-A022-EF92-1EDB-34E96A32CDCC}"/>
              </a:ext>
            </a:extLst>
          </p:cNvPr>
          <p:cNvSpPr txBox="1"/>
          <p:nvPr/>
        </p:nvSpPr>
        <p:spPr>
          <a:xfrm>
            <a:off x="613946" y="1688481"/>
            <a:ext cx="10964101" cy="553998"/>
          </a:xfrm>
          <a:prstGeom prst="rect">
            <a:avLst/>
          </a:prstGeom>
        </p:spPr>
        <p:txBody>
          <a:bodyPr wrap="square" lIns="0" tIns="0" rIns="0" bIns="0">
            <a:spAutoFit/>
          </a:bodyPr>
          <a:lstStyle>
            <a:defPPr>
              <a:defRPr lang="en-US"/>
            </a:defPPr>
            <a:lvl1pPr>
              <a:defRPr sz="1600" i="1">
                <a:solidFill>
                  <a:srgbClr val="002060"/>
                </a:solidFill>
                <a:latin typeface="+mj-lt"/>
                <a:cs typeface="Segoe UI" panose="020B0502040204020203" pitchFamily="34" charset="0"/>
              </a:defRPr>
            </a:lvl1pPr>
          </a:lstStyle>
          <a:p>
            <a:r>
              <a:rPr lang="it-IT" sz="1800"/>
              <a:t>Utilizzando come metrica di paragone il "Baseline Moderate Security" per valutare il livello di impatto sulla sicurezza, in base ai controlli effettuati, il nostro livello di sicurezza risulterebbe 'Moderate'.</a:t>
            </a:r>
          </a:p>
        </p:txBody>
      </p:sp>
      <p:graphicFrame>
        <p:nvGraphicFramePr>
          <p:cNvPr id="12" name="Tabella 11">
            <a:extLst>
              <a:ext uri="{FF2B5EF4-FFF2-40B4-BE49-F238E27FC236}">
                <a16:creationId xmlns:a16="http://schemas.microsoft.com/office/drawing/2014/main" id="{349B1688-460D-A3C8-A3FA-CD6DA1C9D628}"/>
              </a:ext>
            </a:extLst>
          </p:cNvPr>
          <p:cNvGraphicFramePr>
            <a:graphicFrameLocks noGrp="1"/>
          </p:cNvGraphicFramePr>
          <p:nvPr>
            <p:extLst>
              <p:ext uri="{D42A27DB-BD31-4B8C-83A1-F6EECF244321}">
                <p14:modId xmlns:p14="http://schemas.microsoft.com/office/powerpoint/2010/main" val="250756495"/>
              </p:ext>
            </p:extLst>
          </p:nvPr>
        </p:nvGraphicFramePr>
        <p:xfrm>
          <a:off x="2568545" y="2362096"/>
          <a:ext cx="7054910" cy="4495904"/>
        </p:xfrm>
        <a:graphic>
          <a:graphicData uri="http://schemas.openxmlformats.org/drawingml/2006/table">
            <a:tbl>
              <a:tblPr firstRow="1" bandRow="1">
                <a:tableStyleId>{5C22544A-7EE6-4342-B048-85BDC9FD1C3A}</a:tableStyleId>
              </a:tblPr>
              <a:tblGrid>
                <a:gridCol w="487742">
                  <a:extLst>
                    <a:ext uri="{9D8B030D-6E8A-4147-A177-3AD203B41FA5}">
                      <a16:colId xmlns:a16="http://schemas.microsoft.com/office/drawing/2014/main" val="2829024216"/>
                    </a:ext>
                  </a:extLst>
                </a:gridCol>
                <a:gridCol w="1626424">
                  <a:extLst>
                    <a:ext uri="{9D8B030D-6E8A-4147-A177-3AD203B41FA5}">
                      <a16:colId xmlns:a16="http://schemas.microsoft.com/office/drawing/2014/main" val="2609487232"/>
                    </a:ext>
                  </a:extLst>
                </a:gridCol>
                <a:gridCol w="1003120">
                  <a:extLst>
                    <a:ext uri="{9D8B030D-6E8A-4147-A177-3AD203B41FA5}">
                      <a16:colId xmlns:a16="http://schemas.microsoft.com/office/drawing/2014/main" val="287426197"/>
                    </a:ext>
                  </a:extLst>
                </a:gridCol>
                <a:gridCol w="1036781">
                  <a:extLst>
                    <a:ext uri="{9D8B030D-6E8A-4147-A177-3AD203B41FA5}">
                      <a16:colId xmlns:a16="http://schemas.microsoft.com/office/drawing/2014/main" val="2044576113"/>
                    </a:ext>
                  </a:extLst>
                </a:gridCol>
                <a:gridCol w="1598219">
                  <a:extLst>
                    <a:ext uri="{9D8B030D-6E8A-4147-A177-3AD203B41FA5}">
                      <a16:colId xmlns:a16="http://schemas.microsoft.com/office/drawing/2014/main" val="57128025"/>
                    </a:ext>
                  </a:extLst>
                </a:gridCol>
                <a:gridCol w="1302624">
                  <a:extLst>
                    <a:ext uri="{9D8B030D-6E8A-4147-A177-3AD203B41FA5}">
                      <a16:colId xmlns:a16="http://schemas.microsoft.com/office/drawing/2014/main" val="3075862721"/>
                    </a:ext>
                  </a:extLst>
                </a:gridCol>
              </a:tblGrid>
              <a:tr h="281114">
                <a:tc>
                  <a:txBody>
                    <a:bodyPr/>
                    <a:lstStyle/>
                    <a:p>
                      <a:pPr algn="l" fontAlgn="b"/>
                      <a:r>
                        <a:rPr lang="it-IT" sz="800" u="none">
                          <a:solidFill>
                            <a:schemeClr val="tx1"/>
                          </a:solidFill>
                          <a:effectLst/>
                        </a:rPr>
                        <a:t>No.</a:t>
                      </a:r>
                    </a:p>
                  </a:txBody>
                  <a:tcPr marL="76200" marR="76200" marT="76200" marB="76200" anchor="b"/>
                </a:tc>
                <a:tc>
                  <a:txBody>
                    <a:bodyPr/>
                    <a:lstStyle/>
                    <a:p>
                      <a:pPr algn="l" fontAlgn="b"/>
                      <a:r>
                        <a:rPr lang="it-IT" sz="800" u="none">
                          <a:solidFill>
                            <a:schemeClr val="tx1"/>
                          </a:solidFill>
                          <a:effectLst/>
                        </a:rPr>
                        <a:t>Control Name</a:t>
                      </a:r>
                    </a:p>
                  </a:txBody>
                  <a:tcPr marL="76200" marR="76200" marT="76200" marB="76200" anchor="b"/>
                </a:tc>
                <a:tc>
                  <a:txBody>
                    <a:bodyPr/>
                    <a:lstStyle/>
                    <a:p>
                      <a:pPr algn="l" fontAlgn="b"/>
                      <a:r>
                        <a:rPr lang="it-IT" sz="800" u="none">
                          <a:solidFill>
                            <a:schemeClr val="tx1"/>
                          </a:solidFill>
                          <a:effectLst/>
                        </a:rPr>
                        <a:t>Low-Impact</a:t>
                      </a:r>
                    </a:p>
                  </a:txBody>
                  <a:tcPr marL="76200" marR="76200" marT="76200" marB="76200" anchor="b"/>
                </a:tc>
                <a:tc>
                  <a:txBody>
                    <a:bodyPr/>
                    <a:lstStyle/>
                    <a:p>
                      <a:pPr algn="l" fontAlgn="b"/>
                      <a:r>
                        <a:rPr lang="it-IT" sz="800" u="none">
                          <a:solidFill>
                            <a:schemeClr val="tx1"/>
                          </a:solidFill>
                          <a:effectLst/>
                        </a:rPr>
                        <a:t>Moderate-Impact</a:t>
                      </a:r>
                    </a:p>
                  </a:txBody>
                  <a:tcPr marL="76200" marR="76200" marT="76200" marB="76200" anchor="b"/>
                </a:tc>
                <a:tc>
                  <a:txBody>
                    <a:bodyPr/>
                    <a:lstStyle/>
                    <a:p>
                      <a:pPr algn="l" fontAlgn="b"/>
                      <a:r>
                        <a:rPr lang="it-IT" sz="800" u="none">
                          <a:solidFill>
                            <a:schemeClr val="tx1"/>
                          </a:solidFill>
                          <a:effectLst/>
                        </a:rPr>
                        <a:t>High-Impact</a:t>
                      </a:r>
                    </a:p>
                  </a:txBody>
                  <a:tcPr marL="76200" marR="76200" marT="76200" marB="76200" anchor="b"/>
                </a:tc>
                <a:tc>
                  <a:txBody>
                    <a:bodyPr/>
                    <a:lstStyle/>
                    <a:p>
                      <a:pPr algn="l" fontAlgn="b"/>
                      <a:r>
                        <a:rPr lang="it-IT" sz="800" u="none">
                          <a:solidFill>
                            <a:schemeClr val="tx1"/>
                          </a:solidFill>
                          <a:effectLst/>
                        </a:rPr>
                        <a:t>Privacy</a:t>
                      </a:r>
                    </a:p>
                  </a:txBody>
                  <a:tcPr marL="76200" marR="76200" marT="76200" marB="76200" anchor="b"/>
                </a:tc>
                <a:extLst>
                  <a:ext uri="{0D108BD9-81ED-4DB2-BD59-A6C34878D82A}">
                    <a16:rowId xmlns:a16="http://schemas.microsoft.com/office/drawing/2014/main" val="866209926"/>
                  </a:ext>
                </a:extLst>
              </a:tr>
              <a:tr h="339280">
                <a:tc>
                  <a:txBody>
                    <a:bodyPr/>
                    <a:lstStyle/>
                    <a:p>
                      <a:pPr fontAlgn="t"/>
                      <a:r>
                        <a:rPr lang="it-IT" sz="800" u="none">
                          <a:solidFill>
                            <a:srgbClr val="C00000"/>
                          </a:solidFill>
                          <a:effectLst/>
                        </a:rPr>
                        <a:t>AU-01</a:t>
                      </a:r>
                    </a:p>
                  </a:txBody>
                  <a:tcPr marL="76200" marR="76200" marT="76200" marB="76200">
                    <a:gradFill flip="none" rotWithShape="1">
                      <a:gsLst>
                        <a:gs pos="0">
                          <a:srgbClr val="C00000">
                            <a:tint val="66000"/>
                            <a:satMod val="160000"/>
                          </a:srgbClr>
                        </a:gs>
                        <a:gs pos="50000">
                          <a:srgbClr val="C00000">
                            <a:tint val="44500"/>
                            <a:satMod val="160000"/>
                          </a:srgbClr>
                        </a:gs>
                        <a:gs pos="100000">
                          <a:srgbClr val="C00000">
                            <a:tint val="23500"/>
                            <a:satMod val="160000"/>
                          </a:srgbClr>
                        </a:gs>
                      </a:gsLst>
                      <a:lin ang="8100000" scaled="1"/>
                      <a:tileRect/>
                    </a:gradFill>
                  </a:tcPr>
                </a:tc>
                <a:tc>
                  <a:txBody>
                    <a:bodyPr/>
                    <a:lstStyle/>
                    <a:p>
                      <a:pPr fontAlgn="t"/>
                      <a:r>
                        <a:rPr lang="it-IT" sz="800" u="none">
                          <a:solidFill>
                            <a:srgbClr val="C00000"/>
                          </a:solidFill>
                          <a:effectLst/>
                        </a:rPr>
                        <a:t>POLICY AND PROCEDURES</a:t>
                      </a:r>
                    </a:p>
                  </a:txBody>
                  <a:tcPr marL="76200" marR="76200" marT="76200" marB="76200">
                    <a:gradFill flip="none" rotWithShape="1">
                      <a:gsLst>
                        <a:gs pos="0">
                          <a:srgbClr val="C00000">
                            <a:tint val="66000"/>
                            <a:satMod val="160000"/>
                          </a:srgbClr>
                        </a:gs>
                        <a:gs pos="50000">
                          <a:srgbClr val="C00000">
                            <a:tint val="44500"/>
                            <a:satMod val="160000"/>
                          </a:srgbClr>
                        </a:gs>
                        <a:gs pos="100000">
                          <a:srgbClr val="C00000">
                            <a:tint val="23500"/>
                            <a:satMod val="160000"/>
                          </a:srgbClr>
                        </a:gs>
                      </a:gsLst>
                      <a:lin ang="8100000" scaled="1"/>
                      <a:tileRect/>
                    </a:gradFill>
                  </a:tcPr>
                </a:tc>
                <a:tc>
                  <a:txBody>
                    <a:bodyPr/>
                    <a:lstStyle/>
                    <a:p>
                      <a:pPr fontAlgn="t"/>
                      <a:r>
                        <a:rPr lang="it-IT" sz="800" u="none">
                          <a:solidFill>
                            <a:srgbClr val="C00000"/>
                          </a:solidFill>
                          <a:effectLst/>
                        </a:rPr>
                        <a:t>AU-01</a:t>
                      </a:r>
                    </a:p>
                  </a:txBody>
                  <a:tcPr marL="76200" marR="76200" marT="76200" marB="76200">
                    <a:gradFill flip="none" rotWithShape="1">
                      <a:gsLst>
                        <a:gs pos="0">
                          <a:srgbClr val="C00000">
                            <a:tint val="66000"/>
                            <a:satMod val="160000"/>
                          </a:srgbClr>
                        </a:gs>
                        <a:gs pos="50000">
                          <a:srgbClr val="C00000">
                            <a:tint val="44500"/>
                            <a:satMod val="160000"/>
                          </a:srgbClr>
                        </a:gs>
                        <a:gs pos="100000">
                          <a:srgbClr val="C00000">
                            <a:tint val="23500"/>
                            <a:satMod val="160000"/>
                          </a:srgbClr>
                        </a:gs>
                      </a:gsLst>
                      <a:lin ang="8100000" scaled="1"/>
                      <a:tileRect/>
                    </a:gradFill>
                  </a:tcPr>
                </a:tc>
                <a:tc>
                  <a:txBody>
                    <a:bodyPr/>
                    <a:lstStyle/>
                    <a:p>
                      <a:pPr fontAlgn="t"/>
                      <a:r>
                        <a:rPr lang="it-IT" sz="800" u="none">
                          <a:solidFill>
                            <a:srgbClr val="C00000"/>
                          </a:solidFill>
                          <a:effectLst/>
                        </a:rPr>
                        <a:t>AU-01</a:t>
                      </a:r>
                    </a:p>
                  </a:txBody>
                  <a:tcPr marL="76200" marR="76200" marT="76200" marB="76200">
                    <a:gradFill flip="none" rotWithShape="1">
                      <a:gsLst>
                        <a:gs pos="0">
                          <a:srgbClr val="C00000">
                            <a:tint val="66000"/>
                            <a:satMod val="160000"/>
                          </a:srgbClr>
                        </a:gs>
                        <a:gs pos="50000">
                          <a:srgbClr val="C00000">
                            <a:tint val="44500"/>
                            <a:satMod val="160000"/>
                          </a:srgbClr>
                        </a:gs>
                        <a:gs pos="100000">
                          <a:srgbClr val="C00000">
                            <a:tint val="23500"/>
                            <a:satMod val="160000"/>
                          </a:srgbClr>
                        </a:gs>
                      </a:gsLst>
                      <a:lin ang="8100000" scaled="1"/>
                      <a:tileRect/>
                    </a:gradFill>
                  </a:tcPr>
                </a:tc>
                <a:tc>
                  <a:txBody>
                    <a:bodyPr/>
                    <a:lstStyle/>
                    <a:p>
                      <a:pPr fontAlgn="t"/>
                      <a:r>
                        <a:rPr lang="it-IT" sz="800" u="none">
                          <a:solidFill>
                            <a:srgbClr val="C00000"/>
                          </a:solidFill>
                          <a:effectLst/>
                        </a:rPr>
                        <a:t>AU-01</a:t>
                      </a:r>
                    </a:p>
                  </a:txBody>
                  <a:tcPr marL="76200" marR="76200" marT="76200" marB="76200">
                    <a:gradFill flip="none" rotWithShape="1">
                      <a:gsLst>
                        <a:gs pos="0">
                          <a:srgbClr val="C00000">
                            <a:tint val="66000"/>
                            <a:satMod val="160000"/>
                          </a:srgbClr>
                        </a:gs>
                        <a:gs pos="50000">
                          <a:srgbClr val="C00000">
                            <a:tint val="44500"/>
                            <a:satMod val="160000"/>
                          </a:srgbClr>
                        </a:gs>
                        <a:gs pos="100000">
                          <a:srgbClr val="C00000">
                            <a:tint val="23500"/>
                            <a:satMod val="160000"/>
                          </a:srgbClr>
                        </a:gs>
                      </a:gsLst>
                      <a:lin ang="8100000" scaled="1"/>
                      <a:tileRect/>
                    </a:gradFill>
                  </a:tcPr>
                </a:tc>
                <a:tc>
                  <a:txBody>
                    <a:bodyPr/>
                    <a:lstStyle/>
                    <a:p>
                      <a:pPr fontAlgn="t"/>
                      <a:r>
                        <a:rPr lang="it-IT" sz="800" u="none">
                          <a:solidFill>
                            <a:srgbClr val="C00000"/>
                          </a:solidFill>
                          <a:effectLst/>
                        </a:rPr>
                        <a:t>AU-01</a:t>
                      </a:r>
                    </a:p>
                  </a:txBody>
                  <a:tcPr marL="76200" marR="76200" marT="76200" marB="76200">
                    <a:gradFill flip="none" rotWithShape="1">
                      <a:gsLst>
                        <a:gs pos="0">
                          <a:srgbClr val="C00000">
                            <a:tint val="66000"/>
                            <a:satMod val="160000"/>
                          </a:srgbClr>
                        </a:gs>
                        <a:gs pos="50000">
                          <a:srgbClr val="C00000">
                            <a:tint val="44500"/>
                            <a:satMod val="160000"/>
                          </a:srgbClr>
                        </a:gs>
                        <a:gs pos="100000">
                          <a:srgbClr val="C00000">
                            <a:tint val="23500"/>
                            <a:satMod val="160000"/>
                          </a:srgbClr>
                        </a:gs>
                      </a:gsLst>
                      <a:lin ang="8100000" scaled="1"/>
                      <a:tileRect/>
                    </a:gradFill>
                  </a:tcPr>
                </a:tc>
                <a:extLst>
                  <a:ext uri="{0D108BD9-81ED-4DB2-BD59-A6C34878D82A}">
                    <a16:rowId xmlns:a16="http://schemas.microsoft.com/office/drawing/2014/main" val="1719028452"/>
                  </a:ext>
                </a:extLst>
              </a:tr>
              <a:tr h="321614">
                <a:tc>
                  <a:txBody>
                    <a:bodyPr/>
                    <a:lstStyle/>
                    <a:p>
                      <a:pPr fontAlgn="t"/>
                      <a:r>
                        <a:rPr lang="it-IT" sz="800" u="none">
                          <a:solidFill>
                            <a:schemeClr val="tx1"/>
                          </a:solidFill>
                          <a:effectLst/>
                        </a:rPr>
                        <a:t>AU-02</a:t>
                      </a:r>
                    </a:p>
                  </a:txBody>
                  <a:tcPr marL="76200" marR="76200" marT="76200" marB="76200"/>
                </a:tc>
                <a:tc>
                  <a:txBody>
                    <a:bodyPr/>
                    <a:lstStyle/>
                    <a:p>
                      <a:pPr fontAlgn="t"/>
                      <a:r>
                        <a:rPr lang="it-IT" sz="800" u="none">
                          <a:solidFill>
                            <a:schemeClr val="tx1"/>
                          </a:solidFill>
                          <a:effectLst/>
                        </a:rPr>
                        <a:t>EVENT LOGGING</a:t>
                      </a:r>
                    </a:p>
                  </a:txBody>
                  <a:tcPr marL="76200" marR="76200" marT="76200" marB="76200"/>
                </a:tc>
                <a:tc>
                  <a:txBody>
                    <a:bodyPr/>
                    <a:lstStyle/>
                    <a:p>
                      <a:pPr fontAlgn="t"/>
                      <a:r>
                        <a:rPr lang="it-IT" sz="800" u="none">
                          <a:solidFill>
                            <a:schemeClr val="tx1"/>
                          </a:solidFill>
                          <a:effectLst/>
                        </a:rPr>
                        <a:t>AU-02</a:t>
                      </a:r>
                    </a:p>
                  </a:txBody>
                  <a:tcPr marL="76200" marR="76200" marT="76200" marB="76200"/>
                </a:tc>
                <a:tc>
                  <a:txBody>
                    <a:bodyPr/>
                    <a:lstStyle/>
                    <a:p>
                      <a:pPr fontAlgn="t"/>
                      <a:r>
                        <a:rPr lang="it-IT" sz="800" u="none">
                          <a:solidFill>
                            <a:schemeClr val="accent6">
                              <a:lumMod val="75000"/>
                            </a:schemeClr>
                          </a:solidFill>
                          <a:effectLst/>
                        </a:rPr>
                        <a:t>AU-02</a:t>
                      </a:r>
                    </a:p>
                  </a:txBody>
                  <a:tcPr marL="76200" marR="76200" marT="76200" marB="76200"/>
                </a:tc>
                <a:tc>
                  <a:txBody>
                    <a:bodyPr/>
                    <a:lstStyle/>
                    <a:p>
                      <a:pPr fontAlgn="t"/>
                      <a:r>
                        <a:rPr lang="it-IT" sz="800" u="none">
                          <a:solidFill>
                            <a:schemeClr val="tx1"/>
                          </a:solidFill>
                          <a:effectLst/>
                        </a:rPr>
                        <a:t>AU-02</a:t>
                      </a:r>
                    </a:p>
                  </a:txBody>
                  <a:tcPr marL="76200" marR="76200" marT="76200" marB="76200"/>
                </a:tc>
                <a:tc>
                  <a:txBody>
                    <a:bodyPr/>
                    <a:lstStyle/>
                    <a:p>
                      <a:pPr fontAlgn="t"/>
                      <a:r>
                        <a:rPr lang="it-IT" sz="800" u="none">
                          <a:solidFill>
                            <a:schemeClr val="tx1"/>
                          </a:solidFill>
                          <a:effectLst/>
                        </a:rPr>
                        <a:t>AU-02</a:t>
                      </a:r>
                    </a:p>
                  </a:txBody>
                  <a:tcPr marL="76200" marR="76200" marT="76200" marB="76200"/>
                </a:tc>
                <a:extLst>
                  <a:ext uri="{0D108BD9-81ED-4DB2-BD59-A6C34878D82A}">
                    <a16:rowId xmlns:a16="http://schemas.microsoft.com/office/drawing/2014/main" val="135220153"/>
                  </a:ext>
                </a:extLst>
              </a:tr>
              <a:tr h="321614">
                <a:tc>
                  <a:txBody>
                    <a:bodyPr/>
                    <a:lstStyle/>
                    <a:p>
                      <a:pPr fontAlgn="t"/>
                      <a:r>
                        <a:rPr lang="it-IT" sz="800" u="none">
                          <a:solidFill>
                            <a:schemeClr val="tx1"/>
                          </a:solidFill>
                          <a:effectLst/>
                        </a:rPr>
                        <a:t>AU-03</a:t>
                      </a:r>
                    </a:p>
                  </a:txBody>
                  <a:tcPr marL="76200" marR="76200" marT="76200" marB="76200"/>
                </a:tc>
                <a:tc>
                  <a:txBody>
                    <a:bodyPr/>
                    <a:lstStyle/>
                    <a:p>
                      <a:pPr fontAlgn="t"/>
                      <a:r>
                        <a:rPr lang="it-IT" sz="800" u="none">
                          <a:solidFill>
                            <a:schemeClr val="tx1"/>
                          </a:solidFill>
                          <a:effectLst/>
                        </a:rPr>
                        <a:t>CONTENT OF AUDIT RECORDS</a:t>
                      </a:r>
                    </a:p>
                  </a:txBody>
                  <a:tcPr marL="76200" marR="76200" marT="76200" marB="76200"/>
                </a:tc>
                <a:tc>
                  <a:txBody>
                    <a:bodyPr/>
                    <a:lstStyle/>
                    <a:p>
                      <a:pPr fontAlgn="t"/>
                      <a:r>
                        <a:rPr lang="it-IT" sz="800" u="none">
                          <a:solidFill>
                            <a:schemeClr val="accent6">
                              <a:lumMod val="75000"/>
                            </a:schemeClr>
                          </a:solidFill>
                          <a:effectLst/>
                        </a:rPr>
                        <a:t>AU-03</a:t>
                      </a:r>
                    </a:p>
                  </a:txBody>
                  <a:tcPr marL="76200" marR="76200" marT="76200" marB="76200"/>
                </a:tc>
                <a:tc>
                  <a:txBody>
                    <a:bodyPr/>
                    <a:lstStyle/>
                    <a:p>
                      <a:pPr fontAlgn="t"/>
                      <a:r>
                        <a:rPr lang="it-IT" sz="800" u="none">
                          <a:solidFill>
                            <a:schemeClr val="tx1"/>
                          </a:solidFill>
                          <a:effectLst/>
                        </a:rPr>
                        <a:t>AU-03, (01)</a:t>
                      </a:r>
                    </a:p>
                  </a:txBody>
                  <a:tcPr marL="76200" marR="76200" marT="76200" marB="76200"/>
                </a:tc>
                <a:tc>
                  <a:txBody>
                    <a:bodyPr/>
                    <a:lstStyle/>
                    <a:p>
                      <a:pPr fontAlgn="t"/>
                      <a:r>
                        <a:rPr lang="it-IT" sz="800" u="none">
                          <a:solidFill>
                            <a:schemeClr val="tx1"/>
                          </a:solidFill>
                          <a:effectLst/>
                        </a:rPr>
                        <a:t>AU-03, (01)</a:t>
                      </a:r>
                    </a:p>
                  </a:txBody>
                  <a:tcPr marL="76200" marR="76200" marT="76200" marB="76200"/>
                </a:tc>
                <a:tc>
                  <a:txBody>
                    <a:bodyPr/>
                    <a:lstStyle/>
                    <a:p>
                      <a:pPr fontAlgn="t"/>
                      <a:r>
                        <a:rPr lang="it-IT" sz="800" u="none">
                          <a:solidFill>
                            <a:schemeClr val="tx1"/>
                          </a:solidFill>
                          <a:effectLst/>
                        </a:rPr>
                        <a:t>AU-03 (03)</a:t>
                      </a:r>
                    </a:p>
                  </a:txBody>
                  <a:tcPr marL="76200" marR="76200" marT="76200" marB="76200"/>
                </a:tc>
                <a:extLst>
                  <a:ext uri="{0D108BD9-81ED-4DB2-BD59-A6C34878D82A}">
                    <a16:rowId xmlns:a16="http://schemas.microsoft.com/office/drawing/2014/main" val="873438807"/>
                  </a:ext>
                </a:extLst>
              </a:tr>
              <a:tr h="321614">
                <a:tc>
                  <a:txBody>
                    <a:bodyPr/>
                    <a:lstStyle/>
                    <a:p>
                      <a:pPr fontAlgn="t"/>
                      <a:r>
                        <a:rPr lang="it-IT" sz="800" u="none">
                          <a:solidFill>
                            <a:schemeClr val="tx1"/>
                          </a:solidFill>
                          <a:effectLst/>
                        </a:rPr>
                        <a:t>AU-04</a:t>
                      </a:r>
                    </a:p>
                  </a:txBody>
                  <a:tcPr marL="76200" marR="76200" marT="76200" marB="76200"/>
                </a:tc>
                <a:tc>
                  <a:txBody>
                    <a:bodyPr/>
                    <a:lstStyle/>
                    <a:p>
                      <a:pPr fontAlgn="t"/>
                      <a:r>
                        <a:rPr lang="it-IT" sz="800" u="none">
                          <a:solidFill>
                            <a:schemeClr val="tx1"/>
                          </a:solidFill>
                          <a:effectLst/>
                        </a:rPr>
                        <a:t>AUDIT LOG STORAGE CAPACITY</a:t>
                      </a:r>
                    </a:p>
                  </a:txBody>
                  <a:tcPr marL="76200" marR="76200" marT="76200" marB="76200"/>
                </a:tc>
                <a:tc>
                  <a:txBody>
                    <a:bodyPr/>
                    <a:lstStyle/>
                    <a:p>
                      <a:pPr fontAlgn="t"/>
                      <a:r>
                        <a:rPr lang="it-IT" sz="800" u="none">
                          <a:solidFill>
                            <a:schemeClr val="accent6">
                              <a:lumMod val="75000"/>
                            </a:schemeClr>
                          </a:solidFill>
                          <a:effectLst/>
                        </a:rPr>
                        <a:t>AU-04</a:t>
                      </a:r>
                    </a:p>
                  </a:txBody>
                  <a:tcPr marL="76200" marR="76200" marT="76200" marB="76200"/>
                </a:tc>
                <a:tc>
                  <a:txBody>
                    <a:bodyPr/>
                    <a:lstStyle/>
                    <a:p>
                      <a:pPr fontAlgn="t"/>
                      <a:r>
                        <a:rPr lang="it-IT" sz="800" u="none">
                          <a:solidFill>
                            <a:schemeClr val="tx1"/>
                          </a:solidFill>
                          <a:effectLst/>
                        </a:rPr>
                        <a:t>AU-04</a:t>
                      </a:r>
                    </a:p>
                  </a:txBody>
                  <a:tcPr marL="76200" marR="76200" marT="76200" marB="76200"/>
                </a:tc>
                <a:tc>
                  <a:txBody>
                    <a:bodyPr/>
                    <a:lstStyle/>
                    <a:p>
                      <a:pPr fontAlgn="t"/>
                      <a:r>
                        <a:rPr lang="it-IT" sz="800" u="none">
                          <a:solidFill>
                            <a:schemeClr val="tx1"/>
                          </a:solidFill>
                          <a:effectLst/>
                        </a:rPr>
                        <a:t>AU-04, (01)</a:t>
                      </a:r>
                    </a:p>
                  </a:txBody>
                  <a:tcPr marL="76200" marR="76200" marT="76200" marB="76200"/>
                </a:tc>
                <a:tc>
                  <a:txBody>
                    <a:bodyPr/>
                    <a:lstStyle/>
                    <a:p>
                      <a:pPr fontAlgn="t"/>
                      <a:r>
                        <a:rPr lang="it-IT" sz="800" u="none">
                          <a:solidFill>
                            <a:schemeClr val="tx1"/>
                          </a:solidFill>
                          <a:effectLst/>
                        </a:rPr>
                        <a:t>N/A</a:t>
                      </a:r>
                    </a:p>
                  </a:txBody>
                  <a:tcPr marL="76200" marR="76200" marT="76200" marB="76200"/>
                </a:tc>
                <a:extLst>
                  <a:ext uri="{0D108BD9-81ED-4DB2-BD59-A6C34878D82A}">
                    <a16:rowId xmlns:a16="http://schemas.microsoft.com/office/drawing/2014/main" val="1864474251"/>
                  </a:ext>
                </a:extLst>
              </a:tr>
              <a:tr h="406053">
                <a:tc>
                  <a:txBody>
                    <a:bodyPr/>
                    <a:lstStyle/>
                    <a:p>
                      <a:pPr fontAlgn="t"/>
                      <a:r>
                        <a:rPr lang="it-IT" sz="800" u="none">
                          <a:solidFill>
                            <a:srgbClr val="C00000"/>
                          </a:solidFill>
                          <a:effectLst/>
                        </a:rPr>
                        <a:t>AU-05</a:t>
                      </a:r>
                    </a:p>
                  </a:txBody>
                  <a:tcPr marL="76200" marR="76200" marT="76200" marB="76200">
                    <a:gradFill flip="none" rotWithShape="1">
                      <a:gsLst>
                        <a:gs pos="0">
                          <a:srgbClr val="C00000">
                            <a:tint val="66000"/>
                            <a:satMod val="160000"/>
                          </a:srgbClr>
                        </a:gs>
                        <a:gs pos="50000">
                          <a:srgbClr val="C00000">
                            <a:tint val="44500"/>
                            <a:satMod val="160000"/>
                          </a:srgbClr>
                        </a:gs>
                        <a:gs pos="100000">
                          <a:srgbClr val="C00000">
                            <a:tint val="23500"/>
                            <a:satMod val="160000"/>
                          </a:srgbClr>
                        </a:gs>
                      </a:gsLst>
                      <a:lin ang="8100000" scaled="1"/>
                      <a:tileRect/>
                    </a:gradFill>
                  </a:tcPr>
                </a:tc>
                <a:tc>
                  <a:txBody>
                    <a:bodyPr/>
                    <a:lstStyle/>
                    <a:p>
                      <a:pPr fontAlgn="t"/>
                      <a:r>
                        <a:rPr lang="en-US" sz="800" u="none">
                          <a:solidFill>
                            <a:srgbClr val="C00000"/>
                          </a:solidFill>
                          <a:effectLst/>
                        </a:rPr>
                        <a:t>RESPONSE TO AUDIT LOGGING PROCESS FAILURES</a:t>
                      </a:r>
                    </a:p>
                  </a:txBody>
                  <a:tcPr marL="76200" marR="76200" marT="76200" marB="76200">
                    <a:gradFill flip="none" rotWithShape="1">
                      <a:gsLst>
                        <a:gs pos="0">
                          <a:srgbClr val="C00000">
                            <a:tint val="66000"/>
                            <a:satMod val="160000"/>
                          </a:srgbClr>
                        </a:gs>
                        <a:gs pos="50000">
                          <a:srgbClr val="C00000">
                            <a:tint val="44500"/>
                            <a:satMod val="160000"/>
                          </a:srgbClr>
                        </a:gs>
                        <a:gs pos="100000">
                          <a:srgbClr val="C00000">
                            <a:tint val="23500"/>
                            <a:satMod val="160000"/>
                          </a:srgbClr>
                        </a:gs>
                      </a:gsLst>
                      <a:lin ang="8100000" scaled="1"/>
                      <a:tileRect/>
                    </a:gradFill>
                  </a:tcPr>
                </a:tc>
                <a:tc>
                  <a:txBody>
                    <a:bodyPr/>
                    <a:lstStyle/>
                    <a:p>
                      <a:pPr fontAlgn="t"/>
                      <a:r>
                        <a:rPr lang="it-IT" sz="800" u="none">
                          <a:solidFill>
                            <a:srgbClr val="C00000"/>
                          </a:solidFill>
                          <a:effectLst/>
                        </a:rPr>
                        <a:t>AU-05</a:t>
                      </a:r>
                    </a:p>
                  </a:txBody>
                  <a:tcPr marL="76200" marR="76200" marT="76200" marB="76200">
                    <a:gradFill flip="none" rotWithShape="1">
                      <a:gsLst>
                        <a:gs pos="0">
                          <a:srgbClr val="C00000">
                            <a:tint val="66000"/>
                            <a:satMod val="160000"/>
                          </a:srgbClr>
                        </a:gs>
                        <a:gs pos="50000">
                          <a:srgbClr val="C00000">
                            <a:tint val="44500"/>
                            <a:satMod val="160000"/>
                          </a:srgbClr>
                        </a:gs>
                        <a:gs pos="100000">
                          <a:srgbClr val="C00000">
                            <a:tint val="23500"/>
                            <a:satMod val="160000"/>
                          </a:srgbClr>
                        </a:gs>
                      </a:gsLst>
                      <a:lin ang="8100000" scaled="1"/>
                      <a:tileRect/>
                    </a:gradFill>
                  </a:tcPr>
                </a:tc>
                <a:tc>
                  <a:txBody>
                    <a:bodyPr/>
                    <a:lstStyle/>
                    <a:p>
                      <a:pPr fontAlgn="t"/>
                      <a:r>
                        <a:rPr lang="it-IT" sz="800" u="none">
                          <a:solidFill>
                            <a:srgbClr val="C00000"/>
                          </a:solidFill>
                          <a:effectLst/>
                        </a:rPr>
                        <a:t>AU-05</a:t>
                      </a:r>
                    </a:p>
                  </a:txBody>
                  <a:tcPr marL="76200" marR="76200" marT="76200" marB="76200">
                    <a:gradFill flip="none" rotWithShape="1">
                      <a:gsLst>
                        <a:gs pos="0">
                          <a:srgbClr val="C00000">
                            <a:tint val="66000"/>
                            <a:satMod val="160000"/>
                          </a:srgbClr>
                        </a:gs>
                        <a:gs pos="50000">
                          <a:srgbClr val="C00000">
                            <a:tint val="44500"/>
                            <a:satMod val="160000"/>
                          </a:srgbClr>
                        </a:gs>
                        <a:gs pos="100000">
                          <a:srgbClr val="C00000">
                            <a:tint val="23500"/>
                            <a:satMod val="160000"/>
                          </a:srgbClr>
                        </a:gs>
                      </a:gsLst>
                      <a:lin ang="8100000" scaled="1"/>
                      <a:tileRect/>
                    </a:gradFill>
                  </a:tcPr>
                </a:tc>
                <a:tc>
                  <a:txBody>
                    <a:bodyPr/>
                    <a:lstStyle/>
                    <a:p>
                      <a:pPr fontAlgn="t"/>
                      <a:r>
                        <a:rPr lang="it-IT" sz="800" u="none">
                          <a:solidFill>
                            <a:srgbClr val="C00000"/>
                          </a:solidFill>
                          <a:effectLst/>
                        </a:rPr>
                        <a:t>AU-05, (01), (02)</a:t>
                      </a:r>
                    </a:p>
                  </a:txBody>
                  <a:tcPr marL="76200" marR="76200" marT="76200" marB="76200">
                    <a:gradFill flip="none" rotWithShape="1">
                      <a:gsLst>
                        <a:gs pos="0">
                          <a:srgbClr val="C00000">
                            <a:tint val="66000"/>
                            <a:satMod val="160000"/>
                          </a:srgbClr>
                        </a:gs>
                        <a:gs pos="50000">
                          <a:srgbClr val="C00000">
                            <a:tint val="44500"/>
                            <a:satMod val="160000"/>
                          </a:srgbClr>
                        </a:gs>
                        <a:gs pos="100000">
                          <a:srgbClr val="C00000">
                            <a:tint val="23500"/>
                            <a:satMod val="160000"/>
                          </a:srgbClr>
                        </a:gs>
                      </a:gsLst>
                      <a:lin ang="8100000" scaled="1"/>
                      <a:tileRect/>
                    </a:gradFill>
                  </a:tcPr>
                </a:tc>
                <a:tc>
                  <a:txBody>
                    <a:bodyPr/>
                    <a:lstStyle/>
                    <a:p>
                      <a:pPr fontAlgn="t"/>
                      <a:r>
                        <a:rPr lang="it-IT" sz="800" u="none">
                          <a:solidFill>
                            <a:srgbClr val="C00000"/>
                          </a:solidFill>
                          <a:effectLst/>
                        </a:rPr>
                        <a:t>N/A</a:t>
                      </a:r>
                    </a:p>
                  </a:txBody>
                  <a:tcPr marL="76200" marR="76200" marT="76200" marB="76200">
                    <a:gradFill flip="none" rotWithShape="1">
                      <a:gsLst>
                        <a:gs pos="0">
                          <a:srgbClr val="C00000">
                            <a:tint val="66000"/>
                            <a:satMod val="160000"/>
                          </a:srgbClr>
                        </a:gs>
                        <a:gs pos="50000">
                          <a:srgbClr val="C00000">
                            <a:tint val="44500"/>
                            <a:satMod val="160000"/>
                          </a:srgbClr>
                        </a:gs>
                        <a:gs pos="100000">
                          <a:srgbClr val="C00000">
                            <a:tint val="23500"/>
                            <a:satMod val="160000"/>
                          </a:srgbClr>
                        </a:gs>
                      </a:gsLst>
                      <a:lin ang="8100000" scaled="1"/>
                      <a:tileRect/>
                    </a:gradFill>
                  </a:tcPr>
                </a:tc>
                <a:extLst>
                  <a:ext uri="{0D108BD9-81ED-4DB2-BD59-A6C34878D82A}">
                    <a16:rowId xmlns:a16="http://schemas.microsoft.com/office/drawing/2014/main" val="879402124"/>
                  </a:ext>
                </a:extLst>
              </a:tr>
              <a:tr h="406053">
                <a:tc>
                  <a:txBody>
                    <a:bodyPr/>
                    <a:lstStyle/>
                    <a:p>
                      <a:pPr fontAlgn="t"/>
                      <a:r>
                        <a:rPr lang="it-IT" sz="800" u="none">
                          <a:solidFill>
                            <a:srgbClr val="C00000"/>
                          </a:solidFill>
                          <a:effectLst/>
                        </a:rPr>
                        <a:t>AU-06</a:t>
                      </a:r>
                    </a:p>
                  </a:txBody>
                  <a:tcPr marL="76200" marR="76200" marT="76200" marB="76200">
                    <a:gradFill flip="none" rotWithShape="1">
                      <a:gsLst>
                        <a:gs pos="0">
                          <a:srgbClr val="C00000">
                            <a:tint val="66000"/>
                            <a:satMod val="160000"/>
                          </a:srgbClr>
                        </a:gs>
                        <a:gs pos="50000">
                          <a:srgbClr val="C00000">
                            <a:tint val="44500"/>
                            <a:satMod val="160000"/>
                          </a:srgbClr>
                        </a:gs>
                        <a:gs pos="100000">
                          <a:srgbClr val="C00000">
                            <a:tint val="23500"/>
                            <a:satMod val="160000"/>
                          </a:srgbClr>
                        </a:gs>
                      </a:gsLst>
                      <a:lin ang="8100000" scaled="1"/>
                      <a:tileRect/>
                    </a:gradFill>
                  </a:tcPr>
                </a:tc>
                <a:tc>
                  <a:txBody>
                    <a:bodyPr/>
                    <a:lstStyle/>
                    <a:p>
                      <a:pPr fontAlgn="t"/>
                      <a:r>
                        <a:rPr lang="en-US" sz="800" u="none">
                          <a:solidFill>
                            <a:srgbClr val="C00000"/>
                          </a:solidFill>
                          <a:effectLst/>
                        </a:rPr>
                        <a:t>AUDIT RECORD REVIEW, ANALYSIS, AND REPORTING</a:t>
                      </a:r>
                    </a:p>
                  </a:txBody>
                  <a:tcPr marL="76200" marR="76200" marT="76200" marB="76200">
                    <a:gradFill flip="none" rotWithShape="1">
                      <a:gsLst>
                        <a:gs pos="0">
                          <a:srgbClr val="C00000">
                            <a:tint val="66000"/>
                            <a:satMod val="160000"/>
                          </a:srgbClr>
                        </a:gs>
                        <a:gs pos="50000">
                          <a:srgbClr val="C00000">
                            <a:tint val="44500"/>
                            <a:satMod val="160000"/>
                          </a:srgbClr>
                        </a:gs>
                        <a:gs pos="100000">
                          <a:srgbClr val="C00000">
                            <a:tint val="23500"/>
                            <a:satMod val="160000"/>
                          </a:srgbClr>
                        </a:gs>
                      </a:gsLst>
                      <a:lin ang="8100000" scaled="1"/>
                      <a:tileRect/>
                    </a:gradFill>
                  </a:tcPr>
                </a:tc>
                <a:tc>
                  <a:txBody>
                    <a:bodyPr/>
                    <a:lstStyle/>
                    <a:p>
                      <a:pPr fontAlgn="t"/>
                      <a:r>
                        <a:rPr lang="it-IT" sz="800" u="none">
                          <a:solidFill>
                            <a:srgbClr val="C00000"/>
                          </a:solidFill>
                          <a:effectLst/>
                        </a:rPr>
                        <a:t>AU-06</a:t>
                      </a:r>
                    </a:p>
                  </a:txBody>
                  <a:tcPr marL="76200" marR="76200" marT="76200" marB="76200">
                    <a:gradFill flip="none" rotWithShape="1">
                      <a:gsLst>
                        <a:gs pos="0">
                          <a:srgbClr val="C00000">
                            <a:tint val="66000"/>
                            <a:satMod val="160000"/>
                          </a:srgbClr>
                        </a:gs>
                        <a:gs pos="50000">
                          <a:srgbClr val="C00000">
                            <a:tint val="44500"/>
                            <a:satMod val="160000"/>
                          </a:srgbClr>
                        </a:gs>
                        <a:gs pos="100000">
                          <a:srgbClr val="C00000">
                            <a:tint val="23500"/>
                            <a:satMod val="160000"/>
                          </a:srgbClr>
                        </a:gs>
                      </a:gsLst>
                      <a:lin ang="8100000" scaled="1"/>
                      <a:tileRect/>
                    </a:gradFill>
                  </a:tcPr>
                </a:tc>
                <a:tc>
                  <a:txBody>
                    <a:bodyPr/>
                    <a:lstStyle/>
                    <a:p>
                      <a:pPr fontAlgn="t"/>
                      <a:r>
                        <a:rPr lang="it-IT" sz="800" u="none">
                          <a:solidFill>
                            <a:srgbClr val="C00000"/>
                          </a:solidFill>
                          <a:effectLst/>
                        </a:rPr>
                        <a:t>AU-06, (01), (03)</a:t>
                      </a:r>
                    </a:p>
                  </a:txBody>
                  <a:tcPr marL="76200" marR="76200" marT="76200" marB="76200">
                    <a:gradFill flip="none" rotWithShape="1">
                      <a:gsLst>
                        <a:gs pos="0">
                          <a:srgbClr val="C00000">
                            <a:tint val="66000"/>
                            <a:satMod val="160000"/>
                          </a:srgbClr>
                        </a:gs>
                        <a:gs pos="50000">
                          <a:srgbClr val="C00000">
                            <a:tint val="44500"/>
                            <a:satMod val="160000"/>
                          </a:srgbClr>
                        </a:gs>
                        <a:gs pos="100000">
                          <a:srgbClr val="C00000">
                            <a:tint val="23500"/>
                            <a:satMod val="160000"/>
                          </a:srgbClr>
                        </a:gs>
                      </a:gsLst>
                      <a:lin ang="8100000" scaled="1"/>
                      <a:tileRect/>
                    </a:gradFill>
                  </a:tcPr>
                </a:tc>
                <a:tc>
                  <a:txBody>
                    <a:bodyPr/>
                    <a:lstStyle/>
                    <a:p>
                      <a:pPr fontAlgn="t"/>
                      <a:r>
                        <a:rPr lang="fr-FR" sz="800" u="none">
                          <a:solidFill>
                            <a:srgbClr val="C00000"/>
                          </a:solidFill>
                          <a:effectLst/>
                        </a:rPr>
                        <a:t>AU-06, (01), (03), (05), (06)</a:t>
                      </a:r>
                    </a:p>
                  </a:txBody>
                  <a:tcPr marL="76200" marR="76200" marT="76200" marB="76200">
                    <a:gradFill flip="none" rotWithShape="1">
                      <a:gsLst>
                        <a:gs pos="0">
                          <a:srgbClr val="C00000">
                            <a:tint val="66000"/>
                            <a:satMod val="160000"/>
                          </a:srgbClr>
                        </a:gs>
                        <a:gs pos="50000">
                          <a:srgbClr val="C00000">
                            <a:tint val="44500"/>
                            <a:satMod val="160000"/>
                          </a:srgbClr>
                        </a:gs>
                        <a:gs pos="100000">
                          <a:srgbClr val="C00000">
                            <a:tint val="23500"/>
                            <a:satMod val="160000"/>
                          </a:srgbClr>
                        </a:gs>
                      </a:gsLst>
                      <a:lin ang="8100000" scaled="1"/>
                      <a:tileRect/>
                    </a:gradFill>
                  </a:tcPr>
                </a:tc>
                <a:tc>
                  <a:txBody>
                    <a:bodyPr/>
                    <a:lstStyle/>
                    <a:p>
                      <a:pPr fontAlgn="t"/>
                      <a:r>
                        <a:rPr lang="it-IT" sz="800" u="none">
                          <a:solidFill>
                            <a:srgbClr val="C00000"/>
                          </a:solidFill>
                          <a:effectLst/>
                        </a:rPr>
                        <a:t>N/A</a:t>
                      </a:r>
                    </a:p>
                  </a:txBody>
                  <a:tcPr marL="76200" marR="76200" marT="76200" marB="76200">
                    <a:gradFill flip="none" rotWithShape="1">
                      <a:gsLst>
                        <a:gs pos="0">
                          <a:srgbClr val="C00000">
                            <a:tint val="66000"/>
                            <a:satMod val="160000"/>
                          </a:srgbClr>
                        </a:gs>
                        <a:gs pos="50000">
                          <a:srgbClr val="C00000">
                            <a:tint val="44500"/>
                            <a:satMod val="160000"/>
                          </a:srgbClr>
                        </a:gs>
                        <a:gs pos="100000">
                          <a:srgbClr val="C00000">
                            <a:tint val="23500"/>
                            <a:satMod val="160000"/>
                          </a:srgbClr>
                        </a:gs>
                      </a:gsLst>
                      <a:lin ang="8100000" scaled="1"/>
                      <a:tileRect/>
                    </a:gradFill>
                  </a:tcPr>
                </a:tc>
                <a:extLst>
                  <a:ext uri="{0D108BD9-81ED-4DB2-BD59-A6C34878D82A}">
                    <a16:rowId xmlns:a16="http://schemas.microsoft.com/office/drawing/2014/main" val="275973389"/>
                  </a:ext>
                </a:extLst>
              </a:tr>
              <a:tr h="406053">
                <a:tc>
                  <a:txBody>
                    <a:bodyPr/>
                    <a:lstStyle/>
                    <a:p>
                      <a:pPr fontAlgn="t"/>
                      <a:r>
                        <a:rPr lang="it-IT" sz="800" u="none">
                          <a:solidFill>
                            <a:schemeClr val="tx1"/>
                          </a:solidFill>
                          <a:effectLst/>
                        </a:rPr>
                        <a:t>AU-07</a:t>
                      </a:r>
                    </a:p>
                  </a:txBody>
                  <a:tcPr marL="76200" marR="76200" marT="76200" marB="76200"/>
                </a:tc>
                <a:tc>
                  <a:txBody>
                    <a:bodyPr/>
                    <a:lstStyle/>
                    <a:p>
                      <a:pPr fontAlgn="t"/>
                      <a:r>
                        <a:rPr lang="en-US" sz="800" u="none">
                          <a:solidFill>
                            <a:schemeClr val="tx1"/>
                          </a:solidFill>
                          <a:effectLst/>
                        </a:rPr>
                        <a:t>AUDIT RECORD REDUCTION AND REPORT GENERATION</a:t>
                      </a:r>
                    </a:p>
                  </a:txBody>
                  <a:tcPr marL="76200" marR="76200" marT="76200" marB="76200"/>
                </a:tc>
                <a:tc>
                  <a:txBody>
                    <a:bodyPr/>
                    <a:lstStyle/>
                    <a:p>
                      <a:pPr fontAlgn="t"/>
                      <a:r>
                        <a:rPr lang="it-IT" sz="800" u="none">
                          <a:solidFill>
                            <a:schemeClr val="tx1"/>
                          </a:solidFill>
                          <a:effectLst/>
                        </a:rPr>
                        <a:t>N/A</a:t>
                      </a:r>
                    </a:p>
                  </a:txBody>
                  <a:tcPr marL="76200" marR="76200" marT="76200" marB="76200"/>
                </a:tc>
                <a:tc>
                  <a:txBody>
                    <a:bodyPr/>
                    <a:lstStyle/>
                    <a:p>
                      <a:pPr fontAlgn="t"/>
                      <a:r>
                        <a:rPr lang="it-IT" sz="800" u="none">
                          <a:solidFill>
                            <a:schemeClr val="accent6">
                              <a:lumMod val="75000"/>
                            </a:schemeClr>
                          </a:solidFill>
                          <a:effectLst/>
                        </a:rPr>
                        <a:t>AU-07, (01)</a:t>
                      </a:r>
                    </a:p>
                  </a:txBody>
                  <a:tcPr marL="76200" marR="76200" marT="76200" marB="76200"/>
                </a:tc>
                <a:tc>
                  <a:txBody>
                    <a:bodyPr/>
                    <a:lstStyle/>
                    <a:p>
                      <a:pPr fontAlgn="t"/>
                      <a:r>
                        <a:rPr lang="it-IT" sz="800" u="none">
                          <a:solidFill>
                            <a:schemeClr val="tx1"/>
                          </a:solidFill>
                          <a:effectLst/>
                        </a:rPr>
                        <a:t>AU-07, (01)</a:t>
                      </a:r>
                    </a:p>
                  </a:txBody>
                  <a:tcPr marL="76200" marR="76200" marT="76200" marB="76200"/>
                </a:tc>
                <a:tc>
                  <a:txBody>
                    <a:bodyPr/>
                    <a:lstStyle/>
                    <a:p>
                      <a:pPr fontAlgn="t"/>
                      <a:r>
                        <a:rPr lang="it-IT" sz="800" u="none">
                          <a:solidFill>
                            <a:schemeClr val="tx1"/>
                          </a:solidFill>
                          <a:effectLst/>
                        </a:rPr>
                        <a:t>N/A</a:t>
                      </a:r>
                    </a:p>
                  </a:txBody>
                  <a:tcPr marL="76200" marR="76200" marT="76200" marB="76200"/>
                </a:tc>
                <a:extLst>
                  <a:ext uri="{0D108BD9-81ED-4DB2-BD59-A6C34878D82A}">
                    <a16:rowId xmlns:a16="http://schemas.microsoft.com/office/drawing/2014/main" val="1080186057"/>
                  </a:ext>
                </a:extLst>
              </a:tr>
              <a:tr h="321614">
                <a:tc>
                  <a:txBody>
                    <a:bodyPr/>
                    <a:lstStyle/>
                    <a:p>
                      <a:pPr fontAlgn="t"/>
                      <a:r>
                        <a:rPr lang="it-IT" sz="800" u="none">
                          <a:solidFill>
                            <a:schemeClr val="tx1"/>
                          </a:solidFill>
                          <a:effectLst/>
                        </a:rPr>
                        <a:t>AU-08</a:t>
                      </a:r>
                    </a:p>
                  </a:txBody>
                  <a:tcPr marL="76200" marR="76200" marT="76200" marB="76200"/>
                </a:tc>
                <a:tc>
                  <a:txBody>
                    <a:bodyPr/>
                    <a:lstStyle/>
                    <a:p>
                      <a:pPr fontAlgn="t"/>
                      <a:r>
                        <a:rPr lang="it-IT" sz="800" u="none">
                          <a:solidFill>
                            <a:schemeClr val="tx1"/>
                          </a:solidFill>
                          <a:effectLst/>
                        </a:rPr>
                        <a:t>TIME STAMPS</a:t>
                      </a:r>
                    </a:p>
                  </a:txBody>
                  <a:tcPr marL="76200" marR="76200" marT="76200" marB="76200"/>
                </a:tc>
                <a:tc>
                  <a:txBody>
                    <a:bodyPr/>
                    <a:lstStyle/>
                    <a:p>
                      <a:pPr fontAlgn="t"/>
                      <a:r>
                        <a:rPr lang="it-IT" sz="800" u="none">
                          <a:solidFill>
                            <a:schemeClr val="accent6">
                              <a:lumMod val="75000"/>
                            </a:schemeClr>
                          </a:solidFill>
                          <a:effectLst/>
                        </a:rPr>
                        <a:t>AU-08</a:t>
                      </a:r>
                    </a:p>
                  </a:txBody>
                  <a:tcPr marL="76200" marR="76200" marT="76200" marB="76200"/>
                </a:tc>
                <a:tc>
                  <a:txBody>
                    <a:bodyPr/>
                    <a:lstStyle/>
                    <a:p>
                      <a:pPr fontAlgn="t"/>
                      <a:r>
                        <a:rPr lang="it-IT" sz="800" u="none">
                          <a:solidFill>
                            <a:schemeClr val="tx1"/>
                          </a:solidFill>
                          <a:effectLst/>
                        </a:rPr>
                        <a:t>AU-08</a:t>
                      </a:r>
                    </a:p>
                  </a:txBody>
                  <a:tcPr marL="76200" marR="76200" marT="76200" marB="76200"/>
                </a:tc>
                <a:tc>
                  <a:txBody>
                    <a:bodyPr/>
                    <a:lstStyle/>
                    <a:p>
                      <a:pPr fontAlgn="t"/>
                      <a:r>
                        <a:rPr lang="it-IT" sz="800" u="none">
                          <a:solidFill>
                            <a:schemeClr val="tx1"/>
                          </a:solidFill>
                          <a:effectLst/>
                        </a:rPr>
                        <a:t>AU-08</a:t>
                      </a:r>
                    </a:p>
                  </a:txBody>
                  <a:tcPr marL="76200" marR="76200" marT="76200" marB="76200"/>
                </a:tc>
                <a:tc>
                  <a:txBody>
                    <a:bodyPr/>
                    <a:lstStyle/>
                    <a:p>
                      <a:pPr fontAlgn="t"/>
                      <a:r>
                        <a:rPr lang="it-IT" sz="800" u="none">
                          <a:solidFill>
                            <a:schemeClr val="tx1"/>
                          </a:solidFill>
                          <a:effectLst/>
                        </a:rPr>
                        <a:t>N/A</a:t>
                      </a:r>
                    </a:p>
                  </a:txBody>
                  <a:tcPr marL="76200" marR="76200" marT="76200" marB="76200"/>
                </a:tc>
                <a:extLst>
                  <a:ext uri="{0D108BD9-81ED-4DB2-BD59-A6C34878D82A}">
                    <a16:rowId xmlns:a16="http://schemas.microsoft.com/office/drawing/2014/main" val="1181140951"/>
                  </a:ext>
                </a:extLst>
              </a:tr>
              <a:tr h="406053">
                <a:tc>
                  <a:txBody>
                    <a:bodyPr/>
                    <a:lstStyle/>
                    <a:p>
                      <a:pPr fontAlgn="t"/>
                      <a:r>
                        <a:rPr lang="it-IT" sz="800" u="none">
                          <a:solidFill>
                            <a:schemeClr val="tx1"/>
                          </a:solidFill>
                          <a:effectLst/>
                        </a:rPr>
                        <a:t>AU-09</a:t>
                      </a:r>
                    </a:p>
                  </a:txBody>
                  <a:tcPr marL="76200" marR="76200" marT="76200" marB="76200"/>
                </a:tc>
                <a:tc>
                  <a:txBody>
                    <a:bodyPr/>
                    <a:lstStyle/>
                    <a:p>
                      <a:pPr fontAlgn="t"/>
                      <a:r>
                        <a:rPr lang="it-IT" sz="800" u="none">
                          <a:solidFill>
                            <a:schemeClr val="tx1"/>
                          </a:solidFill>
                          <a:effectLst/>
                        </a:rPr>
                        <a:t>PROTECTION OF AUDIT INFORMATION</a:t>
                      </a:r>
                    </a:p>
                  </a:txBody>
                  <a:tcPr marL="76200" marR="76200" marT="76200" marB="76200"/>
                </a:tc>
                <a:tc>
                  <a:txBody>
                    <a:bodyPr/>
                    <a:lstStyle/>
                    <a:p>
                      <a:pPr fontAlgn="t"/>
                      <a:r>
                        <a:rPr lang="it-IT" sz="800" u="none">
                          <a:solidFill>
                            <a:schemeClr val="tx1"/>
                          </a:solidFill>
                          <a:effectLst/>
                        </a:rPr>
                        <a:t>AU-09</a:t>
                      </a:r>
                    </a:p>
                  </a:txBody>
                  <a:tcPr marL="76200" marR="76200" marT="76200" marB="76200"/>
                </a:tc>
                <a:tc>
                  <a:txBody>
                    <a:bodyPr/>
                    <a:lstStyle/>
                    <a:p>
                      <a:pPr fontAlgn="t"/>
                      <a:r>
                        <a:rPr lang="it-IT" sz="800" u="none">
                          <a:solidFill>
                            <a:schemeClr val="accent6">
                              <a:lumMod val="75000"/>
                            </a:schemeClr>
                          </a:solidFill>
                          <a:effectLst/>
                        </a:rPr>
                        <a:t>AU-09, (04)</a:t>
                      </a:r>
                    </a:p>
                  </a:txBody>
                  <a:tcPr marL="76200" marR="76200" marT="76200" marB="76200"/>
                </a:tc>
                <a:tc>
                  <a:txBody>
                    <a:bodyPr/>
                    <a:lstStyle/>
                    <a:p>
                      <a:pPr fontAlgn="t"/>
                      <a:r>
                        <a:rPr lang="it-IT" sz="800" u="none">
                          <a:solidFill>
                            <a:schemeClr val="tx1"/>
                          </a:solidFill>
                          <a:effectLst/>
                        </a:rPr>
                        <a:t>AU-09, (02), (03), (04)</a:t>
                      </a:r>
                    </a:p>
                  </a:txBody>
                  <a:tcPr marL="76200" marR="76200" marT="76200" marB="76200"/>
                </a:tc>
                <a:tc>
                  <a:txBody>
                    <a:bodyPr/>
                    <a:lstStyle/>
                    <a:p>
                      <a:pPr fontAlgn="t"/>
                      <a:r>
                        <a:rPr lang="it-IT" sz="800" u="none">
                          <a:solidFill>
                            <a:schemeClr val="tx1"/>
                          </a:solidFill>
                          <a:effectLst/>
                        </a:rPr>
                        <a:t>N/A</a:t>
                      </a:r>
                    </a:p>
                  </a:txBody>
                  <a:tcPr marL="76200" marR="76200" marT="76200" marB="76200"/>
                </a:tc>
                <a:extLst>
                  <a:ext uri="{0D108BD9-81ED-4DB2-BD59-A6C34878D82A}">
                    <a16:rowId xmlns:a16="http://schemas.microsoft.com/office/drawing/2014/main" val="2852997256"/>
                  </a:ext>
                </a:extLst>
              </a:tr>
              <a:tr h="321614">
                <a:tc>
                  <a:txBody>
                    <a:bodyPr/>
                    <a:lstStyle/>
                    <a:p>
                      <a:pPr fontAlgn="t"/>
                      <a:r>
                        <a:rPr lang="it-IT" sz="800" u="none">
                          <a:solidFill>
                            <a:srgbClr val="C00000"/>
                          </a:solidFill>
                          <a:effectLst/>
                        </a:rPr>
                        <a:t>AU-10</a:t>
                      </a:r>
                    </a:p>
                  </a:txBody>
                  <a:tcPr marL="76200" marR="76200" marT="76200" marB="76200">
                    <a:gradFill flip="none" rotWithShape="1">
                      <a:gsLst>
                        <a:gs pos="0">
                          <a:srgbClr val="C00000">
                            <a:tint val="66000"/>
                            <a:satMod val="160000"/>
                          </a:srgbClr>
                        </a:gs>
                        <a:gs pos="50000">
                          <a:srgbClr val="C00000">
                            <a:tint val="44500"/>
                            <a:satMod val="160000"/>
                          </a:srgbClr>
                        </a:gs>
                        <a:gs pos="100000">
                          <a:srgbClr val="C00000">
                            <a:tint val="23500"/>
                            <a:satMod val="160000"/>
                          </a:srgbClr>
                        </a:gs>
                      </a:gsLst>
                      <a:lin ang="8100000" scaled="1"/>
                      <a:tileRect/>
                    </a:gradFill>
                  </a:tcPr>
                </a:tc>
                <a:tc>
                  <a:txBody>
                    <a:bodyPr/>
                    <a:lstStyle/>
                    <a:p>
                      <a:pPr fontAlgn="t"/>
                      <a:r>
                        <a:rPr lang="it-IT" sz="800" u="none">
                          <a:solidFill>
                            <a:srgbClr val="C00000"/>
                          </a:solidFill>
                          <a:effectLst/>
                        </a:rPr>
                        <a:t>NON-REPUDIATION</a:t>
                      </a:r>
                    </a:p>
                  </a:txBody>
                  <a:tcPr marL="76200" marR="76200" marT="76200" marB="76200">
                    <a:gradFill flip="none" rotWithShape="1">
                      <a:gsLst>
                        <a:gs pos="0">
                          <a:srgbClr val="C00000">
                            <a:tint val="66000"/>
                            <a:satMod val="160000"/>
                          </a:srgbClr>
                        </a:gs>
                        <a:gs pos="50000">
                          <a:srgbClr val="C00000">
                            <a:tint val="44500"/>
                            <a:satMod val="160000"/>
                          </a:srgbClr>
                        </a:gs>
                        <a:gs pos="100000">
                          <a:srgbClr val="C00000">
                            <a:tint val="23500"/>
                            <a:satMod val="160000"/>
                          </a:srgbClr>
                        </a:gs>
                      </a:gsLst>
                      <a:lin ang="8100000" scaled="1"/>
                      <a:tileRect/>
                    </a:gradFill>
                  </a:tcPr>
                </a:tc>
                <a:tc>
                  <a:txBody>
                    <a:bodyPr/>
                    <a:lstStyle/>
                    <a:p>
                      <a:pPr fontAlgn="t"/>
                      <a:r>
                        <a:rPr lang="it-IT" sz="800" u="none">
                          <a:solidFill>
                            <a:srgbClr val="C00000"/>
                          </a:solidFill>
                          <a:effectLst/>
                        </a:rPr>
                        <a:t>N/A</a:t>
                      </a:r>
                    </a:p>
                  </a:txBody>
                  <a:tcPr marL="76200" marR="76200" marT="76200" marB="76200">
                    <a:gradFill flip="none" rotWithShape="1">
                      <a:gsLst>
                        <a:gs pos="0">
                          <a:srgbClr val="C00000">
                            <a:tint val="66000"/>
                            <a:satMod val="160000"/>
                          </a:srgbClr>
                        </a:gs>
                        <a:gs pos="50000">
                          <a:srgbClr val="C00000">
                            <a:tint val="44500"/>
                            <a:satMod val="160000"/>
                          </a:srgbClr>
                        </a:gs>
                        <a:gs pos="100000">
                          <a:srgbClr val="C00000">
                            <a:tint val="23500"/>
                            <a:satMod val="160000"/>
                          </a:srgbClr>
                        </a:gs>
                      </a:gsLst>
                      <a:lin ang="8100000" scaled="1"/>
                      <a:tileRect/>
                    </a:gradFill>
                  </a:tcPr>
                </a:tc>
                <a:tc>
                  <a:txBody>
                    <a:bodyPr/>
                    <a:lstStyle/>
                    <a:p>
                      <a:pPr fontAlgn="t"/>
                      <a:r>
                        <a:rPr lang="it-IT" sz="800" u="none">
                          <a:solidFill>
                            <a:srgbClr val="C00000"/>
                          </a:solidFill>
                          <a:effectLst/>
                        </a:rPr>
                        <a:t>N/A</a:t>
                      </a:r>
                    </a:p>
                  </a:txBody>
                  <a:tcPr marL="76200" marR="76200" marT="76200" marB="76200">
                    <a:gradFill flip="none" rotWithShape="1">
                      <a:gsLst>
                        <a:gs pos="0">
                          <a:srgbClr val="C00000">
                            <a:tint val="66000"/>
                            <a:satMod val="160000"/>
                          </a:srgbClr>
                        </a:gs>
                        <a:gs pos="50000">
                          <a:srgbClr val="C00000">
                            <a:tint val="44500"/>
                            <a:satMod val="160000"/>
                          </a:srgbClr>
                        </a:gs>
                        <a:gs pos="100000">
                          <a:srgbClr val="C00000">
                            <a:tint val="23500"/>
                            <a:satMod val="160000"/>
                          </a:srgbClr>
                        </a:gs>
                      </a:gsLst>
                      <a:lin ang="8100000" scaled="1"/>
                      <a:tileRect/>
                    </a:gradFill>
                  </a:tcPr>
                </a:tc>
                <a:tc>
                  <a:txBody>
                    <a:bodyPr/>
                    <a:lstStyle/>
                    <a:p>
                      <a:pPr fontAlgn="t"/>
                      <a:r>
                        <a:rPr lang="it-IT" sz="800" u="none">
                          <a:solidFill>
                            <a:srgbClr val="C00000"/>
                          </a:solidFill>
                          <a:effectLst/>
                        </a:rPr>
                        <a:t>AU-10</a:t>
                      </a:r>
                    </a:p>
                  </a:txBody>
                  <a:tcPr marL="76200" marR="76200" marT="76200" marB="76200">
                    <a:gradFill flip="none" rotWithShape="1">
                      <a:gsLst>
                        <a:gs pos="0">
                          <a:srgbClr val="C00000">
                            <a:tint val="66000"/>
                            <a:satMod val="160000"/>
                          </a:srgbClr>
                        </a:gs>
                        <a:gs pos="50000">
                          <a:srgbClr val="C00000">
                            <a:tint val="44500"/>
                            <a:satMod val="160000"/>
                          </a:srgbClr>
                        </a:gs>
                        <a:gs pos="100000">
                          <a:srgbClr val="C00000">
                            <a:tint val="23500"/>
                            <a:satMod val="160000"/>
                          </a:srgbClr>
                        </a:gs>
                      </a:gsLst>
                      <a:lin ang="8100000" scaled="1"/>
                      <a:tileRect/>
                    </a:gradFill>
                  </a:tcPr>
                </a:tc>
                <a:tc>
                  <a:txBody>
                    <a:bodyPr/>
                    <a:lstStyle/>
                    <a:p>
                      <a:pPr fontAlgn="t"/>
                      <a:r>
                        <a:rPr lang="it-IT" sz="800" u="none">
                          <a:solidFill>
                            <a:srgbClr val="C00000"/>
                          </a:solidFill>
                          <a:effectLst/>
                        </a:rPr>
                        <a:t>N/A</a:t>
                      </a:r>
                    </a:p>
                  </a:txBody>
                  <a:tcPr marL="76200" marR="76200" marT="76200" marB="76200">
                    <a:gradFill flip="none" rotWithShape="1">
                      <a:gsLst>
                        <a:gs pos="0">
                          <a:srgbClr val="C00000">
                            <a:tint val="66000"/>
                            <a:satMod val="160000"/>
                          </a:srgbClr>
                        </a:gs>
                        <a:gs pos="50000">
                          <a:srgbClr val="C00000">
                            <a:tint val="44500"/>
                            <a:satMod val="160000"/>
                          </a:srgbClr>
                        </a:gs>
                        <a:gs pos="100000">
                          <a:srgbClr val="C00000">
                            <a:tint val="23500"/>
                            <a:satMod val="160000"/>
                          </a:srgbClr>
                        </a:gs>
                      </a:gsLst>
                      <a:lin ang="8100000" scaled="1"/>
                      <a:tileRect/>
                    </a:gradFill>
                  </a:tcPr>
                </a:tc>
                <a:extLst>
                  <a:ext uri="{0D108BD9-81ED-4DB2-BD59-A6C34878D82A}">
                    <a16:rowId xmlns:a16="http://schemas.microsoft.com/office/drawing/2014/main" val="2943832983"/>
                  </a:ext>
                </a:extLst>
              </a:tr>
              <a:tr h="321614">
                <a:tc>
                  <a:txBody>
                    <a:bodyPr/>
                    <a:lstStyle/>
                    <a:p>
                      <a:pPr fontAlgn="t"/>
                      <a:r>
                        <a:rPr lang="it-IT" sz="800" u="none">
                          <a:solidFill>
                            <a:schemeClr val="tx1"/>
                          </a:solidFill>
                          <a:effectLst/>
                        </a:rPr>
                        <a:t>AU-11</a:t>
                      </a:r>
                    </a:p>
                  </a:txBody>
                  <a:tcPr marL="76200" marR="76200" marT="76200" marB="76200"/>
                </a:tc>
                <a:tc>
                  <a:txBody>
                    <a:bodyPr/>
                    <a:lstStyle/>
                    <a:p>
                      <a:pPr fontAlgn="t"/>
                      <a:r>
                        <a:rPr lang="it-IT" sz="800" u="none">
                          <a:solidFill>
                            <a:schemeClr val="tx1"/>
                          </a:solidFill>
                          <a:effectLst/>
                        </a:rPr>
                        <a:t>AUDIT RECORD RETENTION</a:t>
                      </a:r>
                    </a:p>
                  </a:txBody>
                  <a:tcPr marL="76200" marR="76200" marT="76200" marB="76200"/>
                </a:tc>
                <a:tc>
                  <a:txBody>
                    <a:bodyPr/>
                    <a:lstStyle/>
                    <a:p>
                      <a:pPr fontAlgn="t"/>
                      <a:r>
                        <a:rPr lang="it-IT" sz="800" u="none">
                          <a:solidFill>
                            <a:schemeClr val="accent6">
                              <a:lumMod val="75000"/>
                            </a:schemeClr>
                          </a:solidFill>
                          <a:effectLst/>
                        </a:rPr>
                        <a:t>AU-11</a:t>
                      </a:r>
                    </a:p>
                  </a:txBody>
                  <a:tcPr marL="76200" marR="76200" marT="76200" marB="76200"/>
                </a:tc>
                <a:tc>
                  <a:txBody>
                    <a:bodyPr/>
                    <a:lstStyle/>
                    <a:p>
                      <a:pPr fontAlgn="t"/>
                      <a:r>
                        <a:rPr lang="it-IT" sz="800" u="none">
                          <a:solidFill>
                            <a:schemeClr val="tx1"/>
                          </a:solidFill>
                          <a:effectLst/>
                        </a:rPr>
                        <a:t>AU-11</a:t>
                      </a:r>
                    </a:p>
                  </a:txBody>
                  <a:tcPr marL="76200" marR="76200" marT="76200" marB="76200"/>
                </a:tc>
                <a:tc>
                  <a:txBody>
                    <a:bodyPr/>
                    <a:lstStyle/>
                    <a:p>
                      <a:pPr fontAlgn="t"/>
                      <a:r>
                        <a:rPr lang="it-IT" sz="800" u="none">
                          <a:solidFill>
                            <a:schemeClr val="tx1"/>
                          </a:solidFill>
                          <a:effectLst/>
                        </a:rPr>
                        <a:t>AU-11</a:t>
                      </a:r>
                    </a:p>
                  </a:txBody>
                  <a:tcPr marL="76200" marR="76200" marT="76200" marB="76200"/>
                </a:tc>
                <a:tc>
                  <a:txBody>
                    <a:bodyPr/>
                    <a:lstStyle/>
                    <a:p>
                      <a:pPr fontAlgn="t"/>
                      <a:r>
                        <a:rPr lang="it-IT" sz="800" u="none">
                          <a:solidFill>
                            <a:schemeClr val="tx1"/>
                          </a:solidFill>
                          <a:effectLst/>
                        </a:rPr>
                        <a:t>AU-11</a:t>
                      </a:r>
                    </a:p>
                  </a:txBody>
                  <a:tcPr marL="76200" marR="76200" marT="76200" marB="76200"/>
                </a:tc>
                <a:extLst>
                  <a:ext uri="{0D108BD9-81ED-4DB2-BD59-A6C34878D82A}">
                    <a16:rowId xmlns:a16="http://schemas.microsoft.com/office/drawing/2014/main" val="4194400998"/>
                  </a:ext>
                </a:extLst>
              </a:tr>
              <a:tr h="321614">
                <a:tc>
                  <a:txBody>
                    <a:bodyPr/>
                    <a:lstStyle/>
                    <a:p>
                      <a:pPr fontAlgn="t"/>
                      <a:r>
                        <a:rPr lang="it-IT" sz="800" u="none">
                          <a:solidFill>
                            <a:schemeClr val="tx1"/>
                          </a:solidFill>
                          <a:effectLst/>
                        </a:rPr>
                        <a:t>AU-12</a:t>
                      </a:r>
                    </a:p>
                  </a:txBody>
                  <a:tcPr marL="76200" marR="76200" marT="76200" marB="76200"/>
                </a:tc>
                <a:tc>
                  <a:txBody>
                    <a:bodyPr/>
                    <a:lstStyle/>
                    <a:p>
                      <a:pPr fontAlgn="t"/>
                      <a:r>
                        <a:rPr lang="it-IT" sz="800" u="none">
                          <a:solidFill>
                            <a:schemeClr val="tx1"/>
                          </a:solidFill>
                          <a:effectLst/>
                        </a:rPr>
                        <a:t>AUDIT RECORD GENERATION</a:t>
                      </a:r>
                    </a:p>
                  </a:txBody>
                  <a:tcPr marL="76200" marR="76200" marT="76200" marB="76200"/>
                </a:tc>
                <a:tc>
                  <a:txBody>
                    <a:bodyPr/>
                    <a:lstStyle/>
                    <a:p>
                      <a:pPr fontAlgn="t"/>
                      <a:r>
                        <a:rPr lang="it-IT" sz="800" u="none">
                          <a:solidFill>
                            <a:schemeClr val="tx1"/>
                          </a:solidFill>
                          <a:effectLst/>
                        </a:rPr>
                        <a:t>AU-12</a:t>
                      </a:r>
                    </a:p>
                  </a:txBody>
                  <a:tcPr marL="76200" marR="76200" marT="76200" marB="76200"/>
                </a:tc>
                <a:tc>
                  <a:txBody>
                    <a:bodyPr/>
                    <a:lstStyle/>
                    <a:p>
                      <a:pPr fontAlgn="t"/>
                      <a:r>
                        <a:rPr lang="it-IT" sz="800" u="none">
                          <a:solidFill>
                            <a:schemeClr val="accent6">
                              <a:lumMod val="75000"/>
                            </a:schemeClr>
                          </a:solidFill>
                          <a:effectLst/>
                        </a:rPr>
                        <a:t>AU-12</a:t>
                      </a:r>
                    </a:p>
                  </a:txBody>
                  <a:tcPr marL="76200" marR="76200" marT="76200" marB="76200"/>
                </a:tc>
                <a:tc>
                  <a:txBody>
                    <a:bodyPr/>
                    <a:lstStyle/>
                    <a:p>
                      <a:pPr fontAlgn="t"/>
                      <a:r>
                        <a:rPr lang="it-IT" sz="800" u="none">
                          <a:solidFill>
                            <a:schemeClr val="tx1"/>
                          </a:solidFill>
                          <a:effectLst/>
                        </a:rPr>
                        <a:t>AU-12, (01), (03)</a:t>
                      </a:r>
                    </a:p>
                  </a:txBody>
                  <a:tcPr marL="76200" marR="76200" marT="76200" marB="76200"/>
                </a:tc>
                <a:tc>
                  <a:txBody>
                    <a:bodyPr/>
                    <a:lstStyle/>
                    <a:p>
                      <a:pPr fontAlgn="t"/>
                      <a:r>
                        <a:rPr lang="it-IT" sz="800" u="none">
                          <a:solidFill>
                            <a:schemeClr val="tx1"/>
                          </a:solidFill>
                          <a:effectLst/>
                        </a:rPr>
                        <a:t>N/A</a:t>
                      </a:r>
                    </a:p>
                  </a:txBody>
                  <a:tcPr marL="76200" marR="76200" marT="76200" marB="76200"/>
                </a:tc>
                <a:extLst>
                  <a:ext uri="{0D108BD9-81ED-4DB2-BD59-A6C34878D82A}">
                    <a16:rowId xmlns:a16="http://schemas.microsoft.com/office/drawing/2014/main" val="1011443859"/>
                  </a:ext>
                </a:extLst>
              </a:tr>
            </a:tbl>
          </a:graphicData>
        </a:graphic>
      </p:graphicFrame>
    </p:spTree>
    <p:extLst>
      <p:ext uri="{BB962C8B-B14F-4D97-AF65-F5344CB8AC3E}">
        <p14:creationId xmlns:p14="http://schemas.microsoft.com/office/powerpoint/2010/main" val="2051515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arn(outVertical)">
                                      <p:cBhvr>
                                        <p:cTn id="7" dur="2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Connettore diritto 7">
            <a:extLst>
              <a:ext uri="{FF2B5EF4-FFF2-40B4-BE49-F238E27FC236}">
                <a16:creationId xmlns:a16="http://schemas.microsoft.com/office/drawing/2014/main" id="{0984986C-2E84-2908-5B98-05903C1BFEAA}"/>
              </a:ext>
            </a:extLst>
          </p:cNvPr>
          <p:cNvCxnSpPr>
            <a:cxnSpLocks/>
          </p:cNvCxnSpPr>
          <p:nvPr/>
        </p:nvCxnSpPr>
        <p:spPr>
          <a:xfrm>
            <a:off x="26249" y="5604152"/>
            <a:ext cx="6841343" cy="0"/>
          </a:xfrm>
          <a:prstGeom prst="line">
            <a:avLst/>
          </a:prstGeom>
        </p:spPr>
        <p:style>
          <a:lnRef idx="1">
            <a:schemeClr val="accent1"/>
          </a:lnRef>
          <a:fillRef idx="0">
            <a:schemeClr val="accent1"/>
          </a:fillRef>
          <a:effectRef idx="0">
            <a:schemeClr val="accent1"/>
          </a:effectRef>
          <a:fontRef idx="minor">
            <a:schemeClr val="tx1"/>
          </a:fontRef>
        </p:style>
      </p:cxnSp>
      <p:sp>
        <p:nvSpPr>
          <p:cNvPr id="3" name="Title 2" hidden="1">
            <a:extLst>
              <a:ext uri="{FF2B5EF4-FFF2-40B4-BE49-F238E27FC236}">
                <a16:creationId xmlns:a16="http://schemas.microsoft.com/office/drawing/2014/main" id="{016C325E-5B69-4D07-BBFB-7DB217A69D48}"/>
              </a:ext>
            </a:extLst>
          </p:cNvPr>
          <p:cNvSpPr>
            <a:spLocks noGrp="1"/>
          </p:cNvSpPr>
          <p:nvPr>
            <p:ph type="ctrTitle"/>
          </p:nvPr>
        </p:nvSpPr>
        <p:spPr/>
        <p:txBody>
          <a:bodyPr/>
          <a:lstStyle/>
          <a:p>
            <a:r>
              <a:rPr lang="en-US"/>
              <a:t>Human resources slide 1</a:t>
            </a:r>
          </a:p>
        </p:txBody>
      </p:sp>
      <p:sp>
        <p:nvSpPr>
          <p:cNvPr id="24" name="TextBox 23">
            <a:extLst>
              <a:ext uri="{FF2B5EF4-FFF2-40B4-BE49-F238E27FC236}">
                <a16:creationId xmlns:a16="http://schemas.microsoft.com/office/drawing/2014/main" id="{C1165547-DF3A-4694-9097-2BDAF2003713}"/>
              </a:ext>
            </a:extLst>
          </p:cNvPr>
          <p:cNvSpPr txBox="1"/>
          <p:nvPr/>
        </p:nvSpPr>
        <p:spPr>
          <a:xfrm>
            <a:off x="733192" y="3498068"/>
            <a:ext cx="4845708" cy="1661993"/>
          </a:xfrm>
          <a:prstGeom prst="rect">
            <a:avLst/>
          </a:prstGeom>
          <a:noFill/>
        </p:spPr>
        <p:txBody>
          <a:bodyPr wrap="square" lIns="0" tIns="0" rIns="0" bIns="0" rtlCol="0">
            <a:spAutoFit/>
          </a:bodyPr>
          <a:lstStyle/>
          <a:p>
            <a:r>
              <a:rPr lang="en-US" sz="5400" b="1">
                <a:solidFill>
                  <a:srgbClr val="002060"/>
                </a:solidFill>
                <a:latin typeface="Segoe UI" panose="020B0502040204020203" pitchFamily="34" charset="0"/>
                <a:cs typeface="Segoe UI" panose="020B0502040204020203" pitchFamily="34" charset="0"/>
              </a:rPr>
              <a:t>Grazie per l’attenzione</a:t>
            </a:r>
            <a:endParaRPr lang="en-US" sz="5400" b="1" err="1">
              <a:solidFill>
                <a:srgbClr val="002060"/>
              </a:solidFill>
              <a:latin typeface="Segoe UI" panose="020B0502040204020203" pitchFamily="34" charset="0"/>
              <a:cs typeface="Segoe UI" panose="020B0502040204020203" pitchFamily="34" charset="0"/>
            </a:endParaRPr>
          </a:p>
        </p:txBody>
      </p:sp>
      <p:grpSp>
        <p:nvGrpSpPr>
          <p:cNvPr id="2" name="Group 1">
            <a:extLst>
              <a:ext uri="{FF2B5EF4-FFF2-40B4-BE49-F238E27FC236}">
                <a16:creationId xmlns:a16="http://schemas.microsoft.com/office/drawing/2014/main" id="{8E504344-8563-476C-9EF9-4200B272FDC1}"/>
              </a:ext>
              <a:ext uri="{C183D7F6-B498-43B3-948B-1728B52AA6E4}">
                <adec:decorative xmlns:adec="http://schemas.microsoft.com/office/drawing/2017/decorative" val="1"/>
              </a:ext>
            </a:extLst>
          </p:cNvPr>
          <p:cNvGrpSpPr/>
          <p:nvPr/>
        </p:nvGrpSpPr>
        <p:grpSpPr>
          <a:xfrm>
            <a:off x="4625441" y="-2554462"/>
            <a:ext cx="8948964" cy="12105059"/>
            <a:chOff x="4855953" y="-2833465"/>
            <a:chExt cx="8948964" cy="12105059"/>
          </a:xfrm>
        </p:grpSpPr>
        <p:sp>
          <p:nvSpPr>
            <p:cNvPr id="18" name="Freeform 10">
              <a:extLst>
                <a:ext uri="{FF2B5EF4-FFF2-40B4-BE49-F238E27FC236}">
                  <a16:creationId xmlns:a16="http://schemas.microsoft.com/office/drawing/2014/main" id="{73D22BE5-D5D5-4BF2-A935-5C4AB588B458}"/>
                </a:ext>
              </a:extLst>
            </p:cNvPr>
            <p:cNvSpPr>
              <a:spLocks/>
            </p:cNvSpPr>
            <p:nvPr/>
          </p:nvSpPr>
          <p:spPr bwMode="auto">
            <a:xfrm rot="9420272">
              <a:off x="4855953" y="-2246936"/>
              <a:ext cx="8673602" cy="11518530"/>
            </a:xfrm>
            <a:custGeom>
              <a:avLst/>
              <a:gdLst>
                <a:gd name="T0" fmla="*/ 1166 w 2492"/>
                <a:gd name="T1" fmla="*/ 2419 h 3315"/>
                <a:gd name="T2" fmla="*/ 243 w 2492"/>
                <a:gd name="T3" fmla="*/ 912 h 3315"/>
                <a:gd name="T4" fmla="*/ 449 w 2492"/>
                <a:gd name="T5" fmla="*/ 15 h 3315"/>
                <a:gd name="T6" fmla="*/ 766 w 2492"/>
                <a:gd name="T7" fmla="*/ 302 h 3315"/>
                <a:gd name="T8" fmla="*/ 1651 w 2492"/>
                <a:gd name="T9" fmla="*/ 481 h 3315"/>
                <a:gd name="T10" fmla="*/ 2239 w 2492"/>
                <a:gd name="T11" fmla="*/ 1238 h 3315"/>
                <a:gd name="T12" fmla="*/ 2186 w 2492"/>
                <a:gd name="T13" fmla="*/ 2201 h 3315"/>
                <a:gd name="T14" fmla="*/ 2165 w 2492"/>
                <a:gd name="T15" fmla="*/ 2928 h 3315"/>
                <a:gd name="T16" fmla="*/ 1400 w 2492"/>
                <a:gd name="T17" fmla="*/ 3100 h 3315"/>
                <a:gd name="T18" fmla="*/ 1166 w 2492"/>
                <a:gd name="T19" fmla="*/ 2419 h 3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92" h="3315">
                  <a:moveTo>
                    <a:pt x="1166" y="2419"/>
                  </a:moveTo>
                  <a:cubicBezTo>
                    <a:pt x="1505" y="1277"/>
                    <a:pt x="486" y="1533"/>
                    <a:pt x="243" y="912"/>
                  </a:cubicBezTo>
                  <a:cubicBezTo>
                    <a:pt x="0" y="292"/>
                    <a:pt x="291" y="31"/>
                    <a:pt x="449" y="15"/>
                  </a:cubicBezTo>
                  <a:cubicBezTo>
                    <a:pt x="607" y="0"/>
                    <a:pt x="716" y="54"/>
                    <a:pt x="766" y="302"/>
                  </a:cubicBezTo>
                  <a:cubicBezTo>
                    <a:pt x="817" y="551"/>
                    <a:pt x="1312" y="508"/>
                    <a:pt x="1651" y="481"/>
                  </a:cubicBezTo>
                  <a:cubicBezTo>
                    <a:pt x="1989" y="454"/>
                    <a:pt x="2492" y="733"/>
                    <a:pt x="2239" y="1238"/>
                  </a:cubicBezTo>
                  <a:cubicBezTo>
                    <a:pt x="1986" y="1743"/>
                    <a:pt x="2000" y="1716"/>
                    <a:pt x="2186" y="2201"/>
                  </a:cubicBezTo>
                  <a:cubicBezTo>
                    <a:pt x="2372" y="2685"/>
                    <a:pt x="2165" y="2928"/>
                    <a:pt x="2165" y="2928"/>
                  </a:cubicBezTo>
                  <a:cubicBezTo>
                    <a:pt x="2165" y="2928"/>
                    <a:pt x="1791" y="3315"/>
                    <a:pt x="1400" y="3100"/>
                  </a:cubicBezTo>
                  <a:cubicBezTo>
                    <a:pt x="1008" y="2885"/>
                    <a:pt x="1166" y="2419"/>
                    <a:pt x="1166" y="2419"/>
                  </a:cubicBezTo>
                  <a:close/>
                </a:path>
              </a:pathLst>
            </a:custGeom>
            <a:gradFill>
              <a:gsLst>
                <a:gs pos="0">
                  <a:srgbClr val="80DEDE"/>
                </a:gs>
                <a:gs pos="53500">
                  <a:srgbClr val="85C1E7"/>
                </a:gs>
                <a:gs pos="100000">
                  <a:srgbClr val="878CFF"/>
                </a:gs>
              </a:gsLst>
              <a:lin ang="5400000" scaled="1"/>
            </a:gra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 name="Freeform 11">
              <a:extLst>
                <a:ext uri="{FF2B5EF4-FFF2-40B4-BE49-F238E27FC236}">
                  <a16:creationId xmlns:a16="http://schemas.microsoft.com/office/drawing/2014/main" id="{C42C174B-303A-45F6-8FF1-93001A3AAFC1}"/>
                </a:ext>
              </a:extLst>
            </p:cNvPr>
            <p:cNvSpPr>
              <a:spLocks/>
            </p:cNvSpPr>
            <p:nvPr/>
          </p:nvSpPr>
          <p:spPr bwMode="auto">
            <a:xfrm rot="9420272">
              <a:off x="5048022" y="-2833465"/>
              <a:ext cx="8756895" cy="10755934"/>
            </a:xfrm>
            <a:custGeom>
              <a:avLst/>
              <a:gdLst>
                <a:gd name="T0" fmla="*/ 1504 w 2516"/>
                <a:gd name="T1" fmla="*/ 2980 h 3095"/>
                <a:gd name="T2" fmla="*/ 2237 w 2516"/>
                <a:gd name="T3" fmla="*/ 2283 h 3095"/>
                <a:gd name="T4" fmla="*/ 1468 w 2516"/>
                <a:gd name="T5" fmla="*/ 1052 h 3095"/>
                <a:gd name="T6" fmla="*/ 979 w 2516"/>
                <a:gd name="T7" fmla="*/ 648 h 3095"/>
                <a:gd name="T8" fmla="*/ 411 w 2516"/>
                <a:gd name="T9" fmla="*/ 195 h 3095"/>
                <a:gd name="T10" fmla="*/ 397 w 2516"/>
                <a:gd name="T11" fmla="*/ 1117 h 3095"/>
                <a:gd name="T12" fmla="*/ 194 w 2516"/>
                <a:gd name="T13" fmla="*/ 1767 h 3095"/>
                <a:gd name="T14" fmla="*/ 866 w 2516"/>
                <a:gd name="T15" fmla="*/ 2349 h 3095"/>
                <a:gd name="T16" fmla="*/ 1275 w 2516"/>
                <a:gd name="T17" fmla="*/ 2766 h 3095"/>
                <a:gd name="T18" fmla="*/ 1504 w 2516"/>
                <a:gd name="T19" fmla="*/ 2980 h 30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16" h="3095">
                  <a:moveTo>
                    <a:pt x="1504" y="2980"/>
                  </a:moveTo>
                  <a:cubicBezTo>
                    <a:pt x="1504" y="2980"/>
                    <a:pt x="1958" y="3095"/>
                    <a:pt x="2237" y="2283"/>
                  </a:cubicBezTo>
                  <a:cubicBezTo>
                    <a:pt x="2516" y="1472"/>
                    <a:pt x="1745" y="1159"/>
                    <a:pt x="1468" y="1052"/>
                  </a:cubicBezTo>
                  <a:cubicBezTo>
                    <a:pt x="1191" y="945"/>
                    <a:pt x="1126" y="907"/>
                    <a:pt x="979" y="648"/>
                  </a:cubicBezTo>
                  <a:cubicBezTo>
                    <a:pt x="832" y="389"/>
                    <a:pt x="822" y="0"/>
                    <a:pt x="411" y="195"/>
                  </a:cubicBezTo>
                  <a:cubicBezTo>
                    <a:pt x="0" y="391"/>
                    <a:pt x="384" y="948"/>
                    <a:pt x="397" y="1117"/>
                  </a:cubicBezTo>
                  <a:cubicBezTo>
                    <a:pt x="411" y="1286"/>
                    <a:pt x="128" y="1580"/>
                    <a:pt x="194" y="1767"/>
                  </a:cubicBezTo>
                  <a:cubicBezTo>
                    <a:pt x="259" y="1954"/>
                    <a:pt x="273" y="2154"/>
                    <a:pt x="866" y="2349"/>
                  </a:cubicBezTo>
                  <a:cubicBezTo>
                    <a:pt x="866" y="2349"/>
                    <a:pt x="1186" y="2374"/>
                    <a:pt x="1275" y="2766"/>
                  </a:cubicBezTo>
                  <a:cubicBezTo>
                    <a:pt x="1275" y="2766"/>
                    <a:pt x="1340" y="2988"/>
                    <a:pt x="1504" y="2980"/>
                  </a:cubicBezTo>
                  <a:close/>
                </a:path>
              </a:pathLst>
            </a:custGeom>
            <a:gradFill>
              <a:gsLst>
                <a:gs pos="0">
                  <a:srgbClr val="7CEFD8"/>
                </a:gs>
                <a:gs pos="51000">
                  <a:srgbClr val="6672E4"/>
                </a:gs>
                <a:gs pos="100000">
                  <a:srgbClr val="882BE5"/>
                </a:gs>
              </a:gsLst>
              <a:lin ang="5400000" scaled="1"/>
            </a:gra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0" name="Freeform 12">
              <a:extLst>
                <a:ext uri="{FF2B5EF4-FFF2-40B4-BE49-F238E27FC236}">
                  <a16:creationId xmlns:a16="http://schemas.microsoft.com/office/drawing/2014/main" id="{22AA5A4F-A0EB-453F-A699-F817D4616C6F}"/>
                </a:ext>
              </a:extLst>
            </p:cNvPr>
            <p:cNvSpPr>
              <a:spLocks/>
            </p:cNvSpPr>
            <p:nvPr/>
          </p:nvSpPr>
          <p:spPr bwMode="auto">
            <a:xfrm rot="9420272">
              <a:off x="5218811" y="-1993836"/>
              <a:ext cx="7570428" cy="10122905"/>
            </a:xfrm>
            <a:custGeom>
              <a:avLst/>
              <a:gdLst>
                <a:gd name="T0" fmla="*/ 1896 w 2175"/>
                <a:gd name="T1" fmla="*/ 2283 h 2913"/>
                <a:gd name="T2" fmla="*/ 1467 w 2175"/>
                <a:gd name="T3" fmla="*/ 2913 h 2913"/>
                <a:gd name="T4" fmla="*/ 1250 w 2175"/>
                <a:gd name="T5" fmla="*/ 2849 h 2913"/>
                <a:gd name="T6" fmla="*/ 1016 w 2175"/>
                <a:gd name="T7" fmla="*/ 2168 h 2913"/>
                <a:gd name="T8" fmla="*/ 93 w 2175"/>
                <a:gd name="T9" fmla="*/ 661 h 2913"/>
                <a:gd name="T10" fmla="*/ 0 w 2175"/>
                <a:gd name="T11" fmla="*/ 238 h 2913"/>
                <a:gd name="T12" fmla="*/ 70 w 2175"/>
                <a:gd name="T13" fmla="*/ 195 h 2913"/>
                <a:gd name="T14" fmla="*/ 638 w 2175"/>
                <a:gd name="T15" fmla="*/ 648 h 2913"/>
                <a:gd name="T16" fmla="*/ 1127 w 2175"/>
                <a:gd name="T17" fmla="*/ 1052 h 2913"/>
                <a:gd name="T18" fmla="*/ 1896 w 2175"/>
                <a:gd name="T19" fmla="*/ 2283 h 29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75" h="2913">
                  <a:moveTo>
                    <a:pt x="1896" y="2283"/>
                  </a:moveTo>
                  <a:cubicBezTo>
                    <a:pt x="1770" y="2651"/>
                    <a:pt x="1607" y="2829"/>
                    <a:pt x="1467" y="2913"/>
                  </a:cubicBezTo>
                  <a:cubicBezTo>
                    <a:pt x="1397" y="2909"/>
                    <a:pt x="1324" y="2889"/>
                    <a:pt x="1250" y="2849"/>
                  </a:cubicBezTo>
                  <a:cubicBezTo>
                    <a:pt x="858" y="2634"/>
                    <a:pt x="1016" y="2168"/>
                    <a:pt x="1016" y="2168"/>
                  </a:cubicBezTo>
                  <a:cubicBezTo>
                    <a:pt x="1354" y="1026"/>
                    <a:pt x="336" y="1282"/>
                    <a:pt x="93" y="661"/>
                  </a:cubicBezTo>
                  <a:cubicBezTo>
                    <a:pt x="28" y="495"/>
                    <a:pt x="1" y="354"/>
                    <a:pt x="0" y="238"/>
                  </a:cubicBezTo>
                  <a:cubicBezTo>
                    <a:pt x="20" y="222"/>
                    <a:pt x="44" y="208"/>
                    <a:pt x="70" y="195"/>
                  </a:cubicBezTo>
                  <a:cubicBezTo>
                    <a:pt x="481" y="0"/>
                    <a:pt x="491" y="389"/>
                    <a:pt x="638" y="648"/>
                  </a:cubicBezTo>
                  <a:cubicBezTo>
                    <a:pt x="785" y="907"/>
                    <a:pt x="850" y="945"/>
                    <a:pt x="1127" y="1052"/>
                  </a:cubicBezTo>
                  <a:cubicBezTo>
                    <a:pt x="1404" y="1159"/>
                    <a:pt x="2175" y="1472"/>
                    <a:pt x="1896" y="2283"/>
                  </a:cubicBezTo>
                  <a:close/>
                </a:path>
              </a:pathLst>
            </a:custGeom>
            <a:gradFill>
              <a:gsLst>
                <a:gs pos="100000">
                  <a:srgbClr val="7CEFD8"/>
                </a:gs>
                <a:gs pos="19000">
                  <a:srgbClr val="6672E4"/>
                </a:gs>
                <a:gs pos="0">
                  <a:srgbClr val="882BE5"/>
                </a:gs>
              </a:gsLst>
              <a:lin ang="10200000" scaled="0"/>
            </a:gra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grpSp>
      <p:pic>
        <p:nvPicPr>
          <p:cNvPr id="5" name="Immagine 4" descr="Immagine che contiene testo, Carattere, logo, simbolo&#10;&#10;Descrizione generata automaticamente">
            <a:extLst>
              <a:ext uri="{FF2B5EF4-FFF2-40B4-BE49-F238E27FC236}">
                <a16:creationId xmlns:a16="http://schemas.microsoft.com/office/drawing/2014/main" id="{6E73226E-301A-3FEA-BAA7-C5120D5DE1D3}"/>
              </a:ext>
            </a:extLst>
          </p:cNvPr>
          <p:cNvPicPr>
            <a:picLocks noChangeAspect="1"/>
          </p:cNvPicPr>
          <p:nvPr/>
        </p:nvPicPr>
        <p:blipFill>
          <a:blip r:embed="rId3"/>
          <a:stretch>
            <a:fillRect/>
          </a:stretch>
        </p:blipFill>
        <p:spPr>
          <a:xfrm>
            <a:off x="151243" y="157578"/>
            <a:ext cx="3381375" cy="952500"/>
          </a:xfrm>
          <a:prstGeom prst="rect">
            <a:avLst/>
          </a:prstGeom>
        </p:spPr>
      </p:pic>
      <p:sp>
        <p:nvSpPr>
          <p:cNvPr id="6" name="CasellaDiTesto 5">
            <a:extLst>
              <a:ext uri="{FF2B5EF4-FFF2-40B4-BE49-F238E27FC236}">
                <a16:creationId xmlns:a16="http://schemas.microsoft.com/office/drawing/2014/main" id="{7788E978-1BAB-58B2-64B0-8D1B43F4AECF}"/>
              </a:ext>
            </a:extLst>
          </p:cNvPr>
          <p:cNvSpPr txBox="1"/>
          <p:nvPr/>
        </p:nvSpPr>
        <p:spPr>
          <a:xfrm>
            <a:off x="145623" y="1166631"/>
            <a:ext cx="5610089" cy="754053"/>
          </a:xfrm>
          <a:prstGeom prst="rect">
            <a:avLst/>
          </a:prstGeom>
          <a:noFill/>
        </p:spPr>
        <p:txBody>
          <a:bodyPr wrap="square">
            <a:spAutoFit/>
          </a:bodyPr>
          <a:lstStyle/>
          <a:p>
            <a:pPr>
              <a:spcBef>
                <a:spcPts val="600"/>
              </a:spcBef>
            </a:pPr>
            <a:r>
              <a:rPr lang="it-IT" sz="1100">
                <a:latin typeface="Adobe Caslon Pro" panose="0205050205050A020403" pitchFamily="18" charset="0"/>
                <a:ea typeface="NSimSun" panose="02010609030101010101" pitchFamily="49" charset="-122"/>
              </a:rPr>
              <a:t>Dip. di Ingegneria Elettrica e delle Tecnologie dell’Informazione </a:t>
            </a:r>
          </a:p>
          <a:p>
            <a:pPr>
              <a:spcBef>
                <a:spcPts val="600"/>
              </a:spcBef>
            </a:pPr>
            <a:r>
              <a:rPr lang="it-IT" sz="1100">
                <a:latin typeface="Adobe Caslon Pro" panose="0205050205050A020403" pitchFamily="18" charset="0"/>
                <a:ea typeface="NSimSun" panose="02010609030101010101" pitchFamily="49" charset="-122"/>
              </a:rPr>
              <a:t>Corso di Laurea Magistrale in Ingegneria Informatica</a:t>
            </a:r>
          </a:p>
          <a:p>
            <a:pPr>
              <a:spcBef>
                <a:spcPts val="600"/>
              </a:spcBef>
            </a:pPr>
            <a:r>
              <a:rPr lang="it-IT" sz="1100" b="1">
                <a:latin typeface="Adobe Caslon Pro" panose="0205050205050A020403" pitchFamily="18" charset="0"/>
                <a:ea typeface="NSimSun" panose="02010609030101010101" pitchFamily="49" charset="-122"/>
              </a:rPr>
              <a:t>Elaborato di Secure System Design </a:t>
            </a:r>
            <a:r>
              <a:rPr lang="it-IT" sz="1100" b="1" err="1">
                <a:latin typeface="Adobe Caslon Pro" panose="0205050205050A020403" pitchFamily="18" charset="0"/>
                <a:ea typeface="NSimSun" panose="02010609030101010101" pitchFamily="49" charset="-122"/>
              </a:rPr>
              <a:t>a.a</a:t>
            </a:r>
            <a:r>
              <a:rPr lang="it-IT" sz="1100" b="1">
                <a:latin typeface="Adobe Caslon Pro" panose="0205050205050A020403" pitchFamily="18" charset="0"/>
                <a:ea typeface="NSimSun" panose="02010609030101010101" pitchFamily="49" charset="-122"/>
              </a:rPr>
              <a:t>. 2023/2024</a:t>
            </a:r>
          </a:p>
        </p:txBody>
      </p:sp>
      <p:sp>
        <p:nvSpPr>
          <p:cNvPr id="10" name="CasellaDiTesto 9">
            <a:extLst>
              <a:ext uri="{FF2B5EF4-FFF2-40B4-BE49-F238E27FC236}">
                <a16:creationId xmlns:a16="http://schemas.microsoft.com/office/drawing/2014/main" id="{0CD3AABC-09A0-1B49-DC5B-4620123E1522}"/>
              </a:ext>
            </a:extLst>
          </p:cNvPr>
          <p:cNvSpPr txBox="1"/>
          <p:nvPr/>
        </p:nvSpPr>
        <p:spPr>
          <a:xfrm>
            <a:off x="2449040" y="5817305"/>
            <a:ext cx="3649782" cy="369332"/>
          </a:xfrm>
          <a:prstGeom prst="rect">
            <a:avLst/>
          </a:prstGeom>
          <a:noFill/>
        </p:spPr>
        <p:txBody>
          <a:bodyPr wrap="none" rtlCol="0">
            <a:spAutoFit/>
          </a:bodyPr>
          <a:lstStyle/>
          <a:p>
            <a:r>
              <a:rPr lang="it-IT"/>
              <a:t>Francesco Scognamiglio  M63001364</a:t>
            </a:r>
          </a:p>
        </p:txBody>
      </p:sp>
      <p:sp>
        <p:nvSpPr>
          <p:cNvPr id="11" name="CasellaDiTesto 10">
            <a:extLst>
              <a:ext uri="{FF2B5EF4-FFF2-40B4-BE49-F238E27FC236}">
                <a16:creationId xmlns:a16="http://schemas.microsoft.com/office/drawing/2014/main" id="{BBCB95AD-AA6A-946B-246D-A6F8AE95AE37}"/>
              </a:ext>
            </a:extLst>
          </p:cNvPr>
          <p:cNvSpPr txBox="1"/>
          <p:nvPr/>
        </p:nvSpPr>
        <p:spPr>
          <a:xfrm>
            <a:off x="2449040" y="6095024"/>
            <a:ext cx="3646960" cy="369332"/>
          </a:xfrm>
          <a:prstGeom prst="rect">
            <a:avLst/>
          </a:prstGeom>
          <a:noFill/>
        </p:spPr>
        <p:txBody>
          <a:bodyPr wrap="none" rtlCol="0">
            <a:spAutoFit/>
          </a:bodyPr>
          <a:lstStyle/>
          <a:p>
            <a:r>
              <a:rPr lang="it-IT"/>
              <a:t>Felice Micillo                     M63001377</a:t>
            </a:r>
          </a:p>
        </p:txBody>
      </p:sp>
      <p:pic>
        <p:nvPicPr>
          <p:cNvPr id="15" name="Immagine 14" descr="Immagine che contiene quadrato, cubo&#10;&#10;Descrizione generata automaticamente">
            <a:extLst>
              <a:ext uri="{FF2B5EF4-FFF2-40B4-BE49-F238E27FC236}">
                <a16:creationId xmlns:a16="http://schemas.microsoft.com/office/drawing/2014/main" id="{FB4BB5AD-A514-2DFF-0846-B6FF06F714EE}"/>
              </a:ext>
            </a:extLst>
          </p:cNvPr>
          <p:cNvPicPr>
            <a:picLocks noChangeAspect="1"/>
          </p:cNvPicPr>
          <p:nvPr/>
        </p:nvPicPr>
        <p:blipFill>
          <a:blip r:embed="rId4"/>
          <a:stretch>
            <a:fillRect/>
          </a:stretch>
        </p:blipFill>
        <p:spPr>
          <a:xfrm>
            <a:off x="9142828" y="5635484"/>
            <a:ext cx="1994481" cy="997241"/>
          </a:xfrm>
          <a:prstGeom prst="rect">
            <a:avLst/>
          </a:prstGeom>
        </p:spPr>
      </p:pic>
      <p:pic>
        <p:nvPicPr>
          <p:cNvPr id="21" name="Immagine 20" descr="Immagine che contiene Carattere, Elementi grafici, simbolo, logo&#10;&#10;Descrizione generata automaticamente">
            <a:extLst>
              <a:ext uri="{FF2B5EF4-FFF2-40B4-BE49-F238E27FC236}">
                <a16:creationId xmlns:a16="http://schemas.microsoft.com/office/drawing/2014/main" id="{35C9A73F-0D00-9BE9-A9CA-83B2EC5CD18B}"/>
              </a:ext>
            </a:extLst>
          </p:cNvPr>
          <p:cNvPicPr>
            <a:picLocks noChangeAspect="1"/>
          </p:cNvPicPr>
          <p:nvPr/>
        </p:nvPicPr>
        <p:blipFill>
          <a:blip r:embed="rId5"/>
          <a:stretch>
            <a:fillRect/>
          </a:stretch>
        </p:blipFill>
        <p:spPr>
          <a:xfrm>
            <a:off x="6989963" y="5751989"/>
            <a:ext cx="1980697" cy="669654"/>
          </a:xfrm>
          <a:prstGeom prst="rect">
            <a:avLst/>
          </a:prstGeom>
        </p:spPr>
      </p:pic>
    </p:spTree>
    <p:extLst>
      <p:ext uri="{BB962C8B-B14F-4D97-AF65-F5344CB8AC3E}">
        <p14:creationId xmlns:p14="http://schemas.microsoft.com/office/powerpoint/2010/main" val="22190446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magine 13" descr="Immagine che contiene diagramma, testo, Piano, schermata&#10;&#10;Descrizione generata automaticamente">
            <a:extLst>
              <a:ext uri="{FF2B5EF4-FFF2-40B4-BE49-F238E27FC236}">
                <a16:creationId xmlns:a16="http://schemas.microsoft.com/office/drawing/2014/main" id="{9EBDE4F7-A720-DF7E-6539-6E5F5223464A}"/>
              </a:ext>
            </a:extLst>
          </p:cNvPr>
          <p:cNvPicPr>
            <a:picLocks noChangeAspect="1"/>
          </p:cNvPicPr>
          <p:nvPr/>
        </p:nvPicPr>
        <p:blipFill rotWithShape="1">
          <a:blip r:embed="rId3"/>
          <a:srcRect l="18842" t="26794" r="19726" b="25801"/>
          <a:stretch/>
        </p:blipFill>
        <p:spPr>
          <a:xfrm>
            <a:off x="3794036" y="1874462"/>
            <a:ext cx="4428890" cy="1922620"/>
          </a:xfrm>
          <a:prstGeom prst="rect">
            <a:avLst/>
          </a:prstGeom>
        </p:spPr>
      </p:pic>
      <p:sp>
        <p:nvSpPr>
          <p:cNvPr id="68" name="Title 67" hidden="1">
            <a:extLst>
              <a:ext uri="{FF2B5EF4-FFF2-40B4-BE49-F238E27FC236}">
                <a16:creationId xmlns:a16="http://schemas.microsoft.com/office/drawing/2014/main" id="{3D46526D-118F-4F6F-BAE0-066F422EBD1E}"/>
              </a:ext>
            </a:extLst>
          </p:cNvPr>
          <p:cNvSpPr>
            <a:spLocks noGrp="1"/>
          </p:cNvSpPr>
          <p:nvPr>
            <p:ph type="title"/>
          </p:nvPr>
        </p:nvSpPr>
        <p:spPr/>
        <p:txBody>
          <a:bodyPr/>
          <a:lstStyle/>
          <a:p>
            <a:r>
              <a:rPr lang="en-US"/>
              <a:t>Human resources slide 3</a:t>
            </a:r>
          </a:p>
        </p:txBody>
      </p:sp>
      <p:sp>
        <p:nvSpPr>
          <p:cNvPr id="2" name="TextBox 1">
            <a:extLst>
              <a:ext uri="{FF2B5EF4-FFF2-40B4-BE49-F238E27FC236}">
                <a16:creationId xmlns:a16="http://schemas.microsoft.com/office/drawing/2014/main" id="{62AEF5FE-6C45-4BF6-9676-571742C3CDD7}"/>
              </a:ext>
            </a:extLst>
          </p:cNvPr>
          <p:cNvSpPr txBox="1"/>
          <p:nvPr/>
        </p:nvSpPr>
        <p:spPr>
          <a:xfrm>
            <a:off x="3291360" y="327600"/>
            <a:ext cx="5609279" cy="512961"/>
          </a:xfrm>
          <a:prstGeom prst="rect">
            <a:avLst/>
          </a:prstGeom>
          <a:noFill/>
        </p:spPr>
        <p:txBody>
          <a:bodyPr wrap="square" lIns="0" tIns="0" rIns="0" bIns="0" rtlCol="0">
            <a:spAutoFit/>
          </a:bodyPr>
          <a:lstStyle/>
          <a:p>
            <a:pPr>
              <a:lnSpc>
                <a:spcPts val="4000"/>
              </a:lnSpc>
            </a:pPr>
            <a:r>
              <a:rPr lang="en-US" sz="4400" b="1">
                <a:solidFill>
                  <a:srgbClr val="002060"/>
                </a:solidFill>
                <a:latin typeface="Segoe UI" panose="020B0502040204020203" pitchFamily="34" charset="0"/>
                <a:cs typeface="Segoe UI" panose="020B0502040204020203" pitchFamily="34" charset="0"/>
              </a:rPr>
              <a:t>Architettura e Servizi</a:t>
            </a:r>
          </a:p>
        </p:txBody>
      </p:sp>
      <p:pic>
        <p:nvPicPr>
          <p:cNvPr id="69" name="Immagine 68" descr="Immagine che contiene testo, Carattere, logo, simbolo&#10;&#10;Descrizione generata automaticamente">
            <a:extLst>
              <a:ext uri="{FF2B5EF4-FFF2-40B4-BE49-F238E27FC236}">
                <a16:creationId xmlns:a16="http://schemas.microsoft.com/office/drawing/2014/main" id="{DD93A340-F1A3-4546-7E69-7835CC5A869C}"/>
              </a:ext>
            </a:extLst>
          </p:cNvPr>
          <p:cNvPicPr>
            <a:picLocks noChangeAspect="1"/>
          </p:cNvPicPr>
          <p:nvPr/>
        </p:nvPicPr>
        <p:blipFill>
          <a:blip r:embed="rId4"/>
          <a:stretch>
            <a:fillRect/>
          </a:stretch>
        </p:blipFill>
        <p:spPr>
          <a:xfrm>
            <a:off x="122830" y="142843"/>
            <a:ext cx="1787858" cy="503622"/>
          </a:xfrm>
          <a:prstGeom prst="rect">
            <a:avLst/>
          </a:prstGeom>
        </p:spPr>
      </p:pic>
      <p:sp>
        <p:nvSpPr>
          <p:cNvPr id="70" name="CasellaDiTesto 69">
            <a:extLst>
              <a:ext uri="{FF2B5EF4-FFF2-40B4-BE49-F238E27FC236}">
                <a16:creationId xmlns:a16="http://schemas.microsoft.com/office/drawing/2014/main" id="{8C9CA1A5-FE25-C1CF-2C9F-18E16ADD8D79}"/>
              </a:ext>
            </a:extLst>
          </p:cNvPr>
          <p:cNvSpPr txBox="1"/>
          <p:nvPr/>
        </p:nvSpPr>
        <p:spPr>
          <a:xfrm>
            <a:off x="0" y="681202"/>
            <a:ext cx="2844048" cy="215444"/>
          </a:xfrm>
          <a:prstGeom prst="rect">
            <a:avLst/>
          </a:prstGeom>
          <a:noFill/>
        </p:spPr>
        <p:txBody>
          <a:bodyPr wrap="none" rtlCol="0">
            <a:spAutoFit/>
          </a:bodyPr>
          <a:lstStyle/>
          <a:p>
            <a:r>
              <a:rPr lang="it-IT" sz="800">
                <a:latin typeface="Adobe Caslon Pro" panose="0205050205050A020403" pitchFamily="18" charset="0"/>
                <a:ea typeface="NSimSun" panose="02010609030101010101" pitchFamily="49" charset="-122"/>
              </a:rPr>
              <a:t>Dip. di Ingegneria Elettrica e delle Tecnologie dell’Informazione</a:t>
            </a:r>
          </a:p>
        </p:txBody>
      </p:sp>
      <p:pic>
        <p:nvPicPr>
          <p:cNvPr id="22" name="Immagine 21" descr="Immagine che contiene Carattere, Elementi grafici, simbolo, logo&#10;&#10;Descrizione generata automaticamente">
            <a:extLst>
              <a:ext uri="{FF2B5EF4-FFF2-40B4-BE49-F238E27FC236}">
                <a16:creationId xmlns:a16="http://schemas.microsoft.com/office/drawing/2014/main" id="{DC6275C3-E1D4-DDB2-76DA-50F4E17EB33E}"/>
              </a:ext>
            </a:extLst>
          </p:cNvPr>
          <p:cNvPicPr>
            <a:picLocks noChangeAspect="1"/>
          </p:cNvPicPr>
          <p:nvPr/>
        </p:nvPicPr>
        <p:blipFill>
          <a:blip r:embed="rId5"/>
          <a:stretch>
            <a:fillRect/>
          </a:stretch>
        </p:blipFill>
        <p:spPr>
          <a:xfrm>
            <a:off x="9271699" y="4871123"/>
            <a:ext cx="1575023" cy="532499"/>
          </a:xfrm>
          <a:prstGeom prst="rect">
            <a:avLst/>
          </a:prstGeom>
        </p:spPr>
      </p:pic>
      <p:sp>
        <p:nvSpPr>
          <p:cNvPr id="7" name="TextBox 1">
            <a:extLst>
              <a:ext uri="{FF2B5EF4-FFF2-40B4-BE49-F238E27FC236}">
                <a16:creationId xmlns:a16="http://schemas.microsoft.com/office/drawing/2014/main" id="{7D8D20A7-E1B1-F1F8-6FBB-57A2750CF7D4}"/>
              </a:ext>
            </a:extLst>
          </p:cNvPr>
          <p:cNvSpPr txBox="1"/>
          <p:nvPr/>
        </p:nvSpPr>
        <p:spPr>
          <a:xfrm>
            <a:off x="2919473" y="1047600"/>
            <a:ext cx="6515466" cy="454420"/>
          </a:xfrm>
          <a:prstGeom prst="rect">
            <a:avLst/>
          </a:prstGeom>
          <a:noFill/>
        </p:spPr>
        <p:txBody>
          <a:bodyPr wrap="square" lIns="0" tIns="0" rIns="0" bIns="0" rtlCol="0">
            <a:spAutoFit/>
          </a:bodyPr>
          <a:lstStyle/>
          <a:p>
            <a:pPr>
              <a:lnSpc>
                <a:spcPts val="4000"/>
              </a:lnSpc>
            </a:pPr>
            <a:r>
              <a:rPr lang="en-US" sz="2400" b="1">
                <a:solidFill>
                  <a:schemeClr val="accent1">
                    <a:lumMod val="50000"/>
                  </a:schemeClr>
                </a:solidFill>
                <a:latin typeface="Segoe UI" panose="020B0502040204020203" pitchFamily="34" charset="0"/>
                <a:cs typeface="Segoe UI" panose="020B0502040204020203" pitchFamily="34" charset="0"/>
              </a:rPr>
              <a:t>Architettura per la richiesta delle pagine web</a:t>
            </a:r>
          </a:p>
        </p:txBody>
      </p:sp>
      <p:cxnSp>
        <p:nvCxnSpPr>
          <p:cNvPr id="11" name="Connettore diritto 10">
            <a:extLst>
              <a:ext uri="{FF2B5EF4-FFF2-40B4-BE49-F238E27FC236}">
                <a16:creationId xmlns:a16="http://schemas.microsoft.com/office/drawing/2014/main" id="{BE642B90-CACB-10C6-B53E-96104CBAB4A0}"/>
              </a:ext>
            </a:extLst>
          </p:cNvPr>
          <p:cNvCxnSpPr>
            <a:cxnSpLocks/>
          </p:cNvCxnSpPr>
          <p:nvPr/>
        </p:nvCxnSpPr>
        <p:spPr>
          <a:xfrm>
            <a:off x="3012136" y="1565000"/>
            <a:ext cx="620528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Connettore diritto 22">
            <a:extLst>
              <a:ext uri="{FF2B5EF4-FFF2-40B4-BE49-F238E27FC236}">
                <a16:creationId xmlns:a16="http://schemas.microsoft.com/office/drawing/2014/main" id="{D6A84BE6-0620-B482-7348-6D599D730DE5}"/>
              </a:ext>
            </a:extLst>
          </p:cNvPr>
          <p:cNvCxnSpPr>
            <a:cxnSpLocks/>
          </p:cNvCxnSpPr>
          <p:nvPr/>
        </p:nvCxnSpPr>
        <p:spPr>
          <a:xfrm>
            <a:off x="122830" y="974366"/>
            <a:ext cx="1195283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4">
            <a:extLst>
              <a:ext uri="{FF2B5EF4-FFF2-40B4-BE49-F238E27FC236}">
                <a16:creationId xmlns:a16="http://schemas.microsoft.com/office/drawing/2014/main" id="{20887DB9-0990-E6C9-7911-45FF46CECAE6}"/>
              </a:ext>
            </a:extLst>
          </p:cNvPr>
          <p:cNvSpPr txBox="1"/>
          <p:nvPr/>
        </p:nvSpPr>
        <p:spPr>
          <a:xfrm>
            <a:off x="1822038" y="1634400"/>
            <a:ext cx="8710336" cy="215444"/>
          </a:xfrm>
          <a:prstGeom prst="rect">
            <a:avLst/>
          </a:prstGeom>
        </p:spPr>
        <p:txBody>
          <a:bodyPr wrap="square" lIns="0" tIns="0" rIns="0" bIns="0">
            <a:spAutoFit/>
          </a:bodyPr>
          <a:lstStyle>
            <a:defPPr>
              <a:defRPr lang="en-US"/>
            </a:defPPr>
            <a:lvl1pPr>
              <a:defRPr sz="1600" i="1">
                <a:solidFill>
                  <a:srgbClr val="002060"/>
                </a:solidFill>
                <a:latin typeface="+mj-lt"/>
                <a:cs typeface="Segoe UI" panose="020B0502040204020203" pitchFamily="34" charset="0"/>
              </a:defRPr>
            </a:lvl1pPr>
          </a:lstStyle>
          <a:p>
            <a:r>
              <a:rPr lang="it-IT" sz="1400" i="0"/>
              <a:t>Per la richiesta delle pagine web vengono coinvolti i servizi: CloudFront, Certificate Manager e S3 (Static Website Hosting).</a:t>
            </a:r>
            <a:endParaRPr lang="en-US" sz="1400" i="0"/>
          </a:p>
        </p:txBody>
      </p:sp>
      <p:pic>
        <p:nvPicPr>
          <p:cNvPr id="18" name="Immagine 17" descr="Immagine che contiene diagramma, Piano, linea&#10;&#10;Descrizione generata automaticamente">
            <a:extLst>
              <a:ext uri="{FF2B5EF4-FFF2-40B4-BE49-F238E27FC236}">
                <a16:creationId xmlns:a16="http://schemas.microsoft.com/office/drawing/2014/main" id="{4290CD75-CAFD-13FF-5927-33747928DA6C}"/>
              </a:ext>
            </a:extLst>
          </p:cNvPr>
          <p:cNvPicPr>
            <a:picLocks noChangeAspect="1"/>
          </p:cNvPicPr>
          <p:nvPr/>
        </p:nvPicPr>
        <p:blipFill rotWithShape="1">
          <a:blip r:embed="rId6"/>
          <a:srcRect l="6913" t="17173" r="7013" b="16251"/>
          <a:stretch/>
        </p:blipFill>
        <p:spPr>
          <a:xfrm>
            <a:off x="3867456" y="3962667"/>
            <a:ext cx="6244341" cy="2716694"/>
          </a:xfrm>
          <a:prstGeom prst="rect">
            <a:avLst/>
          </a:prstGeom>
        </p:spPr>
      </p:pic>
      <p:cxnSp>
        <p:nvCxnSpPr>
          <p:cNvPr id="20" name="Connettore diritto 19">
            <a:extLst>
              <a:ext uri="{FF2B5EF4-FFF2-40B4-BE49-F238E27FC236}">
                <a16:creationId xmlns:a16="http://schemas.microsoft.com/office/drawing/2014/main" id="{9A125612-4153-7AF4-4B9B-10517BD97187}"/>
              </a:ext>
            </a:extLst>
          </p:cNvPr>
          <p:cNvCxnSpPr>
            <a:cxnSpLocks/>
          </p:cNvCxnSpPr>
          <p:nvPr/>
        </p:nvCxnSpPr>
        <p:spPr>
          <a:xfrm>
            <a:off x="4044718" y="3924577"/>
            <a:ext cx="4264976" cy="0"/>
          </a:xfrm>
          <a:prstGeom prst="line">
            <a:avLst/>
          </a:prstGeom>
          <a:ln>
            <a:solidFill>
              <a:srgbClr val="000000"/>
            </a:solidFill>
          </a:ln>
        </p:spPr>
        <p:style>
          <a:lnRef idx="1">
            <a:schemeClr val="accent1"/>
          </a:lnRef>
          <a:fillRef idx="0">
            <a:schemeClr val="accent1"/>
          </a:fillRef>
          <a:effectRef idx="0">
            <a:schemeClr val="accent1"/>
          </a:effectRef>
          <a:fontRef idx="minor">
            <a:schemeClr val="tx1"/>
          </a:fontRef>
        </p:style>
      </p:cxnSp>
      <p:sp>
        <p:nvSpPr>
          <p:cNvPr id="27" name="TextBox 2">
            <a:extLst>
              <a:ext uri="{FF2B5EF4-FFF2-40B4-BE49-F238E27FC236}">
                <a16:creationId xmlns:a16="http://schemas.microsoft.com/office/drawing/2014/main" id="{7C5ACBB4-063F-A7AF-E60D-798CA365541E}"/>
              </a:ext>
            </a:extLst>
          </p:cNvPr>
          <p:cNvSpPr txBox="1"/>
          <p:nvPr/>
        </p:nvSpPr>
        <p:spPr>
          <a:xfrm>
            <a:off x="646008" y="2555424"/>
            <a:ext cx="2093088" cy="405205"/>
          </a:xfrm>
          <a:prstGeom prst="rect">
            <a:avLst/>
          </a:prstGeom>
          <a:noFill/>
        </p:spPr>
        <p:txBody>
          <a:bodyPr wrap="square" lIns="0" tIns="0" rIns="0" bIns="0" rtlCol="0">
            <a:noAutofit/>
          </a:bodyPr>
          <a:lstStyle>
            <a:defPPr>
              <a:defRPr lang="en-US"/>
            </a:defPPr>
            <a:lvl1pPr>
              <a:lnSpc>
                <a:spcPts val="4000"/>
              </a:lnSpc>
              <a:defRPr sz="3600" b="1">
                <a:solidFill>
                  <a:srgbClr val="002060"/>
                </a:solidFill>
                <a:latin typeface="Segoe UI" panose="020B0502040204020203" pitchFamily="34" charset="0"/>
                <a:cs typeface="Segoe UI" panose="020B0502040204020203" pitchFamily="34" charset="0"/>
              </a:defRPr>
            </a:lvl1pPr>
          </a:lstStyle>
          <a:p>
            <a:r>
              <a:rPr lang="en-US" sz="3200"/>
              <a:t>Alto livello</a:t>
            </a:r>
          </a:p>
        </p:txBody>
      </p:sp>
      <p:sp>
        <p:nvSpPr>
          <p:cNvPr id="28" name="TextBox 2">
            <a:extLst>
              <a:ext uri="{FF2B5EF4-FFF2-40B4-BE49-F238E27FC236}">
                <a16:creationId xmlns:a16="http://schemas.microsoft.com/office/drawing/2014/main" id="{1CE5DD23-5D43-3287-BE9E-9EFC060A765A}"/>
              </a:ext>
            </a:extLst>
          </p:cNvPr>
          <p:cNvSpPr txBox="1"/>
          <p:nvPr/>
        </p:nvSpPr>
        <p:spPr>
          <a:xfrm>
            <a:off x="646008" y="5114852"/>
            <a:ext cx="2366128" cy="405205"/>
          </a:xfrm>
          <a:prstGeom prst="rect">
            <a:avLst/>
          </a:prstGeom>
          <a:noFill/>
        </p:spPr>
        <p:txBody>
          <a:bodyPr wrap="square" lIns="0" tIns="0" rIns="0" bIns="0" rtlCol="0">
            <a:noAutofit/>
          </a:bodyPr>
          <a:lstStyle>
            <a:defPPr>
              <a:defRPr lang="en-US"/>
            </a:defPPr>
            <a:lvl1pPr>
              <a:lnSpc>
                <a:spcPts val="4000"/>
              </a:lnSpc>
              <a:defRPr sz="3600" b="1">
                <a:solidFill>
                  <a:srgbClr val="002060"/>
                </a:solidFill>
                <a:latin typeface="Segoe UI" panose="020B0502040204020203" pitchFamily="34" charset="0"/>
                <a:cs typeface="Segoe UI" panose="020B0502040204020203" pitchFamily="34" charset="0"/>
              </a:defRPr>
            </a:lvl1pPr>
          </a:lstStyle>
          <a:p>
            <a:r>
              <a:rPr lang="en-US" sz="3200"/>
              <a:t>Basso livello</a:t>
            </a:r>
          </a:p>
        </p:txBody>
      </p:sp>
    </p:spTree>
    <p:extLst>
      <p:ext uri="{BB962C8B-B14F-4D97-AF65-F5344CB8AC3E}">
        <p14:creationId xmlns:p14="http://schemas.microsoft.com/office/powerpoint/2010/main" val="510334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arn(outVertical)">
                                      <p:cBhvr>
                                        <p:cTn id="7" dur="2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Title 67" hidden="1">
            <a:extLst>
              <a:ext uri="{FF2B5EF4-FFF2-40B4-BE49-F238E27FC236}">
                <a16:creationId xmlns:a16="http://schemas.microsoft.com/office/drawing/2014/main" id="{3D46526D-118F-4F6F-BAE0-066F422EBD1E}"/>
              </a:ext>
            </a:extLst>
          </p:cNvPr>
          <p:cNvSpPr>
            <a:spLocks noGrp="1"/>
          </p:cNvSpPr>
          <p:nvPr>
            <p:ph type="title"/>
          </p:nvPr>
        </p:nvSpPr>
        <p:spPr/>
        <p:txBody>
          <a:bodyPr/>
          <a:lstStyle/>
          <a:p>
            <a:r>
              <a:rPr lang="en-US"/>
              <a:t>Human resources slide 3</a:t>
            </a:r>
          </a:p>
        </p:txBody>
      </p:sp>
      <p:sp>
        <p:nvSpPr>
          <p:cNvPr id="2" name="TextBox 1">
            <a:extLst>
              <a:ext uri="{FF2B5EF4-FFF2-40B4-BE49-F238E27FC236}">
                <a16:creationId xmlns:a16="http://schemas.microsoft.com/office/drawing/2014/main" id="{62AEF5FE-6C45-4BF6-9676-571742C3CDD7}"/>
              </a:ext>
            </a:extLst>
          </p:cNvPr>
          <p:cNvSpPr txBox="1"/>
          <p:nvPr/>
        </p:nvSpPr>
        <p:spPr>
          <a:xfrm>
            <a:off x="3291360" y="327600"/>
            <a:ext cx="5609279" cy="512961"/>
          </a:xfrm>
          <a:prstGeom prst="rect">
            <a:avLst/>
          </a:prstGeom>
          <a:noFill/>
        </p:spPr>
        <p:txBody>
          <a:bodyPr wrap="square" lIns="0" tIns="0" rIns="0" bIns="0" rtlCol="0">
            <a:spAutoFit/>
          </a:bodyPr>
          <a:lstStyle/>
          <a:p>
            <a:pPr>
              <a:lnSpc>
                <a:spcPts val="4000"/>
              </a:lnSpc>
            </a:pPr>
            <a:r>
              <a:rPr lang="en-US" sz="4400" b="1">
                <a:solidFill>
                  <a:srgbClr val="002060"/>
                </a:solidFill>
                <a:latin typeface="Segoe UI" panose="020B0502040204020203" pitchFamily="34" charset="0"/>
                <a:cs typeface="Segoe UI" panose="020B0502040204020203" pitchFamily="34" charset="0"/>
              </a:rPr>
              <a:t>Architettura e Servizi</a:t>
            </a:r>
          </a:p>
        </p:txBody>
      </p:sp>
      <p:pic>
        <p:nvPicPr>
          <p:cNvPr id="69" name="Immagine 68" descr="Immagine che contiene testo, Carattere, logo, simbolo&#10;&#10;Descrizione generata automaticamente">
            <a:extLst>
              <a:ext uri="{FF2B5EF4-FFF2-40B4-BE49-F238E27FC236}">
                <a16:creationId xmlns:a16="http://schemas.microsoft.com/office/drawing/2014/main" id="{DD93A340-F1A3-4546-7E69-7835CC5A869C}"/>
              </a:ext>
            </a:extLst>
          </p:cNvPr>
          <p:cNvPicPr>
            <a:picLocks noChangeAspect="1"/>
          </p:cNvPicPr>
          <p:nvPr/>
        </p:nvPicPr>
        <p:blipFill>
          <a:blip r:embed="rId3"/>
          <a:stretch>
            <a:fillRect/>
          </a:stretch>
        </p:blipFill>
        <p:spPr>
          <a:xfrm>
            <a:off x="122830" y="142843"/>
            <a:ext cx="1787858" cy="503622"/>
          </a:xfrm>
          <a:prstGeom prst="rect">
            <a:avLst/>
          </a:prstGeom>
        </p:spPr>
      </p:pic>
      <p:sp>
        <p:nvSpPr>
          <p:cNvPr id="70" name="CasellaDiTesto 69">
            <a:extLst>
              <a:ext uri="{FF2B5EF4-FFF2-40B4-BE49-F238E27FC236}">
                <a16:creationId xmlns:a16="http://schemas.microsoft.com/office/drawing/2014/main" id="{8C9CA1A5-FE25-C1CF-2C9F-18E16ADD8D79}"/>
              </a:ext>
            </a:extLst>
          </p:cNvPr>
          <p:cNvSpPr txBox="1"/>
          <p:nvPr/>
        </p:nvSpPr>
        <p:spPr>
          <a:xfrm>
            <a:off x="0" y="681202"/>
            <a:ext cx="2844048" cy="215444"/>
          </a:xfrm>
          <a:prstGeom prst="rect">
            <a:avLst/>
          </a:prstGeom>
          <a:noFill/>
        </p:spPr>
        <p:txBody>
          <a:bodyPr wrap="none" rtlCol="0">
            <a:spAutoFit/>
          </a:bodyPr>
          <a:lstStyle/>
          <a:p>
            <a:r>
              <a:rPr lang="it-IT" sz="800">
                <a:latin typeface="Adobe Caslon Pro" panose="0205050205050A020403" pitchFamily="18" charset="0"/>
                <a:ea typeface="NSimSun" panose="02010609030101010101" pitchFamily="49" charset="-122"/>
              </a:rPr>
              <a:t>Dip. di Ingegneria Elettrica e delle Tecnologie dell’Informazione</a:t>
            </a:r>
          </a:p>
        </p:txBody>
      </p:sp>
      <p:sp>
        <p:nvSpPr>
          <p:cNvPr id="7" name="TextBox 1">
            <a:extLst>
              <a:ext uri="{FF2B5EF4-FFF2-40B4-BE49-F238E27FC236}">
                <a16:creationId xmlns:a16="http://schemas.microsoft.com/office/drawing/2014/main" id="{7D8D20A7-E1B1-F1F8-6FBB-57A2750CF7D4}"/>
              </a:ext>
            </a:extLst>
          </p:cNvPr>
          <p:cNvSpPr txBox="1"/>
          <p:nvPr/>
        </p:nvSpPr>
        <p:spPr>
          <a:xfrm>
            <a:off x="3859938" y="1047600"/>
            <a:ext cx="4294137" cy="454420"/>
          </a:xfrm>
          <a:prstGeom prst="rect">
            <a:avLst/>
          </a:prstGeom>
          <a:noFill/>
        </p:spPr>
        <p:txBody>
          <a:bodyPr wrap="square" lIns="0" tIns="0" rIns="0" bIns="0" rtlCol="0">
            <a:spAutoFit/>
          </a:bodyPr>
          <a:lstStyle/>
          <a:p>
            <a:pPr>
              <a:lnSpc>
                <a:spcPts val="4000"/>
              </a:lnSpc>
            </a:pPr>
            <a:r>
              <a:rPr lang="en-US" sz="2400" b="1">
                <a:solidFill>
                  <a:schemeClr val="accent1">
                    <a:lumMod val="50000"/>
                  </a:schemeClr>
                </a:solidFill>
                <a:latin typeface="Segoe UI" panose="020B0502040204020203" pitchFamily="34" charset="0"/>
                <a:cs typeface="Segoe UI" panose="020B0502040204020203" pitchFamily="34" charset="0"/>
              </a:rPr>
              <a:t>Configurazione di CloudFront</a:t>
            </a:r>
          </a:p>
        </p:txBody>
      </p:sp>
      <p:cxnSp>
        <p:nvCxnSpPr>
          <p:cNvPr id="11" name="Connettore diritto 10">
            <a:extLst>
              <a:ext uri="{FF2B5EF4-FFF2-40B4-BE49-F238E27FC236}">
                <a16:creationId xmlns:a16="http://schemas.microsoft.com/office/drawing/2014/main" id="{BE642B90-CACB-10C6-B53E-96104CBAB4A0}"/>
              </a:ext>
            </a:extLst>
          </p:cNvPr>
          <p:cNvCxnSpPr>
            <a:cxnSpLocks/>
          </p:cNvCxnSpPr>
          <p:nvPr/>
        </p:nvCxnSpPr>
        <p:spPr>
          <a:xfrm>
            <a:off x="3964625" y="1565000"/>
            <a:ext cx="407809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Connettore diritto 22">
            <a:extLst>
              <a:ext uri="{FF2B5EF4-FFF2-40B4-BE49-F238E27FC236}">
                <a16:creationId xmlns:a16="http://schemas.microsoft.com/office/drawing/2014/main" id="{D6A84BE6-0620-B482-7348-6D599D730DE5}"/>
              </a:ext>
            </a:extLst>
          </p:cNvPr>
          <p:cNvCxnSpPr>
            <a:cxnSpLocks/>
          </p:cNvCxnSpPr>
          <p:nvPr/>
        </p:nvCxnSpPr>
        <p:spPr>
          <a:xfrm>
            <a:off x="122830" y="974366"/>
            <a:ext cx="1195283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0" name="Immagine 9" descr="Immagine che contiene testo, schermata, numero, Parallelo&#10;&#10;Descrizione generata automaticamente">
            <a:extLst>
              <a:ext uri="{FF2B5EF4-FFF2-40B4-BE49-F238E27FC236}">
                <a16:creationId xmlns:a16="http://schemas.microsoft.com/office/drawing/2014/main" id="{68A1AE2D-29D7-073D-FCD5-B2D16036BA53}"/>
              </a:ext>
            </a:extLst>
          </p:cNvPr>
          <p:cNvPicPr>
            <a:picLocks noChangeAspect="1"/>
          </p:cNvPicPr>
          <p:nvPr/>
        </p:nvPicPr>
        <p:blipFill>
          <a:blip r:embed="rId4"/>
          <a:stretch>
            <a:fillRect/>
          </a:stretch>
        </p:blipFill>
        <p:spPr>
          <a:xfrm>
            <a:off x="620347" y="1627981"/>
            <a:ext cx="3566374" cy="5105956"/>
          </a:xfrm>
          <a:prstGeom prst="rect">
            <a:avLst/>
          </a:prstGeom>
        </p:spPr>
      </p:pic>
      <p:pic>
        <p:nvPicPr>
          <p:cNvPr id="13" name="Immagine 12" descr="Immagine che contiene testo, Carattere, schermata&#10;&#10;Descrizione generata automaticamente">
            <a:extLst>
              <a:ext uri="{FF2B5EF4-FFF2-40B4-BE49-F238E27FC236}">
                <a16:creationId xmlns:a16="http://schemas.microsoft.com/office/drawing/2014/main" id="{4374B9DF-C760-EE42-729A-B4B84F8AA000}"/>
              </a:ext>
            </a:extLst>
          </p:cNvPr>
          <p:cNvPicPr preferRelativeResize="0">
            <a:picLocks noChangeAspect="1"/>
          </p:cNvPicPr>
          <p:nvPr/>
        </p:nvPicPr>
        <p:blipFill>
          <a:blip r:embed="rId5"/>
          <a:stretch>
            <a:fillRect/>
          </a:stretch>
        </p:blipFill>
        <p:spPr>
          <a:xfrm>
            <a:off x="6216626" y="1627981"/>
            <a:ext cx="3571842" cy="486627"/>
          </a:xfrm>
          <a:prstGeom prst="rect">
            <a:avLst/>
          </a:prstGeom>
        </p:spPr>
      </p:pic>
      <p:pic>
        <p:nvPicPr>
          <p:cNvPr id="16" name="Immagine 15" descr="Immagine che contiene testo, schermata, numero, software&#10;&#10;Descrizione generata automaticamente">
            <a:extLst>
              <a:ext uri="{FF2B5EF4-FFF2-40B4-BE49-F238E27FC236}">
                <a16:creationId xmlns:a16="http://schemas.microsoft.com/office/drawing/2014/main" id="{A4B7138D-3FB0-BA01-5452-D74E25FC4B65}"/>
              </a:ext>
            </a:extLst>
          </p:cNvPr>
          <p:cNvPicPr>
            <a:picLocks noChangeAspect="1"/>
          </p:cNvPicPr>
          <p:nvPr/>
        </p:nvPicPr>
        <p:blipFill rotWithShape="1">
          <a:blip r:embed="rId6"/>
          <a:srcRect t="4" b="16712"/>
          <a:stretch/>
        </p:blipFill>
        <p:spPr>
          <a:xfrm>
            <a:off x="6222094" y="2114608"/>
            <a:ext cx="3566374" cy="4608000"/>
          </a:xfrm>
          <a:prstGeom prst="rect">
            <a:avLst/>
          </a:prstGeom>
        </p:spPr>
      </p:pic>
      <p:cxnSp>
        <p:nvCxnSpPr>
          <p:cNvPr id="19" name="Connettore diritto 18">
            <a:extLst>
              <a:ext uri="{FF2B5EF4-FFF2-40B4-BE49-F238E27FC236}">
                <a16:creationId xmlns:a16="http://schemas.microsoft.com/office/drawing/2014/main" id="{FF8DB92A-5DB2-DD2A-3DF3-C14C3F8E4FE3}"/>
              </a:ext>
            </a:extLst>
          </p:cNvPr>
          <p:cNvCxnSpPr>
            <a:cxnSpLocks/>
          </p:cNvCxnSpPr>
          <p:nvPr/>
        </p:nvCxnSpPr>
        <p:spPr>
          <a:xfrm>
            <a:off x="4405139" y="2042382"/>
            <a:ext cx="0" cy="1868847"/>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5" name="Connettore diritto 24">
            <a:extLst>
              <a:ext uri="{FF2B5EF4-FFF2-40B4-BE49-F238E27FC236}">
                <a16:creationId xmlns:a16="http://schemas.microsoft.com/office/drawing/2014/main" id="{530A1795-9B97-677D-7A65-DEE53CD9E402}"/>
              </a:ext>
            </a:extLst>
          </p:cNvPr>
          <p:cNvCxnSpPr>
            <a:cxnSpLocks/>
          </p:cNvCxnSpPr>
          <p:nvPr/>
        </p:nvCxnSpPr>
        <p:spPr>
          <a:xfrm flipH="1">
            <a:off x="4219730" y="2042382"/>
            <a:ext cx="185409"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0" name="Connettore diritto 29">
            <a:extLst>
              <a:ext uri="{FF2B5EF4-FFF2-40B4-BE49-F238E27FC236}">
                <a16:creationId xmlns:a16="http://schemas.microsoft.com/office/drawing/2014/main" id="{5DDC88B2-9AEE-BC44-ABDF-9AD21026F4DA}"/>
              </a:ext>
            </a:extLst>
          </p:cNvPr>
          <p:cNvCxnSpPr>
            <a:cxnSpLocks/>
          </p:cNvCxnSpPr>
          <p:nvPr/>
        </p:nvCxnSpPr>
        <p:spPr>
          <a:xfrm flipH="1">
            <a:off x="4219729" y="3911229"/>
            <a:ext cx="185409"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1" name="Connettore diritto 30">
            <a:extLst>
              <a:ext uri="{FF2B5EF4-FFF2-40B4-BE49-F238E27FC236}">
                <a16:creationId xmlns:a16="http://schemas.microsoft.com/office/drawing/2014/main" id="{BE005DA9-313A-819D-0576-B8A9AC72D154}"/>
              </a:ext>
            </a:extLst>
          </p:cNvPr>
          <p:cNvCxnSpPr>
            <a:cxnSpLocks/>
          </p:cNvCxnSpPr>
          <p:nvPr/>
        </p:nvCxnSpPr>
        <p:spPr>
          <a:xfrm>
            <a:off x="4405139" y="3963397"/>
            <a:ext cx="0" cy="1508425"/>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2" name="Connettore diritto 31">
            <a:extLst>
              <a:ext uri="{FF2B5EF4-FFF2-40B4-BE49-F238E27FC236}">
                <a16:creationId xmlns:a16="http://schemas.microsoft.com/office/drawing/2014/main" id="{B301B999-D817-F475-3121-A6CD19CFFB83}"/>
              </a:ext>
            </a:extLst>
          </p:cNvPr>
          <p:cNvCxnSpPr>
            <a:cxnSpLocks/>
          </p:cNvCxnSpPr>
          <p:nvPr/>
        </p:nvCxnSpPr>
        <p:spPr>
          <a:xfrm flipH="1">
            <a:off x="4219730" y="3963397"/>
            <a:ext cx="185409"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3" name="Connettore diritto 32">
            <a:extLst>
              <a:ext uri="{FF2B5EF4-FFF2-40B4-BE49-F238E27FC236}">
                <a16:creationId xmlns:a16="http://schemas.microsoft.com/office/drawing/2014/main" id="{F48AF96B-9A05-3627-AF07-7AD8D30BE05A}"/>
              </a:ext>
            </a:extLst>
          </p:cNvPr>
          <p:cNvCxnSpPr>
            <a:cxnSpLocks/>
          </p:cNvCxnSpPr>
          <p:nvPr/>
        </p:nvCxnSpPr>
        <p:spPr>
          <a:xfrm flipH="1">
            <a:off x="4213791" y="5471823"/>
            <a:ext cx="185409"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6" name="Connettore diritto 35">
            <a:extLst>
              <a:ext uri="{FF2B5EF4-FFF2-40B4-BE49-F238E27FC236}">
                <a16:creationId xmlns:a16="http://schemas.microsoft.com/office/drawing/2014/main" id="{722D2E2A-FAF5-B5B1-1074-3077ABF83403}"/>
              </a:ext>
            </a:extLst>
          </p:cNvPr>
          <p:cNvCxnSpPr>
            <a:cxnSpLocks/>
          </p:cNvCxnSpPr>
          <p:nvPr/>
        </p:nvCxnSpPr>
        <p:spPr>
          <a:xfrm>
            <a:off x="10024889" y="1627981"/>
            <a:ext cx="0" cy="414401"/>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7" name="Connettore diritto 36">
            <a:extLst>
              <a:ext uri="{FF2B5EF4-FFF2-40B4-BE49-F238E27FC236}">
                <a16:creationId xmlns:a16="http://schemas.microsoft.com/office/drawing/2014/main" id="{79315E70-7586-6275-1A03-1DA4B583DF16}"/>
              </a:ext>
            </a:extLst>
          </p:cNvPr>
          <p:cNvCxnSpPr>
            <a:cxnSpLocks/>
          </p:cNvCxnSpPr>
          <p:nvPr/>
        </p:nvCxnSpPr>
        <p:spPr>
          <a:xfrm flipH="1">
            <a:off x="9839480" y="1627981"/>
            <a:ext cx="185409"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8" name="Connettore diritto 37">
            <a:extLst>
              <a:ext uri="{FF2B5EF4-FFF2-40B4-BE49-F238E27FC236}">
                <a16:creationId xmlns:a16="http://schemas.microsoft.com/office/drawing/2014/main" id="{61A23A3E-D942-3160-6541-B242EF1BD4BD}"/>
              </a:ext>
            </a:extLst>
          </p:cNvPr>
          <p:cNvCxnSpPr>
            <a:cxnSpLocks/>
          </p:cNvCxnSpPr>
          <p:nvPr/>
        </p:nvCxnSpPr>
        <p:spPr>
          <a:xfrm flipH="1">
            <a:off x="9839480" y="2042382"/>
            <a:ext cx="185409"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0" name="Connettore diritto 39">
            <a:extLst>
              <a:ext uri="{FF2B5EF4-FFF2-40B4-BE49-F238E27FC236}">
                <a16:creationId xmlns:a16="http://schemas.microsoft.com/office/drawing/2014/main" id="{E6BA20D7-40B8-1215-734E-F9E010879D54}"/>
              </a:ext>
            </a:extLst>
          </p:cNvPr>
          <p:cNvCxnSpPr>
            <a:cxnSpLocks/>
          </p:cNvCxnSpPr>
          <p:nvPr/>
        </p:nvCxnSpPr>
        <p:spPr>
          <a:xfrm>
            <a:off x="10024889" y="2423382"/>
            <a:ext cx="0" cy="3424968"/>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1" name="Connettore diritto 40">
            <a:extLst>
              <a:ext uri="{FF2B5EF4-FFF2-40B4-BE49-F238E27FC236}">
                <a16:creationId xmlns:a16="http://schemas.microsoft.com/office/drawing/2014/main" id="{AB7BA1BA-1B6A-713E-6675-8358EEEB2F71}"/>
              </a:ext>
            </a:extLst>
          </p:cNvPr>
          <p:cNvCxnSpPr>
            <a:cxnSpLocks/>
          </p:cNvCxnSpPr>
          <p:nvPr/>
        </p:nvCxnSpPr>
        <p:spPr>
          <a:xfrm flipH="1">
            <a:off x="9839480" y="2423382"/>
            <a:ext cx="185409"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2" name="Connettore diritto 41">
            <a:extLst>
              <a:ext uri="{FF2B5EF4-FFF2-40B4-BE49-F238E27FC236}">
                <a16:creationId xmlns:a16="http://schemas.microsoft.com/office/drawing/2014/main" id="{D7ADE608-908A-556D-E17E-BABFF1F87079}"/>
              </a:ext>
            </a:extLst>
          </p:cNvPr>
          <p:cNvCxnSpPr>
            <a:cxnSpLocks/>
          </p:cNvCxnSpPr>
          <p:nvPr/>
        </p:nvCxnSpPr>
        <p:spPr>
          <a:xfrm flipH="1">
            <a:off x="9839480" y="5860679"/>
            <a:ext cx="185409"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
        <p:nvSpPr>
          <p:cNvPr id="48" name="TextBox 67">
            <a:extLst>
              <a:ext uri="{FF2B5EF4-FFF2-40B4-BE49-F238E27FC236}">
                <a16:creationId xmlns:a16="http://schemas.microsoft.com/office/drawing/2014/main" id="{6C77154F-B3FE-B5C6-CC2A-0F22323B2083}"/>
              </a:ext>
            </a:extLst>
          </p:cNvPr>
          <p:cNvSpPr txBox="1"/>
          <p:nvPr/>
        </p:nvSpPr>
        <p:spPr>
          <a:xfrm>
            <a:off x="4475500" y="2815222"/>
            <a:ext cx="1528170" cy="323165"/>
          </a:xfrm>
          <a:prstGeom prst="rect">
            <a:avLst/>
          </a:prstGeom>
        </p:spPr>
        <p:txBody>
          <a:bodyPr wrap="square" lIns="0" tIns="0" rIns="0" bIns="0">
            <a:spAutoFit/>
          </a:bodyPr>
          <a:lstStyle>
            <a:defPPr>
              <a:defRPr lang="en-US"/>
            </a:defPPr>
            <a:lvl1pPr>
              <a:defRPr sz="1600" i="1">
                <a:solidFill>
                  <a:srgbClr val="002060"/>
                </a:solidFill>
                <a:latin typeface="+mj-lt"/>
                <a:cs typeface="Segoe UI" panose="020B0502040204020203" pitchFamily="34" charset="0"/>
              </a:defRPr>
            </a:lvl1pPr>
          </a:lstStyle>
          <a:p>
            <a:r>
              <a:rPr lang="en-US" sz="1050" b="1">
                <a:latin typeface="Segoe UI" panose="020B0502040204020203" pitchFamily="34" charset="0"/>
              </a:rPr>
              <a:t>Configurazione dell’origine (S3 Bucket)</a:t>
            </a:r>
          </a:p>
        </p:txBody>
      </p:sp>
      <p:sp>
        <p:nvSpPr>
          <p:cNvPr id="49" name="TextBox 67">
            <a:extLst>
              <a:ext uri="{FF2B5EF4-FFF2-40B4-BE49-F238E27FC236}">
                <a16:creationId xmlns:a16="http://schemas.microsoft.com/office/drawing/2014/main" id="{D8440C66-52D9-6C18-CECA-1DECAF952E62}"/>
              </a:ext>
            </a:extLst>
          </p:cNvPr>
          <p:cNvSpPr txBox="1"/>
          <p:nvPr/>
        </p:nvSpPr>
        <p:spPr>
          <a:xfrm>
            <a:off x="4475500" y="4556026"/>
            <a:ext cx="1695581" cy="323165"/>
          </a:xfrm>
          <a:prstGeom prst="rect">
            <a:avLst/>
          </a:prstGeom>
        </p:spPr>
        <p:txBody>
          <a:bodyPr wrap="square" lIns="0" tIns="0" rIns="0" bIns="0">
            <a:spAutoFit/>
          </a:bodyPr>
          <a:lstStyle>
            <a:defPPr>
              <a:defRPr lang="en-US"/>
            </a:defPPr>
            <a:lvl1pPr>
              <a:defRPr sz="1600" i="1">
                <a:solidFill>
                  <a:srgbClr val="002060"/>
                </a:solidFill>
                <a:latin typeface="+mj-lt"/>
                <a:cs typeface="Segoe UI" panose="020B0502040204020203" pitchFamily="34" charset="0"/>
              </a:defRPr>
            </a:lvl1pPr>
          </a:lstStyle>
          <a:p>
            <a:r>
              <a:rPr lang="en-US" sz="1050" b="1">
                <a:latin typeface="Segoe UI" panose="020B0502040204020203" pitchFamily="34" charset="0"/>
              </a:rPr>
              <a:t>Configurazione </a:t>
            </a:r>
            <a:br>
              <a:rPr lang="en-US" sz="1050" b="1">
                <a:latin typeface="Segoe UI" panose="020B0502040204020203" pitchFamily="34" charset="0"/>
              </a:rPr>
            </a:br>
            <a:r>
              <a:rPr lang="en-US" sz="1050" b="1">
                <a:latin typeface="Segoe UI" panose="020B0502040204020203" pitchFamily="34" charset="0"/>
              </a:rPr>
              <a:t>dell’Origin Access Control</a:t>
            </a:r>
          </a:p>
        </p:txBody>
      </p:sp>
      <p:sp>
        <p:nvSpPr>
          <p:cNvPr id="50" name="TextBox 67">
            <a:extLst>
              <a:ext uri="{FF2B5EF4-FFF2-40B4-BE49-F238E27FC236}">
                <a16:creationId xmlns:a16="http://schemas.microsoft.com/office/drawing/2014/main" id="{D23DCC77-D9AC-0E1B-8CB5-A53140FB34B2}"/>
              </a:ext>
            </a:extLst>
          </p:cNvPr>
          <p:cNvSpPr txBox="1"/>
          <p:nvPr/>
        </p:nvSpPr>
        <p:spPr>
          <a:xfrm>
            <a:off x="10122792" y="1754389"/>
            <a:ext cx="1695581" cy="161583"/>
          </a:xfrm>
          <a:prstGeom prst="rect">
            <a:avLst/>
          </a:prstGeom>
        </p:spPr>
        <p:txBody>
          <a:bodyPr wrap="square" lIns="0" tIns="0" rIns="0" bIns="0">
            <a:spAutoFit/>
          </a:bodyPr>
          <a:lstStyle>
            <a:defPPr>
              <a:defRPr lang="en-US"/>
            </a:defPPr>
            <a:lvl1pPr>
              <a:defRPr sz="1600" i="1">
                <a:solidFill>
                  <a:srgbClr val="002060"/>
                </a:solidFill>
                <a:latin typeface="+mj-lt"/>
                <a:cs typeface="Segoe UI" panose="020B0502040204020203" pitchFamily="34" charset="0"/>
              </a:defRPr>
            </a:lvl1pPr>
          </a:lstStyle>
          <a:p>
            <a:r>
              <a:rPr lang="en-US" sz="1050" b="1">
                <a:latin typeface="Segoe UI" panose="020B0502040204020203" pitchFamily="34" charset="0"/>
              </a:rPr>
              <a:t>Redirect HTTP to HTTPS</a:t>
            </a:r>
          </a:p>
        </p:txBody>
      </p:sp>
      <p:sp>
        <p:nvSpPr>
          <p:cNvPr id="51" name="TextBox 67">
            <a:extLst>
              <a:ext uri="{FF2B5EF4-FFF2-40B4-BE49-F238E27FC236}">
                <a16:creationId xmlns:a16="http://schemas.microsoft.com/office/drawing/2014/main" id="{1D81AD9F-53B8-DC71-BB43-7694D1157744}"/>
              </a:ext>
            </a:extLst>
          </p:cNvPr>
          <p:cNvSpPr txBox="1"/>
          <p:nvPr/>
        </p:nvSpPr>
        <p:spPr>
          <a:xfrm>
            <a:off x="10122791" y="3941647"/>
            <a:ext cx="1695581" cy="484748"/>
          </a:xfrm>
          <a:prstGeom prst="rect">
            <a:avLst/>
          </a:prstGeom>
        </p:spPr>
        <p:txBody>
          <a:bodyPr wrap="square" lIns="0" tIns="0" rIns="0" bIns="0">
            <a:spAutoFit/>
          </a:bodyPr>
          <a:lstStyle>
            <a:defPPr>
              <a:defRPr lang="en-US"/>
            </a:defPPr>
            <a:lvl1pPr>
              <a:defRPr sz="1600" i="1">
                <a:solidFill>
                  <a:srgbClr val="002060"/>
                </a:solidFill>
                <a:latin typeface="+mj-lt"/>
                <a:cs typeface="Segoe UI" panose="020B0502040204020203" pitchFamily="34" charset="0"/>
              </a:defRPr>
            </a:lvl1pPr>
          </a:lstStyle>
          <a:p>
            <a:r>
              <a:rPr lang="en-US" sz="1050" b="1">
                <a:latin typeface="Segoe UI" panose="020B0502040204020203" pitchFamily="34" charset="0"/>
              </a:rPr>
              <a:t>Configurazione delle edge location, dell’Alias e del Certificato SSL/TLS</a:t>
            </a:r>
          </a:p>
        </p:txBody>
      </p:sp>
    </p:spTree>
    <p:extLst>
      <p:ext uri="{BB962C8B-B14F-4D97-AF65-F5344CB8AC3E}">
        <p14:creationId xmlns:p14="http://schemas.microsoft.com/office/powerpoint/2010/main" val="1920860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arn(outVertical)">
                                      <p:cBhvr>
                                        <p:cTn id="7" dur="2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Title 67" hidden="1">
            <a:extLst>
              <a:ext uri="{FF2B5EF4-FFF2-40B4-BE49-F238E27FC236}">
                <a16:creationId xmlns:a16="http://schemas.microsoft.com/office/drawing/2014/main" id="{3D46526D-118F-4F6F-BAE0-066F422EBD1E}"/>
              </a:ext>
            </a:extLst>
          </p:cNvPr>
          <p:cNvSpPr>
            <a:spLocks noGrp="1"/>
          </p:cNvSpPr>
          <p:nvPr>
            <p:ph type="title"/>
          </p:nvPr>
        </p:nvSpPr>
        <p:spPr/>
        <p:txBody>
          <a:bodyPr/>
          <a:lstStyle/>
          <a:p>
            <a:r>
              <a:rPr lang="en-US"/>
              <a:t>Human resources slide 3</a:t>
            </a:r>
          </a:p>
        </p:txBody>
      </p:sp>
      <p:sp>
        <p:nvSpPr>
          <p:cNvPr id="2" name="TextBox 1">
            <a:extLst>
              <a:ext uri="{FF2B5EF4-FFF2-40B4-BE49-F238E27FC236}">
                <a16:creationId xmlns:a16="http://schemas.microsoft.com/office/drawing/2014/main" id="{62AEF5FE-6C45-4BF6-9676-571742C3CDD7}"/>
              </a:ext>
            </a:extLst>
          </p:cNvPr>
          <p:cNvSpPr txBox="1"/>
          <p:nvPr/>
        </p:nvSpPr>
        <p:spPr>
          <a:xfrm>
            <a:off x="3291360" y="327600"/>
            <a:ext cx="5609279" cy="512961"/>
          </a:xfrm>
          <a:prstGeom prst="rect">
            <a:avLst/>
          </a:prstGeom>
          <a:noFill/>
        </p:spPr>
        <p:txBody>
          <a:bodyPr wrap="square" lIns="0" tIns="0" rIns="0" bIns="0" rtlCol="0">
            <a:spAutoFit/>
          </a:bodyPr>
          <a:lstStyle/>
          <a:p>
            <a:pPr>
              <a:lnSpc>
                <a:spcPts val="4000"/>
              </a:lnSpc>
            </a:pPr>
            <a:r>
              <a:rPr lang="en-US" sz="4400" b="1">
                <a:solidFill>
                  <a:srgbClr val="002060"/>
                </a:solidFill>
                <a:latin typeface="Segoe UI" panose="020B0502040204020203" pitchFamily="34" charset="0"/>
                <a:cs typeface="Segoe UI" panose="020B0502040204020203" pitchFamily="34" charset="0"/>
              </a:rPr>
              <a:t>Architettura e Servizi</a:t>
            </a:r>
          </a:p>
        </p:txBody>
      </p:sp>
      <p:pic>
        <p:nvPicPr>
          <p:cNvPr id="69" name="Immagine 68" descr="Immagine che contiene testo, Carattere, logo, simbolo&#10;&#10;Descrizione generata automaticamente">
            <a:extLst>
              <a:ext uri="{FF2B5EF4-FFF2-40B4-BE49-F238E27FC236}">
                <a16:creationId xmlns:a16="http://schemas.microsoft.com/office/drawing/2014/main" id="{DD93A340-F1A3-4546-7E69-7835CC5A869C}"/>
              </a:ext>
            </a:extLst>
          </p:cNvPr>
          <p:cNvPicPr>
            <a:picLocks noChangeAspect="1"/>
          </p:cNvPicPr>
          <p:nvPr/>
        </p:nvPicPr>
        <p:blipFill>
          <a:blip r:embed="rId3"/>
          <a:stretch>
            <a:fillRect/>
          </a:stretch>
        </p:blipFill>
        <p:spPr>
          <a:xfrm>
            <a:off x="122830" y="142843"/>
            <a:ext cx="1787858" cy="503622"/>
          </a:xfrm>
          <a:prstGeom prst="rect">
            <a:avLst/>
          </a:prstGeom>
        </p:spPr>
      </p:pic>
      <p:sp>
        <p:nvSpPr>
          <p:cNvPr id="70" name="CasellaDiTesto 69">
            <a:extLst>
              <a:ext uri="{FF2B5EF4-FFF2-40B4-BE49-F238E27FC236}">
                <a16:creationId xmlns:a16="http://schemas.microsoft.com/office/drawing/2014/main" id="{8C9CA1A5-FE25-C1CF-2C9F-18E16ADD8D79}"/>
              </a:ext>
            </a:extLst>
          </p:cNvPr>
          <p:cNvSpPr txBox="1"/>
          <p:nvPr/>
        </p:nvSpPr>
        <p:spPr>
          <a:xfrm>
            <a:off x="0" y="681202"/>
            <a:ext cx="2844048" cy="215444"/>
          </a:xfrm>
          <a:prstGeom prst="rect">
            <a:avLst/>
          </a:prstGeom>
          <a:noFill/>
        </p:spPr>
        <p:txBody>
          <a:bodyPr wrap="none" rtlCol="0">
            <a:spAutoFit/>
          </a:bodyPr>
          <a:lstStyle/>
          <a:p>
            <a:r>
              <a:rPr lang="it-IT" sz="800">
                <a:latin typeface="Adobe Caslon Pro" panose="0205050205050A020403" pitchFamily="18" charset="0"/>
                <a:ea typeface="NSimSun" panose="02010609030101010101" pitchFamily="49" charset="-122"/>
              </a:rPr>
              <a:t>Dip. di Ingegneria Elettrica e delle Tecnologie dell’Informazione</a:t>
            </a:r>
          </a:p>
        </p:txBody>
      </p:sp>
      <p:sp>
        <p:nvSpPr>
          <p:cNvPr id="7" name="TextBox 1">
            <a:extLst>
              <a:ext uri="{FF2B5EF4-FFF2-40B4-BE49-F238E27FC236}">
                <a16:creationId xmlns:a16="http://schemas.microsoft.com/office/drawing/2014/main" id="{7D8D20A7-E1B1-F1F8-6FBB-57A2750CF7D4}"/>
              </a:ext>
            </a:extLst>
          </p:cNvPr>
          <p:cNvSpPr txBox="1"/>
          <p:nvPr/>
        </p:nvSpPr>
        <p:spPr>
          <a:xfrm>
            <a:off x="2784299" y="1047600"/>
            <a:ext cx="6438741" cy="454420"/>
          </a:xfrm>
          <a:prstGeom prst="rect">
            <a:avLst/>
          </a:prstGeom>
          <a:noFill/>
        </p:spPr>
        <p:txBody>
          <a:bodyPr wrap="square" lIns="0" tIns="0" rIns="0" bIns="0" rtlCol="0">
            <a:spAutoFit/>
          </a:bodyPr>
          <a:lstStyle/>
          <a:p>
            <a:pPr>
              <a:lnSpc>
                <a:spcPts val="4000"/>
              </a:lnSpc>
            </a:pPr>
            <a:r>
              <a:rPr lang="en-US" sz="2400" b="1">
                <a:solidFill>
                  <a:schemeClr val="accent1">
                    <a:lumMod val="50000"/>
                  </a:schemeClr>
                </a:solidFill>
                <a:latin typeface="Segoe UI" panose="020B0502040204020203" pitchFamily="34" charset="0"/>
                <a:cs typeface="Segoe UI" panose="020B0502040204020203" pitchFamily="34" charset="0"/>
              </a:rPr>
              <a:t>Configurazione di S3 Bucket (Static Website)</a:t>
            </a:r>
          </a:p>
        </p:txBody>
      </p:sp>
      <p:cxnSp>
        <p:nvCxnSpPr>
          <p:cNvPr id="11" name="Connettore diritto 10">
            <a:extLst>
              <a:ext uri="{FF2B5EF4-FFF2-40B4-BE49-F238E27FC236}">
                <a16:creationId xmlns:a16="http://schemas.microsoft.com/office/drawing/2014/main" id="{BE642B90-CACB-10C6-B53E-96104CBAB4A0}"/>
              </a:ext>
            </a:extLst>
          </p:cNvPr>
          <p:cNvCxnSpPr>
            <a:cxnSpLocks/>
          </p:cNvCxnSpPr>
          <p:nvPr/>
        </p:nvCxnSpPr>
        <p:spPr>
          <a:xfrm>
            <a:off x="2916736" y="1565000"/>
            <a:ext cx="612714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Connettore diritto 22">
            <a:extLst>
              <a:ext uri="{FF2B5EF4-FFF2-40B4-BE49-F238E27FC236}">
                <a16:creationId xmlns:a16="http://schemas.microsoft.com/office/drawing/2014/main" id="{D6A84BE6-0620-B482-7348-6D599D730DE5}"/>
              </a:ext>
            </a:extLst>
          </p:cNvPr>
          <p:cNvCxnSpPr>
            <a:cxnSpLocks/>
          </p:cNvCxnSpPr>
          <p:nvPr/>
        </p:nvCxnSpPr>
        <p:spPr>
          <a:xfrm>
            <a:off x="122830" y="974366"/>
            <a:ext cx="1195283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Connettore diritto 18">
            <a:extLst>
              <a:ext uri="{FF2B5EF4-FFF2-40B4-BE49-F238E27FC236}">
                <a16:creationId xmlns:a16="http://schemas.microsoft.com/office/drawing/2014/main" id="{FF8DB92A-5DB2-DD2A-3DF3-C14C3F8E4FE3}"/>
              </a:ext>
            </a:extLst>
          </p:cNvPr>
          <p:cNvCxnSpPr>
            <a:cxnSpLocks/>
          </p:cNvCxnSpPr>
          <p:nvPr/>
        </p:nvCxnSpPr>
        <p:spPr>
          <a:xfrm>
            <a:off x="4399200" y="1988986"/>
            <a:ext cx="0" cy="1354914"/>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5" name="Connettore diritto 24">
            <a:extLst>
              <a:ext uri="{FF2B5EF4-FFF2-40B4-BE49-F238E27FC236}">
                <a16:creationId xmlns:a16="http://schemas.microsoft.com/office/drawing/2014/main" id="{530A1795-9B97-677D-7A65-DEE53CD9E402}"/>
              </a:ext>
            </a:extLst>
          </p:cNvPr>
          <p:cNvCxnSpPr>
            <a:cxnSpLocks/>
          </p:cNvCxnSpPr>
          <p:nvPr/>
        </p:nvCxnSpPr>
        <p:spPr>
          <a:xfrm flipH="1">
            <a:off x="4213791" y="1988986"/>
            <a:ext cx="185409"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0" name="Connettore diritto 29">
            <a:extLst>
              <a:ext uri="{FF2B5EF4-FFF2-40B4-BE49-F238E27FC236}">
                <a16:creationId xmlns:a16="http://schemas.microsoft.com/office/drawing/2014/main" id="{5DDC88B2-9AEE-BC44-ABDF-9AD21026F4DA}"/>
              </a:ext>
            </a:extLst>
          </p:cNvPr>
          <p:cNvCxnSpPr>
            <a:cxnSpLocks/>
          </p:cNvCxnSpPr>
          <p:nvPr/>
        </p:nvCxnSpPr>
        <p:spPr>
          <a:xfrm flipH="1">
            <a:off x="4213791" y="3343900"/>
            <a:ext cx="185409"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1" name="Connettore diritto 30">
            <a:extLst>
              <a:ext uri="{FF2B5EF4-FFF2-40B4-BE49-F238E27FC236}">
                <a16:creationId xmlns:a16="http://schemas.microsoft.com/office/drawing/2014/main" id="{BE005DA9-313A-819D-0576-B8A9AC72D154}"/>
              </a:ext>
            </a:extLst>
          </p:cNvPr>
          <p:cNvCxnSpPr>
            <a:cxnSpLocks/>
          </p:cNvCxnSpPr>
          <p:nvPr/>
        </p:nvCxnSpPr>
        <p:spPr>
          <a:xfrm>
            <a:off x="4405139" y="3963397"/>
            <a:ext cx="0" cy="754211"/>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2" name="Connettore diritto 31">
            <a:extLst>
              <a:ext uri="{FF2B5EF4-FFF2-40B4-BE49-F238E27FC236}">
                <a16:creationId xmlns:a16="http://schemas.microsoft.com/office/drawing/2014/main" id="{B301B999-D817-F475-3121-A6CD19CFFB83}"/>
              </a:ext>
            </a:extLst>
          </p:cNvPr>
          <p:cNvCxnSpPr>
            <a:cxnSpLocks/>
          </p:cNvCxnSpPr>
          <p:nvPr/>
        </p:nvCxnSpPr>
        <p:spPr>
          <a:xfrm flipH="1">
            <a:off x="4213790" y="3963397"/>
            <a:ext cx="185409"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3" name="Connettore diritto 32">
            <a:extLst>
              <a:ext uri="{FF2B5EF4-FFF2-40B4-BE49-F238E27FC236}">
                <a16:creationId xmlns:a16="http://schemas.microsoft.com/office/drawing/2014/main" id="{F48AF96B-9A05-3627-AF07-7AD8D30BE05A}"/>
              </a:ext>
            </a:extLst>
          </p:cNvPr>
          <p:cNvCxnSpPr>
            <a:cxnSpLocks/>
          </p:cNvCxnSpPr>
          <p:nvPr/>
        </p:nvCxnSpPr>
        <p:spPr>
          <a:xfrm flipH="1">
            <a:off x="4213790" y="4717608"/>
            <a:ext cx="185409"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0" name="Connettore diritto 39">
            <a:extLst>
              <a:ext uri="{FF2B5EF4-FFF2-40B4-BE49-F238E27FC236}">
                <a16:creationId xmlns:a16="http://schemas.microsoft.com/office/drawing/2014/main" id="{E6BA20D7-40B8-1215-734E-F9E010879D54}"/>
              </a:ext>
            </a:extLst>
          </p:cNvPr>
          <p:cNvCxnSpPr>
            <a:cxnSpLocks/>
          </p:cNvCxnSpPr>
          <p:nvPr/>
        </p:nvCxnSpPr>
        <p:spPr>
          <a:xfrm>
            <a:off x="10024889" y="2504860"/>
            <a:ext cx="0" cy="1782083"/>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1" name="Connettore diritto 40">
            <a:extLst>
              <a:ext uri="{FF2B5EF4-FFF2-40B4-BE49-F238E27FC236}">
                <a16:creationId xmlns:a16="http://schemas.microsoft.com/office/drawing/2014/main" id="{AB7BA1BA-1B6A-713E-6675-8358EEEB2F71}"/>
              </a:ext>
            </a:extLst>
          </p:cNvPr>
          <p:cNvCxnSpPr>
            <a:cxnSpLocks/>
          </p:cNvCxnSpPr>
          <p:nvPr/>
        </p:nvCxnSpPr>
        <p:spPr>
          <a:xfrm flipH="1">
            <a:off x="9839480" y="2504860"/>
            <a:ext cx="185409"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2" name="Connettore diritto 41">
            <a:extLst>
              <a:ext uri="{FF2B5EF4-FFF2-40B4-BE49-F238E27FC236}">
                <a16:creationId xmlns:a16="http://schemas.microsoft.com/office/drawing/2014/main" id="{D7ADE608-908A-556D-E17E-BABFF1F87079}"/>
              </a:ext>
            </a:extLst>
          </p:cNvPr>
          <p:cNvCxnSpPr>
            <a:cxnSpLocks/>
          </p:cNvCxnSpPr>
          <p:nvPr/>
        </p:nvCxnSpPr>
        <p:spPr>
          <a:xfrm flipH="1">
            <a:off x="9839479" y="4286943"/>
            <a:ext cx="185409"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
        <p:nvSpPr>
          <p:cNvPr id="48" name="TextBox 67">
            <a:extLst>
              <a:ext uri="{FF2B5EF4-FFF2-40B4-BE49-F238E27FC236}">
                <a16:creationId xmlns:a16="http://schemas.microsoft.com/office/drawing/2014/main" id="{6C77154F-B3FE-B5C6-CC2A-0F22323B2083}"/>
              </a:ext>
            </a:extLst>
          </p:cNvPr>
          <p:cNvSpPr txBox="1"/>
          <p:nvPr/>
        </p:nvSpPr>
        <p:spPr>
          <a:xfrm>
            <a:off x="4475500" y="2504860"/>
            <a:ext cx="1528170" cy="323165"/>
          </a:xfrm>
          <a:prstGeom prst="rect">
            <a:avLst/>
          </a:prstGeom>
        </p:spPr>
        <p:txBody>
          <a:bodyPr wrap="square" lIns="0" tIns="0" rIns="0" bIns="0">
            <a:spAutoFit/>
          </a:bodyPr>
          <a:lstStyle>
            <a:defPPr>
              <a:defRPr lang="en-US"/>
            </a:defPPr>
            <a:lvl1pPr>
              <a:defRPr sz="1600" i="1">
                <a:solidFill>
                  <a:srgbClr val="002060"/>
                </a:solidFill>
                <a:latin typeface="+mj-lt"/>
                <a:cs typeface="Segoe UI" panose="020B0502040204020203" pitchFamily="34" charset="0"/>
              </a:defRPr>
            </a:lvl1pPr>
          </a:lstStyle>
          <a:p>
            <a:r>
              <a:rPr lang="en-US" sz="1050" b="1">
                <a:latin typeface="Segoe UI" panose="020B0502040204020203" pitchFamily="34" charset="0"/>
              </a:rPr>
              <a:t>Configurazione generale del Bucket</a:t>
            </a:r>
          </a:p>
        </p:txBody>
      </p:sp>
      <p:sp>
        <p:nvSpPr>
          <p:cNvPr id="49" name="TextBox 67">
            <a:extLst>
              <a:ext uri="{FF2B5EF4-FFF2-40B4-BE49-F238E27FC236}">
                <a16:creationId xmlns:a16="http://schemas.microsoft.com/office/drawing/2014/main" id="{D8440C66-52D9-6C18-CECA-1DECAF952E62}"/>
              </a:ext>
            </a:extLst>
          </p:cNvPr>
          <p:cNvSpPr txBox="1"/>
          <p:nvPr/>
        </p:nvSpPr>
        <p:spPr>
          <a:xfrm>
            <a:off x="4475500" y="4206152"/>
            <a:ext cx="1695581" cy="161583"/>
          </a:xfrm>
          <a:prstGeom prst="rect">
            <a:avLst/>
          </a:prstGeom>
        </p:spPr>
        <p:txBody>
          <a:bodyPr wrap="square" lIns="0" tIns="0" rIns="0" bIns="0">
            <a:spAutoFit/>
          </a:bodyPr>
          <a:lstStyle>
            <a:defPPr>
              <a:defRPr lang="en-US"/>
            </a:defPPr>
            <a:lvl1pPr>
              <a:defRPr sz="1600" i="1">
                <a:solidFill>
                  <a:srgbClr val="002060"/>
                </a:solidFill>
                <a:latin typeface="+mj-lt"/>
                <a:cs typeface="Segoe UI" panose="020B0502040204020203" pitchFamily="34" charset="0"/>
              </a:defRPr>
            </a:lvl1pPr>
          </a:lstStyle>
          <a:p>
            <a:r>
              <a:rPr lang="en-US" sz="1050" b="1">
                <a:latin typeface="Segoe UI" panose="020B0502040204020203" pitchFamily="34" charset="0"/>
              </a:rPr>
              <a:t>Disabilitazione ACL</a:t>
            </a:r>
          </a:p>
        </p:txBody>
      </p:sp>
      <p:sp>
        <p:nvSpPr>
          <p:cNvPr id="51" name="TextBox 67">
            <a:extLst>
              <a:ext uri="{FF2B5EF4-FFF2-40B4-BE49-F238E27FC236}">
                <a16:creationId xmlns:a16="http://schemas.microsoft.com/office/drawing/2014/main" id="{1D81AD9F-53B8-DC71-BB43-7694D1157744}"/>
              </a:ext>
            </a:extLst>
          </p:cNvPr>
          <p:cNvSpPr txBox="1"/>
          <p:nvPr/>
        </p:nvSpPr>
        <p:spPr>
          <a:xfrm>
            <a:off x="10089419" y="3267417"/>
            <a:ext cx="1260234" cy="323165"/>
          </a:xfrm>
          <a:prstGeom prst="rect">
            <a:avLst/>
          </a:prstGeom>
        </p:spPr>
        <p:txBody>
          <a:bodyPr wrap="square" lIns="0" tIns="0" rIns="0" bIns="0">
            <a:spAutoFit/>
          </a:bodyPr>
          <a:lstStyle>
            <a:defPPr>
              <a:defRPr lang="en-US"/>
            </a:defPPr>
            <a:lvl1pPr>
              <a:defRPr sz="1600" i="1">
                <a:solidFill>
                  <a:srgbClr val="002060"/>
                </a:solidFill>
                <a:latin typeface="+mj-lt"/>
                <a:cs typeface="Segoe UI" panose="020B0502040204020203" pitchFamily="34" charset="0"/>
              </a:defRPr>
            </a:lvl1pPr>
          </a:lstStyle>
          <a:p>
            <a:r>
              <a:rPr lang="en-US" sz="1050" b="1">
                <a:latin typeface="Segoe UI" panose="020B0502040204020203" pitchFamily="34" charset="0"/>
              </a:rPr>
              <a:t>Blocco degli accessi pubblici</a:t>
            </a:r>
          </a:p>
        </p:txBody>
      </p:sp>
      <p:pic>
        <p:nvPicPr>
          <p:cNvPr id="8" name="Immagine 7" descr="Immagine che contiene testo, schermata, Carattere, numero&#10;&#10;Descrizione generata automaticamente">
            <a:extLst>
              <a:ext uri="{FF2B5EF4-FFF2-40B4-BE49-F238E27FC236}">
                <a16:creationId xmlns:a16="http://schemas.microsoft.com/office/drawing/2014/main" id="{E11BF9B9-6C56-E9C5-D62D-076C04DC6A3C}"/>
              </a:ext>
            </a:extLst>
          </p:cNvPr>
          <p:cNvPicPr>
            <a:picLocks noChangeAspect="1"/>
          </p:cNvPicPr>
          <p:nvPr/>
        </p:nvPicPr>
        <p:blipFill>
          <a:blip r:embed="rId4"/>
          <a:stretch>
            <a:fillRect/>
          </a:stretch>
        </p:blipFill>
        <p:spPr>
          <a:xfrm>
            <a:off x="303123" y="1627200"/>
            <a:ext cx="3846246" cy="3224199"/>
          </a:xfrm>
          <a:prstGeom prst="rect">
            <a:avLst/>
          </a:prstGeom>
        </p:spPr>
      </p:pic>
      <p:pic>
        <p:nvPicPr>
          <p:cNvPr id="17" name="Immagine 16" descr="Immagine che contiene testo, schermata, Carattere, numero&#10;&#10;Descrizione generata automaticamente">
            <a:extLst>
              <a:ext uri="{FF2B5EF4-FFF2-40B4-BE49-F238E27FC236}">
                <a16:creationId xmlns:a16="http://schemas.microsoft.com/office/drawing/2014/main" id="{C614EAED-72CE-B0C2-6CEB-590F21E009EB}"/>
              </a:ext>
            </a:extLst>
          </p:cNvPr>
          <p:cNvPicPr>
            <a:picLocks noChangeAspect="1"/>
          </p:cNvPicPr>
          <p:nvPr/>
        </p:nvPicPr>
        <p:blipFill>
          <a:blip r:embed="rId5"/>
          <a:stretch>
            <a:fillRect/>
          </a:stretch>
        </p:blipFill>
        <p:spPr>
          <a:xfrm>
            <a:off x="5999420" y="1627200"/>
            <a:ext cx="3826313" cy="2751189"/>
          </a:xfrm>
          <a:prstGeom prst="rect">
            <a:avLst/>
          </a:prstGeom>
        </p:spPr>
      </p:pic>
      <p:pic>
        <p:nvPicPr>
          <p:cNvPr id="22" name="Immagine 21" descr="Immagine che contiene testo, schermata, Carattere, software&#10;&#10;Descrizione generata automaticamente">
            <a:extLst>
              <a:ext uri="{FF2B5EF4-FFF2-40B4-BE49-F238E27FC236}">
                <a16:creationId xmlns:a16="http://schemas.microsoft.com/office/drawing/2014/main" id="{DBCC927D-68D9-2377-F3FF-01D8F3CC1D2F}"/>
              </a:ext>
            </a:extLst>
          </p:cNvPr>
          <p:cNvPicPr>
            <a:picLocks noChangeAspect="1"/>
          </p:cNvPicPr>
          <p:nvPr/>
        </p:nvPicPr>
        <p:blipFill>
          <a:blip r:embed="rId6"/>
          <a:stretch>
            <a:fillRect/>
          </a:stretch>
        </p:blipFill>
        <p:spPr>
          <a:xfrm>
            <a:off x="6013165" y="4577307"/>
            <a:ext cx="3826314" cy="1833049"/>
          </a:xfrm>
          <a:prstGeom prst="rect">
            <a:avLst/>
          </a:prstGeom>
        </p:spPr>
      </p:pic>
      <p:cxnSp>
        <p:nvCxnSpPr>
          <p:cNvPr id="24" name="Connettore diritto 23">
            <a:extLst>
              <a:ext uri="{FF2B5EF4-FFF2-40B4-BE49-F238E27FC236}">
                <a16:creationId xmlns:a16="http://schemas.microsoft.com/office/drawing/2014/main" id="{E969AED2-C4A7-0B37-E418-44AEECB9ADE8}"/>
              </a:ext>
            </a:extLst>
          </p:cNvPr>
          <p:cNvCxnSpPr>
            <a:cxnSpLocks/>
          </p:cNvCxnSpPr>
          <p:nvPr/>
        </p:nvCxnSpPr>
        <p:spPr>
          <a:xfrm flipH="1">
            <a:off x="10081493" y="5032537"/>
            <a:ext cx="7926" cy="1326853"/>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7" name="Connettore diritto 26">
            <a:extLst>
              <a:ext uri="{FF2B5EF4-FFF2-40B4-BE49-F238E27FC236}">
                <a16:creationId xmlns:a16="http://schemas.microsoft.com/office/drawing/2014/main" id="{9586ECD0-73A3-8D14-472B-BD9A0F738D8D}"/>
              </a:ext>
            </a:extLst>
          </p:cNvPr>
          <p:cNvCxnSpPr>
            <a:cxnSpLocks/>
          </p:cNvCxnSpPr>
          <p:nvPr/>
        </p:nvCxnSpPr>
        <p:spPr>
          <a:xfrm flipH="1">
            <a:off x="9896083" y="6359390"/>
            <a:ext cx="185409"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7" name="Connettore diritto 46">
            <a:extLst>
              <a:ext uri="{FF2B5EF4-FFF2-40B4-BE49-F238E27FC236}">
                <a16:creationId xmlns:a16="http://schemas.microsoft.com/office/drawing/2014/main" id="{AC0E70EA-04B8-A9EB-3150-FA92EBF6662B}"/>
              </a:ext>
            </a:extLst>
          </p:cNvPr>
          <p:cNvCxnSpPr>
            <a:cxnSpLocks/>
          </p:cNvCxnSpPr>
          <p:nvPr/>
        </p:nvCxnSpPr>
        <p:spPr>
          <a:xfrm flipH="1">
            <a:off x="9896083" y="5032537"/>
            <a:ext cx="185409"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
        <p:nvSpPr>
          <p:cNvPr id="52" name="TextBox 67">
            <a:extLst>
              <a:ext uri="{FF2B5EF4-FFF2-40B4-BE49-F238E27FC236}">
                <a16:creationId xmlns:a16="http://schemas.microsoft.com/office/drawing/2014/main" id="{F5A3919D-38CA-177F-1FD9-849617CB9888}"/>
              </a:ext>
            </a:extLst>
          </p:cNvPr>
          <p:cNvSpPr txBox="1"/>
          <p:nvPr/>
        </p:nvSpPr>
        <p:spPr>
          <a:xfrm>
            <a:off x="10187270" y="5534380"/>
            <a:ext cx="1260234" cy="323165"/>
          </a:xfrm>
          <a:prstGeom prst="rect">
            <a:avLst/>
          </a:prstGeom>
        </p:spPr>
        <p:txBody>
          <a:bodyPr wrap="square" lIns="0" tIns="0" rIns="0" bIns="0">
            <a:spAutoFit/>
          </a:bodyPr>
          <a:lstStyle>
            <a:defPPr>
              <a:defRPr lang="en-US"/>
            </a:defPPr>
            <a:lvl1pPr>
              <a:defRPr sz="1600" i="1">
                <a:solidFill>
                  <a:srgbClr val="002060"/>
                </a:solidFill>
                <a:latin typeface="+mj-lt"/>
                <a:cs typeface="Segoe UI" panose="020B0502040204020203" pitchFamily="34" charset="0"/>
              </a:defRPr>
            </a:lvl1pPr>
          </a:lstStyle>
          <a:p>
            <a:r>
              <a:rPr lang="en-US" sz="1050" b="1">
                <a:latin typeface="Segoe UI" panose="020B0502040204020203" pitchFamily="34" charset="0"/>
              </a:rPr>
              <a:t>Crittografia a riposo</a:t>
            </a:r>
          </a:p>
        </p:txBody>
      </p:sp>
    </p:spTree>
    <p:extLst>
      <p:ext uri="{BB962C8B-B14F-4D97-AF65-F5344CB8AC3E}">
        <p14:creationId xmlns:p14="http://schemas.microsoft.com/office/powerpoint/2010/main" val="2024533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arn(outVertical)">
                                      <p:cBhvr>
                                        <p:cTn id="7" dur="2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magine 5" descr="Immagine che contiene testo, schermata, Carattere, documento&#10;&#10;Descrizione generata automaticamente">
            <a:extLst>
              <a:ext uri="{FF2B5EF4-FFF2-40B4-BE49-F238E27FC236}">
                <a16:creationId xmlns:a16="http://schemas.microsoft.com/office/drawing/2014/main" id="{834BD4AE-A112-7812-0A2E-3003212316DE}"/>
              </a:ext>
            </a:extLst>
          </p:cNvPr>
          <p:cNvPicPr>
            <a:picLocks noChangeAspect="1"/>
          </p:cNvPicPr>
          <p:nvPr/>
        </p:nvPicPr>
        <p:blipFill>
          <a:blip r:embed="rId3"/>
          <a:stretch>
            <a:fillRect/>
          </a:stretch>
        </p:blipFill>
        <p:spPr>
          <a:xfrm>
            <a:off x="2822787" y="1737528"/>
            <a:ext cx="6516009" cy="4439270"/>
          </a:xfrm>
          <a:prstGeom prst="rect">
            <a:avLst/>
          </a:prstGeom>
        </p:spPr>
      </p:pic>
      <p:sp>
        <p:nvSpPr>
          <p:cNvPr id="68" name="Title 67" hidden="1">
            <a:extLst>
              <a:ext uri="{FF2B5EF4-FFF2-40B4-BE49-F238E27FC236}">
                <a16:creationId xmlns:a16="http://schemas.microsoft.com/office/drawing/2014/main" id="{3D46526D-118F-4F6F-BAE0-066F422EBD1E}"/>
              </a:ext>
            </a:extLst>
          </p:cNvPr>
          <p:cNvSpPr>
            <a:spLocks noGrp="1"/>
          </p:cNvSpPr>
          <p:nvPr>
            <p:ph type="title"/>
          </p:nvPr>
        </p:nvSpPr>
        <p:spPr/>
        <p:txBody>
          <a:bodyPr/>
          <a:lstStyle/>
          <a:p>
            <a:r>
              <a:rPr lang="en-US"/>
              <a:t>Human resources slide 3</a:t>
            </a:r>
          </a:p>
        </p:txBody>
      </p:sp>
      <p:sp>
        <p:nvSpPr>
          <p:cNvPr id="2" name="TextBox 1">
            <a:extLst>
              <a:ext uri="{FF2B5EF4-FFF2-40B4-BE49-F238E27FC236}">
                <a16:creationId xmlns:a16="http://schemas.microsoft.com/office/drawing/2014/main" id="{62AEF5FE-6C45-4BF6-9676-571742C3CDD7}"/>
              </a:ext>
            </a:extLst>
          </p:cNvPr>
          <p:cNvSpPr txBox="1"/>
          <p:nvPr/>
        </p:nvSpPr>
        <p:spPr>
          <a:xfrm>
            <a:off x="3291360" y="327600"/>
            <a:ext cx="5609279" cy="512961"/>
          </a:xfrm>
          <a:prstGeom prst="rect">
            <a:avLst/>
          </a:prstGeom>
          <a:noFill/>
        </p:spPr>
        <p:txBody>
          <a:bodyPr wrap="square" lIns="0" tIns="0" rIns="0" bIns="0" rtlCol="0">
            <a:spAutoFit/>
          </a:bodyPr>
          <a:lstStyle/>
          <a:p>
            <a:pPr>
              <a:lnSpc>
                <a:spcPts val="4000"/>
              </a:lnSpc>
            </a:pPr>
            <a:r>
              <a:rPr lang="en-US" sz="4400" b="1">
                <a:solidFill>
                  <a:srgbClr val="002060"/>
                </a:solidFill>
                <a:latin typeface="Segoe UI" panose="020B0502040204020203" pitchFamily="34" charset="0"/>
                <a:cs typeface="Segoe UI" panose="020B0502040204020203" pitchFamily="34" charset="0"/>
              </a:rPr>
              <a:t>Architettura e Servizi</a:t>
            </a:r>
          </a:p>
        </p:txBody>
      </p:sp>
      <p:pic>
        <p:nvPicPr>
          <p:cNvPr id="69" name="Immagine 68" descr="Immagine che contiene testo, Carattere, logo, simbolo&#10;&#10;Descrizione generata automaticamente">
            <a:extLst>
              <a:ext uri="{FF2B5EF4-FFF2-40B4-BE49-F238E27FC236}">
                <a16:creationId xmlns:a16="http://schemas.microsoft.com/office/drawing/2014/main" id="{DD93A340-F1A3-4546-7E69-7835CC5A869C}"/>
              </a:ext>
            </a:extLst>
          </p:cNvPr>
          <p:cNvPicPr>
            <a:picLocks noChangeAspect="1"/>
          </p:cNvPicPr>
          <p:nvPr/>
        </p:nvPicPr>
        <p:blipFill>
          <a:blip r:embed="rId4"/>
          <a:stretch>
            <a:fillRect/>
          </a:stretch>
        </p:blipFill>
        <p:spPr>
          <a:xfrm>
            <a:off x="122830" y="142843"/>
            <a:ext cx="1787858" cy="503622"/>
          </a:xfrm>
          <a:prstGeom prst="rect">
            <a:avLst/>
          </a:prstGeom>
        </p:spPr>
      </p:pic>
      <p:sp>
        <p:nvSpPr>
          <p:cNvPr id="70" name="CasellaDiTesto 69">
            <a:extLst>
              <a:ext uri="{FF2B5EF4-FFF2-40B4-BE49-F238E27FC236}">
                <a16:creationId xmlns:a16="http://schemas.microsoft.com/office/drawing/2014/main" id="{8C9CA1A5-FE25-C1CF-2C9F-18E16ADD8D79}"/>
              </a:ext>
            </a:extLst>
          </p:cNvPr>
          <p:cNvSpPr txBox="1"/>
          <p:nvPr/>
        </p:nvSpPr>
        <p:spPr>
          <a:xfrm>
            <a:off x="0" y="681202"/>
            <a:ext cx="2844048" cy="215444"/>
          </a:xfrm>
          <a:prstGeom prst="rect">
            <a:avLst/>
          </a:prstGeom>
          <a:noFill/>
        </p:spPr>
        <p:txBody>
          <a:bodyPr wrap="none" rtlCol="0">
            <a:spAutoFit/>
          </a:bodyPr>
          <a:lstStyle/>
          <a:p>
            <a:r>
              <a:rPr lang="it-IT" sz="800">
                <a:latin typeface="Adobe Caslon Pro" panose="0205050205050A020403" pitchFamily="18" charset="0"/>
                <a:ea typeface="NSimSun" panose="02010609030101010101" pitchFamily="49" charset="-122"/>
              </a:rPr>
              <a:t>Dip. di Ingegneria Elettrica e delle Tecnologie dell’Informazione</a:t>
            </a:r>
          </a:p>
        </p:txBody>
      </p:sp>
      <p:sp>
        <p:nvSpPr>
          <p:cNvPr id="7" name="TextBox 1">
            <a:extLst>
              <a:ext uri="{FF2B5EF4-FFF2-40B4-BE49-F238E27FC236}">
                <a16:creationId xmlns:a16="http://schemas.microsoft.com/office/drawing/2014/main" id="{7D8D20A7-E1B1-F1F8-6FBB-57A2750CF7D4}"/>
              </a:ext>
            </a:extLst>
          </p:cNvPr>
          <p:cNvSpPr txBox="1"/>
          <p:nvPr/>
        </p:nvSpPr>
        <p:spPr>
          <a:xfrm>
            <a:off x="2695891" y="1047600"/>
            <a:ext cx="6800215" cy="454420"/>
          </a:xfrm>
          <a:prstGeom prst="rect">
            <a:avLst/>
          </a:prstGeom>
          <a:noFill/>
        </p:spPr>
        <p:txBody>
          <a:bodyPr wrap="square" lIns="0" tIns="0" rIns="0" bIns="0" rtlCol="0">
            <a:spAutoFit/>
          </a:bodyPr>
          <a:lstStyle/>
          <a:p>
            <a:pPr>
              <a:lnSpc>
                <a:spcPts val="4000"/>
              </a:lnSpc>
            </a:pPr>
            <a:r>
              <a:rPr lang="en-US" sz="2400" b="1">
                <a:solidFill>
                  <a:schemeClr val="accent1">
                    <a:lumMod val="50000"/>
                  </a:schemeClr>
                </a:solidFill>
                <a:latin typeface="Segoe UI" panose="020B0502040204020203" pitchFamily="34" charset="0"/>
                <a:cs typeface="Segoe UI" panose="020B0502040204020203" pitchFamily="34" charset="0"/>
              </a:rPr>
              <a:t>Policy di accesso per S3 Bucket (Static Website)</a:t>
            </a:r>
          </a:p>
        </p:txBody>
      </p:sp>
      <p:cxnSp>
        <p:nvCxnSpPr>
          <p:cNvPr id="11" name="Connettore diritto 10">
            <a:extLst>
              <a:ext uri="{FF2B5EF4-FFF2-40B4-BE49-F238E27FC236}">
                <a16:creationId xmlns:a16="http://schemas.microsoft.com/office/drawing/2014/main" id="{BE642B90-CACB-10C6-B53E-96104CBAB4A0}"/>
              </a:ext>
            </a:extLst>
          </p:cNvPr>
          <p:cNvCxnSpPr>
            <a:cxnSpLocks/>
          </p:cNvCxnSpPr>
          <p:nvPr/>
        </p:nvCxnSpPr>
        <p:spPr>
          <a:xfrm>
            <a:off x="2844048" y="1565000"/>
            <a:ext cx="647348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Connettore diritto 22">
            <a:extLst>
              <a:ext uri="{FF2B5EF4-FFF2-40B4-BE49-F238E27FC236}">
                <a16:creationId xmlns:a16="http://schemas.microsoft.com/office/drawing/2014/main" id="{D6A84BE6-0620-B482-7348-6D599D730DE5}"/>
              </a:ext>
            </a:extLst>
          </p:cNvPr>
          <p:cNvCxnSpPr>
            <a:cxnSpLocks/>
          </p:cNvCxnSpPr>
          <p:nvPr/>
        </p:nvCxnSpPr>
        <p:spPr>
          <a:xfrm>
            <a:off x="122830" y="974366"/>
            <a:ext cx="1195283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1" name="TextBox 67">
            <a:extLst>
              <a:ext uri="{FF2B5EF4-FFF2-40B4-BE49-F238E27FC236}">
                <a16:creationId xmlns:a16="http://schemas.microsoft.com/office/drawing/2014/main" id="{1D81AD9F-53B8-DC71-BB43-7694D1157744}"/>
              </a:ext>
            </a:extLst>
          </p:cNvPr>
          <p:cNvSpPr txBox="1"/>
          <p:nvPr/>
        </p:nvSpPr>
        <p:spPr>
          <a:xfrm>
            <a:off x="8442039" y="3475721"/>
            <a:ext cx="1604222" cy="323165"/>
          </a:xfrm>
          <a:prstGeom prst="rect">
            <a:avLst/>
          </a:prstGeom>
        </p:spPr>
        <p:txBody>
          <a:bodyPr wrap="square" lIns="0" tIns="0" rIns="0" bIns="0">
            <a:spAutoFit/>
          </a:bodyPr>
          <a:lstStyle>
            <a:defPPr>
              <a:defRPr lang="en-US"/>
            </a:defPPr>
            <a:lvl1pPr>
              <a:defRPr sz="1600" i="1">
                <a:solidFill>
                  <a:srgbClr val="002060"/>
                </a:solidFill>
                <a:latin typeface="+mj-lt"/>
                <a:cs typeface="Segoe UI" panose="020B0502040204020203" pitchFamily="34" charset="0"/>
              </a:defRPr>
            </a:lvl1pPr>
          </a:lstStyle>
          <a:p>
            <a:r>
              <a:rPr lang="en-US" sz="1050" b="1">
                <a:latin typeface="Segoe UI" panose="020B0502040204020203" pitchFamily="34" charset="0"/>
              </a:rPr>
              <a:t>Indica il servizio che può avere accesso al bucket</a:t>
            </a:r>
          </a:p>
        </p:txBody>
      </p:sp>
      <p:cxnSp>
        <p:nvCxnSpPr>
          <p:cNvPr id="10" name="Connettore 2 9">
            <a:extLst>
              <a:ext uri="{FF2B5EF4-FFF2-40B4-BE49-F238E27FC236}">
                <a16:creationId xmlns:a16="http://schemas.microsoft.com/office/drawing/2014/main" id="{3966D542-F997-1194-BA8F-B7D486F6BA0D}"/>
              </a:ext>
            </a:extLst>
          </p:cNvPr>
          <p:cNvCxnSpPr>
            <a:cxnSpLocks/>
          </p:cNvCxnSpPr>
          <p:nvPr/>
        </p:nvCxnSpPr>
        <p:spPr>
          <a:xfrm flipH="1">
            <a:off x="6233939" y="3637304"/>
            <a:ext cx="2076119" cy="0"/>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onnettore 2 11">
            <a:extLst>
              <a:ext uri="{FF2B5EF4-FFF2-40B4-BE49-F238E27FC236}">
                <a16:creationId xmlns:a16="http://schemas.microsoft.com/office/drawing/2014/main" id="{3379A2F7-D6BD-AE6B-8BB9-1BACAC773678}"/>
              </a:ext>
            </a:extLst>
          </p:cNvPr>
          <p:cNvCxnSpPr/>
          <p:nvPr/>
        </p:nvCxnSpPr>
        <p:spPr>
          <a:xfrm flipH="1">
            <a:off x="6080791" y="4076705"/>
            <a:ext cx="2229267" cy="0"/>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67">
            <a:extLst>
              <a:ext uri="{FF2B5EF4-FFF2-40B4-BE49-F238E27FC236}">
                <a16:creationId xmlns:a16="http://schemas.microsoft.com/office/drawing/2014/main" id="{979C629D-1C6F-6883-EC58-50BE4CD8C604}"/>
              </a:ext>
            </a:extLst>
          </p:cNvPr>
          <p:cNvSpPr txBox="1"/>
          <p:nvPr/>
        </p:nvSpPr>
        <p:spPr>
          <a:xfrm>
            <a:off x="8454892" y="3995913"/>
            <a:ext cx="1465600" cy="161583"/>
          </a:xfrm>
          <a:prstGeom prst="rect">
            <a:avLst/>
          </a:prstGeom>
        </p:spPr>
        <p:txBody>
          <a:bodyPr wrap="square" lIns="0" tIns="0" rIns="0" bIns="0">
            <a:spAutoFit/>
          </a:bodyPr>
          <a:lstStyle>
            <a:defPPr>
              <a:defRPr lang="en-US"/>
            </a:defPPr>
            <a:lvl1pPr>
              <a:defRPr sz="1600" i="1">
                <a:solidFill>
                  <a:srgbClr val="002060"/>
                </a:solidFill>
                <a:latin typeface="+mj-lt"/>
                <a:cs typeface="Segoe UI" panose="020B0502040204020203" pitchFamily="34" charset="0"/>
              </a:defRPr>
            </a:lvl1pPr>
          </a:lstStyle>
          <a:p>
            <a:r>
              <a:rPr lang="en-US" sz="1050" b="1">
                <a:latin typeface="Segoe UI" panose="020B0502040204020203" pitchFamily="34" charset="0"/>
              </a:rPr>
              <a:t>Operazione consentita</a:t>
            </a:r>
          </a:p>
        </p:txBody>
      </p:sp>
      <p:cxnSp>
        <p:nvCxnSpPr>
          <p:cNvPr id="14" name="Connettore 2 13">
            <a:extLst>
              <a:ext uri="{FF2B5EF4-FFF2-40B4-BE49-F238E27FC236}">
                <a16:creationId xmlns:a16="http://schemas.microsoft.com/office/drawing/2014/main" id="{B9096BAE-4ED4-244D-E29E-05823AD4C5CD}"/>
              </a:ext>
            </a:extLst>
          </p:cNvPr>
          <p:cNvCxnSpPr>
            <a:cxnSpLocks/>
          </p:cNvCxnSpPr>
          <p:nvPr/>
        </p:nvCxnSpPr>
        <p:spPr>
          <a:xfrm flipH="1">
            <a:off x="6684702" y="4295849"/>
            <a:ext cx="1625356" cy="1"/>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67">
            <a:extLst>
              <a:ext uri="{FF2B5EF4-FFF2-40B4-BE49-F238E27FC236}">
                <a16:creationId xmlns:a16="http://schemas.microsoft.com/office/drawing/2014/main" id="{8FF60169-1EE3-6885-E951-7E792864154B}"/>
              </a:ext>
            </a:extLst>
          </p:cNvPr>
          <p:cNvSpPr txBox="1"/>
          <p:nvPr/>
        </p:nvSpPr>
        <p:spPr>
          <a:xfrm>
            <a:off x="8454892" y="4215057"/>
            <a:ext cx="1465600" cy="161583"/>
          </a:xfrm>
          <a:prstGeom prst="rect">
            <a:avLst/>
          </a:prstGeom>
        </p:spPr>
        <p:txBody>
          <a:bodyPr wrap="square" lIns="0" tIns="0" rIns="0" bIns="0">
            <a:spAutoFit/>
          </a:bodyPr>
          <a:lstStyle>
            <a:defPPr>
              <a:defRPr lang="en-US"/>
            </a:defPPr>
            <a:lvl1pPr>
              <a:defRPr sz="1600" i="1">
                <a:solidFill>
                  <a:srgbClr val="002060"/>
                </a:solidFill>
                <a:latin typeface="+mj-lt"/>
                <a:cs typeface="Segoe UI" panose="020B0502040204020203" pitchFamily="34" charset="0"/>
              </a:defRPr>
            </a:lvl1pPr>
          </a:lstStyle>
          <a:p>
            <a:r>
              <a:rPr lang="en-US" sz="1050" b="1">
                <a:latin typeface="Segoe UI" panose="020B0502040204020203" pitchFamily="34" charset="0"/>
              </a:rPr>
              <a:t>ARN del bucket</a:t>
            </a:r>
          </a:p>
        </p:txBody>
      </p:sp>
      <p:cxnSp>
        <p:nvCxnSpPr>
          <p:cNvPr id="20" name="Connettore 2 19">
            <a:extLst>
              <a:ext uri="{FF2B5EF4-FFF2-40B4-BE49-F238E27FC236}">
                <a16:creationId xmlns:a16="http://schemas.microsoft.com/office/drawing/2014/main" id="{62AE3C5D-FB8B-AADB-7D36-BB0B427AA835}"/>
              </a:ext>
            </a:extLst>
          </p:cNvPr>
          <p:cNvCxnSpPr>
            <a:cxnSpLocks/>
          </p:cNvCxnSpPr>
          <p:nvPr/>
        </p:nvCxnSpPr>
        <p:spPr>
          <a:xfrm flipH="1">
            <a:off x="8956210" y="4907049"/>
            <a:ext cx="964282" cy="2"/>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67">
            <a:extLst>
              <a:ext uri="{FF2B5EF4-FFF2-40B4-BE49-F238E27FC236}">
                <a16:creationId xmlns:a16="http://schemas.microsoft.com/office/drawing/2014/main" id="{18AA7B61-654B-FBF4-F000-CF24133A4DFF}"/>
              </a:ext>
            </a:extLst>
          </p:cNvPr>
          <p:cNvSpPr txBox="1"/>
          <p:nvPr/>
        </p:nvSpPr>
        <p:spPr>
          <a:xfrm>
            <a:off x="10046261" y="4745466"/>
            <a:ext cx="1625356" cy="323165"/>
          </a:xfrm>
          <a:prstGeom prst="rect">
            <a:avLst/>
          </a:prstGeom>
        </p:spPr>
        <p:txBody>
          <a:bodyPr wrap="square" lIns="0" tIns="0" rIns="0" bIns="0">
            <a:spAutoFit/>
          </a:bodyPr>
          <a:lstStyle>
            <a:defPPr>
              <a:defRPr lang="en-US"/>
            </a:defPPr>
            <a:lvl1pPr>
              <a:defRPr sz="1600" i="1">
                <a:solidFill>
                  <a:srgbClr val="002060"/>
                </a:solidFill>
                <a:latin typeface="+mj-lt"/>
                <a:cs typeface="Segoe UI" panose="020B0502040204020203" pitchFamily="34" charset="0"/>
              </a:defRPr>
            </a:lvl1pPr>
          </a:lstStyle>
          <a:p>
            <a:r>
              <a:rPr lang="en-US" sz="1050" b="1">
                <a:latin typeface="Segoe UI" panose="020B0502040204020203" pitchFamily="34" charset="0"/>
              </a:rPr>
              <a:t>ARN della distribuzione CloudFront</a:t>
            </a:r>
          </a:p>
        </p:txBody>
      </p:sp>
    </p:spTree>
    <p:extLst>
      <p:ext uri="{BB962C8B-B14F-4D97-AF65-F5344CB8AC3E}">
        <p14:creationId xmlns:p14="http://schemas.microsoft.com/office/powerpoint/2010/main" val="2445511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arn(outVertical)">
                                      <p:cBhvr>
                                        <p:cTn id="7" dur="2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Title 67" hidden="1">
            <a:extLst>
              <a:ext uri="{FF2B5EF4-FFF2-40B4-BE49-F238E27FC236}">
                <a16:creationId xmlns:a16="http://schemas.microsoft.com/office/drawing/2014/main" id="{3D46526D-118F-4F6F-BAE0-066F422EBD1E}"/>
              </a:ext>
            </a:extLst>
          </p:cNvPr>
          <p:cNvSpPr>
            <a:spLocks noGrp="1"/>
          </p:cNvSpPr>
          <p:nvPr>
            <p:ph type="title"/>
          </p:nvPr>
        </p:nvSpPr>
        <p:spPr/>
        <p:txBody>
          <a:bodyPr/>
          <a:lstStyle/>
          <a:p>
            <a:r>
              <a:rPr lang="en-US"/>
              <a:t>Human resources slide 3</a:t>
            </a:r>
          </a:p>
        </p:txBody>
      </p:sp>
      <p:sp>
        <p:nvSpPr>
          <p:cNvPr id="2" name="TextBox 1">
            <a:extLst>
              <a:ext uri="{FF2B5EF4-FFF2-40B4-BE49-F238E27FC236}">
                <a16:creationId xmlns:a16="http://schemas.microsoft.com/office/drawing/2014/main" id="{62AEF5FE-6C45-4BF6-9676-571742C3CDD7}"/>
              </a:ext>
            </a:extLst>
          </p:cNvPr>
          <p:cNvSpPr txBox="1"/>
          <p:nvPr/>
        </p:nvSpPr>
        <p:spPr>
          <a:xfrm>
            <a:off x="3291360" y="327600"/>
            <a:ext cx="5609279" cy="512961"/>
          </a:xfrm>
          <a:prstGeom prst="rect">
            <a:avLst/>
          </a:prstGeom>
          <a:noFill/>
        </p:spPr>
        <p:txBody>
          <a:bodyPr wrap="square" lIns="0" tIns="0" rIns="0" bIns="0" rtlCol="0">
            <a:spAutoFit/>
          </a:bodyPr>
          <a:lstStyle/>
          <a:p>
            <a:pPr>
              <a:lnSpc>
                <a:spcPts val="4000"/>
              </a:lnSpc>
            </a:pPr>
            <a:r>
              <a:rPr lang="en-US" sz="4400" b="1">
                <a:solidFill>
                  <a:srgbClr val="002060"/>
                </a:solidFill>
                <a:latin typeface="Segoe UI" panose="020B0502040204020203" pitchFamily="34" charset="0"/>
                <a:cs typeface="Segoe UI" panose="020B0502040204020203" pitchFamily="34" charset="0"/>
              </a:rPr>
              <a:t>Architettura e Servizi</a:t>
            </a:r>
          </a:p>
        </p:txBody>
      </p:sp>
      <p:pic>
        <p:nvPicPr>
          <p:cNvPr id="69" name="Immagine 68" descr="Immagine che contiene testo, Carattere, logo, simbolo&#10;&#10;Descrizione generata automaticamente">
            <a:extLst>
              <a:ext uri="{FF2B5EF4-FFF2-40B4-BE49-F238E27FC236}">
                <a16:creationId xmlns:a16="http://schemas.microsoft.com/office/drawing/2014/main" id="{DD93A340-F1A3-4546-7E69-7835CC5A869C}"/>
              </a:ext>
            </a:extLst>
          </p:cNvPr>
          <p:cNvPicPr>
            <a:picLocks noChangeAspect="1"/>
          </p:cNvPicPr>
          <p:nvPr/>
        </p:nvPicPr>
        <p:blipFill>
          <a:blip r:embed="rId3"/>
          <a:stretch>
            <a:fillRect/>
          </a:stretch>
        </p:blipFill>
        <p:spPr>
          <a:xfrm>
            <a:off x="122830" y="142843"/>
            <a:ext cx="1787858" cy="503622"/>
          </a:xfrm>
          <a:prstGeom prst="rect">
            <a:avLst/>
          </a:prstGeom>
        </p:spPr>
      </p:pic>
      <p:sp>
        <p:nvSpPr>
          <p:cNvPr id="70" name="CasellaDiTesto 69">
            <a:extLst>
              <a:ext uri="{FF2B5EF4-FFF2-40B4-BE49-F238E27FC236}">
                <a16:creationId xmlns:a16="http://schemas.microsoft.com/office/drawing/2014/main" id="{8C9CA1A5-FE25-C1CF-2C9F-18E16ADD8D79}"/>
              </a:ext>
            </a:extLst>
          </p:cNvPr>
          <p:cNvSpPr txBox="1"/>
          <p:nvPr/>
        </p:nvSpPr>
        <p:spPr>
          <a:xfrm>
            <a:off x="0" y="681202"/>
            <a:ext cx="2844048" cy="215444"/>
          </a:xfrm>
          <a:prstGeom prst="rect">
            <a:avLst/>
          </a:prstGeom>
          <a:noFill/>
        </p:spPr>
        <p:txBody>
          <a:bodyPr wrap="none" rtlCol="0">
            <a:spAutoFit/>
          </a:bodyPr>
          <a:lstStyle/>
          <a:p>
            <a:r>
              <a:rPr lang="it-IT" sz="800">
                <a:latin typeface="Adobe Caslon Pro" panose="0205050205050A020403" pitchFamily="18" charset="0"/>
                <a:ea typeface="NSimSun" panose="02010609030101010101" pitchFamily="49" charset="-122"/>
              </a:rPr>
              <a:t>Dip. di Ingegneria Elettrica e delle Tecnologie dell’Informazione</a:t>
            </a:r>
          </a:p>
        </p:txBody>
      </p:sp>
      <p:pic>
        <p:nvPicPr>
          <p:cNvPr id="22" name="Immagine 21" descr="Immagine che contiene Carattere, Elementi grafici, simbolo, logo&#10;&#10;Descrizione generata automaticamente">
            <a:extLst>
              <a:ext uri="{FF2B5EF4-FFF2-40B4-BE49-F238E27FC236}">
                <a16:creationId xmlns:a16="http://schemas.microsoft.com/office/drawing/2014/main" id="{DC6275C3-E1D4-DDB2-76DA-50F4E17EB33E}"/>
              </a:ext>
            </a:extLst>
          </p:cNvPr>
          <p:cNvPicPr>
            <a:picLocks noChangeAspect="1"/>
          </p:cNvPicPr>
          <p:nvPr/>
        </p:nvPicPr>
        <p:blipFill>
          <a:blip r:embed="rId4"/>
          <a:stretch>
            <a:fillRect/>
          </a:stretch>
        </p:blipFill>
        <p:spPr>
          <a:xfrm>
            <a:off x="9271699" y="4871123"/>
            <a:ext cx="1575023" cy="532499"/>
          </a:xfrm>
          <a:prstGeom prst="rect">
            <a:avLst/>
          </a:prstGeom>
        </p:spPr>
      </p:pic>
      <p:sp>
        <p:nvSpPr>
          <p:cNvPr id="7" name="TextBox 1">
            <a:extLst>
              <a:ext uri="{FF2B5EF4-FFF2-40B4-BE49-F238E27FC236}">
                <a16:creationId xmlns:a16="http://schemas.microsoft.com/office/drawing/2014/main" id="{7D8D20A7-E1B1-F1F8-6FBB-57A2750CF7D4}"/>
              </a:ext>
            </a:extLst>
          </p:cNvPr>
          <p:cNvSpPr txBox="1"/>
          <p:nvPr/>
        </p:nvSpPr>
        <p:spPr>
          <a:xfrm>
            <a:off x="3158639" y="1051200"/>
            <a:ext cx="5874719" cy="454420"/>
          </a:xfrm>
          <a:prstGeom prst="rect">
            <a:avLst/>
          </a:prstGeom>
          <a:noFill/>
        </p:spPr>
        <p:txBody>
          <a:bodyPr wrap="square" lIns="0" tIns="0" rIns="0" bIns="0" rtlCol="0">
            <a:spAutoFit/>
          </a:bodyPr>
          <a:lstStyle/>
          <a:p>
            <a:pPr>
              <a:lnSpc>
                <a:spcPts val="4000"/>
              </a:lnSpc>
            </a:pPr>
            <a:r>
              <a:rPr lang="en-US" sz="2400" b="1">
                <a:solidFill>
                  <a:schemeClr val="accent1">
                    <a:lumMod val="50000"/>
                  </a:schemeClr>
                </a:solidFill>
                <a:latin typeface="Segoe UI" panose="020B0502040204020203" pitchFamily="34" charset="0"/>
                <a:cs typeface="Segoe UI" panose="020B0502040204020203" pitchFamily="34" charset="0"/>
              </a:rPr>
              <a:t>Sequence Diagram richiesta delle pagine</a:t>
            </a:r>
          </a:p>
        </p:txBody>
      </p:sp>
      <p:cxnSp>
        <p:nvCxnSpPr>
          <p:cNvPr id="11" name="Connettore diritto 10">
            <a:extLst>
              <a:ext uri="{FF2B5EF4-FFF2-40B4-BE49-F238E27FC236}">
                <a16:creationId xmlns:a16="http://schemas.microsoft.com/office/drawing/2014/main" id="{BE642B90-CACB-10C6-B53E-96104CBAB4A0}"/>
              </a:ext>
            </a:extLst>
          </p:cNvPr>
          <p:cNvCxnSpPr>
            <a:cxnSpLocks/>
          </p:cNvCxnSpPr>
          <p:nvPr/>
        </p:nvCxnSpPr>
        <p:spPr>
          <a:xfrm>
            <a:off x="3291360" y="1565000"/>
            <a:ext cx="556054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Connettore diritto 22">
            <a:extLst>
              <a:ext uri="{FF2B5EF4-FFF2-40B4-BE49-F238E27FC236}">
                <a16:creationId xmlns:a16="http://schemas.microsoft.com/office/drawing/2014/main" id="{D6A84BE6-0620-B482-7348-6D599D730DE5}"/>
              </a:ext>
            </a:extLst>
          </p:cNvPr>
          <p:cNvCxnSpPr>
            <a:cxnSpLocks/>
          </p:cNvCxnSpPr>
          <p:nvPr/>
        </p:nvCxnSpPr>
        <p:spPr>
          <a:xfrm>
            <a:off x="122830" y="974366"/>
            <a:ext cx="1195283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8" name="Immagine 7" descr="Immagine che contiene testo, diagramma, linea, schermata">
            <a:extLst>
              <a:ext uri="{FF2B5EF4-FFF2-40B4-BE49-F238E27FC236}">
                <a16:creationId xmlns:a16="http://schemas.microsoft.com/office/drawing/2014/main" id="{E5F23EB9-8F4E-A9E4-BF29-7EE67A9AA756}"/>
              </a:ext>
            </a:extLst>
          </p:cNvPr>
          <p:cNvPicPr>
            <a:picLocks noChangeAspect="1"/>
          </p:cNvPicPr>
          <p:nvPr/>
        </p:nvPicPr>
        <p:blipFill rotWithShape="1">
          <a:blip r:embed="rId5"/>
          <a:srcRect l="13873" t="10497" r="13179" b="22315"/>
          <a:stretch/>
        </p:blipFill>
        <p:spPr>
          <a:xfrm>
            <a:off x="1649998" y="1754540"/>
            <a:ext cx="8892000" cy="4608000"/>
          </a:xfrm>
          <a:prstGeom prst="rect">
            <a:avLst/>
          </a:prstGeom>
        </p:spPr>
      </p:pic>
    </p:spTree>
    <p:extLst>
      <p:ext uri="{BB962C8B-B14F-4D97-AF65-F5344CB8AC3E}">
        <p14:creationId xmlns:p14="http://schemas.microsoft.com/office/powerpoint/2010/main" val="34009910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arn(outVertical)">
                                      <p:cBhvr>
                                        <p:cTn id="7" dur="2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arallelogram 3">
            <a:extLst>
              <a:ext uri="{FF2B5EF4-FFF2-40B4-BE49-F238E27FC236}">
                <a16:creationId xmlns:a16="http://schemas.microsoft.com/office/drawing/2014/main" id="{4EAA84C4-7955-62FC-411F-4608853597D2}"/>
              </a:ext>
              <a:ext uri="{C183D7F6-B498-43B3-948B-1728B52AA6E4}">
                <adec:decorative xmlns:adec="http://schemas.microsoft.com/office/drawing/2017/decorative" val="1"/>
              </a:ext>
            </a:extLst>
          </p:cNvPr>
          <p:cNvSpPr/>
          <p:nvPr/>
        </p:nvSpPr>
        <p:spPr>
          <a:xfrm>
            <a:off x="7998000" y="974366"/>
            <a:ext cx="4194000" cy="5904000"/>
          </a:xfrm>
          <a:prstGeom prst="parallelogram">
            <a:avLst>
              <a:gd name="adj" fmla="val 0"/>
            </a:avLst>
          </a:prstGeom>
          <a:gradFill>
            <a:gsLst>
              <a:gs pos="0">
                <a:srgbClr val="7CEFD8"/>
              </a:gs>
              <a:gs pos="71000">
                <a:srgbClr val="6672E4"/>
              </a:gs>
              <a:gs pos="100000">
                <a:srgbClr val="882BE5"/>
              </a:gs>
            </a:gsLst>
            <a:lin ang="5400000" scaled="1"/>
          </a:gra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68" name="Title 67" hidden="1">
            <a:extLst>
              <a:ext uri="{FF2B5EF4-FFF2-40B4-BE49-F238E27FC236}">
                <a16:creationId xmlns:a16="http://schemas.microsoft.com/office/drawing/2014/main" id="{3D46526D-118F-4F6F-BAE0-066F422EBD1E}"/>
              </a:ext>
            </a:extLst>
          </p:cNvPr>
          <p:cNvSpPr>
            <a:spLocks noGrp="1"/>
          </p:cNvSpPr>
          <p:nvPr>
            <p:ph type="title"/>
          </p:nvPr>
        </p:nvSpPr>
        <p:spPr/>
        <p:txBody>
          <a:bodyPr/>
          <a:lstStyle/>
          <a:p>
            <a:r>
              <a:rPr lang="en-US"/>
              <a:t>Human resources slide 3</a:t>
            </a:r>
          </a:p>
        </p:txBody>
      </p:sp>
      <p:sp>
        <p:nvSpPr>
          <p:cNvPr id="2" name="TextBox 1">
            <a:extLst>
              <a:ext uri="{FF2B5EF4-FFF2-40B4-BE49-F238E27FC236}">
                <a16:creationId xmlns:a16="http://schemas.microsoft.com/office/drawing/2014/main" id="{62AEF5FE-6C45-4BF6-9676-571742C3CDD7}"/>
              </a:ext>
            </a:extLst>
          </p:cNvPr>
          <p:cNvSpPr txBox="1"/>
          <p:nvPr/>
        </p:nvSpPr>
        <p:spPr>
          <a:xfrm>
            <a:off x="3291360" y="327600"/>
            <a:ext cx="5609279" cy="512961"/>
          </a:xfrm>
          <a:prstGeom prst="rect">
            <a:avLst/>
          </a:prstGeom>
          <a:noFill/>
        </p:spPr>
        <p:txBody>
          <a:bodyPr wrap="square" lIns="0" tIns="0" rIns="0" bIns="0" rtlCol="0">
            <a:spAutoFit/>
          </a:bodyPr>
          <a:lstStyle/>
          <a:p>
            <a:pPr>
              <a:lnSpc>
                <a:spcPts val="4000"/>
              </a:lnSpc>
            </a:pPr>
            <a:r>
              <a:rPr lang="en-US" sz="4400" b="1">
                <a:solidFill>
                  <a:srgbClr val="002060"/>
                </a:solidFill>
                <a:latin typeface="Segoe UI" panose="020B0502040204020203" pitchFamily="34" charset="0"/>
                <a:cs typeface="Segoe UI" panose="020B0502040204020203" pitchFamily="34" charset="0"/>
              </a:rPr>
              <a:t>Architettura e Servizi</a:t>
            </a:r>
          </a:p>
        </p:txBody>
      </p:sp>
      <p:pic>
        <p:nvPicPr>
          <p:cNvPr id="69" name="Immagine 68" descr="Immagine che contiene testo, Carattere, logo, simbolo&#10;&#10;Descrizione generata automaticamente">
            <a:extLst>
              <a:ext uri="{FF2B5EF4-FFF2-40B4-BE49-F238E27FC236}">
                <a16:creationId xmlns:a16="http://schemas.microsoft.com/office/drawing/2014/main" id="{DD93A340-F1A3-4546-7E69-7835CC5A869C}"/>
              </a:ext>
            </a:extLst>
          </p:cNvPr>
          <p:cNvPicPr>
            <a:picLocks noChangeAspect="1"/>
          </p:cNvPicPr>
          <p:nvPr/>
        </p:nvPicPr>
        <p:blipFill>
          <a:blip r:embed="rId3"/>
          <a:stretch>
            <a:fillRect/>
          </a:stretch>
        </p:blipFill>
        <p:spPr>
          <a:xfrm>
            <a:off x="122830" y="142843"/>
            <a:ext cx="1787858" cy="503622"/>
          </a:xfrm>
          <a:prstGeom prst="rect">
            <a:avLst/>
          </a:prstGeom>
        </p:spPr>
      </p:pic>
      <p:sp>
        <p:nvSpPr>
          <p:cNvPr id="70" name="CasellaDiTesto 69">
            <a:extLst>
              <a:ext uri="{FF2B5EF4-FFF2-40B4-BE49-F238E27FC236}">
                <a16:creationId xmlns:a16="http://schemas.microsoft.com/office/drawing/2014/main" id="{8C9CA1A5-FE25-C1CF-2C9F-18E16ADD8D79}"/>
              </a:ext>
            </a:extLst>
          </p:cNvPr>
          <p:cNvSpPr txBox="1"/>
          <p:nvPr/>
        </p:nvSpPr>
        <p:spPr>
          <a:xfrm>
            <a:off x="0" y="681202"/>
            <a:ext cx="2844048" cy="215444"/>
          </a:xfrm>
          <a:prstGeom prst="rect">
            <a:avLst/>
          </a:prstGeom>
          <a:noFill/>
        </p:spPr>
        <p:txBody>
          <a:bodyPr wrap="none" rtlCol="0">
            <a:spAutoFit/>
          </a:bodyPr>
          <a:lstStyle/>
          <a:p>
            <a:r>
              <a:rPr lang="it-IT" sz="800">
                <a:latin typeface="Adobe Caslon Pro" panose="0205050205050A020403" pitchFamily="18" charset="0"/>
                <a:ea typeface="NSimSun" panose="02010609030101010101" pitchFamily="49" charset="-122"/>
              </a:rPr>
              <a:t>Dip. di Ingegneria Elettrica e delle Tecnologie dell’Informazione</a:t>
            </a:r>
          </a:p>
        </p:txBody>
      </p:sp>
      <p:cxnSp>
        <p:nvCxnSpPr>
          <p:cNvPr id="75" name="Connettore diritto 74">
            <a:extLst>
              <a:ext uri="{FF2B5EF4-FFF2-40B4-BE49-F238E27FC236}">
                <a16:creationId xmlns:a16="http://schemas.microsoft.com/office/drawing/2014/main" id="{948C4C18-4DFD-3C36-A858-91CDA415C1FC}"/>
              </a:ext>
            </a:extLst>
          </p:cNvPr>
          <p:cNvCxnSpPr>
            <a:cxnSpLocks/>
          </p:cNvCxnSpPr>
          <p:nvPr/>
        </p:nvCxnSpPr>
        <p:spPr>
          <a:xfrm>
            <a:off x="122830" y="974366"/>
            <a:ext cx="1206917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2">
            <a:extLst>
              <a:ext uri="{FF2B5EF4-FFF2-40B4-BE49-F238E27FC236}">
                <a16:creationId xmlns:a16="http://schemas.microsoft.com/office/drawing/2014/main" id="{0D57824E-87A6-2F06-6D9A-CAD85A94FCCE}"/>
              </a:ext>
            </a:extLst>
          </p:cNvPr>
          <p:cNvSpPr txBox="1"/>
          <p:nvPr/>
        </p:nvSpPr>
        <p:spPr>
          <a:xfrm>
            <a:off x="122830" y="1221520"/>
            <a:ext cx="5394050" cy="405205"/>
          </a:xfrm>
          <a:prstGeom prst="rect">
            <a:avLst/>
          </a:prstGeom>
          <a:noFill/>
        </p:spPr>
        <p:txBody>
          <a:bodyPr wrap="square" lIns="0" tIns="0" rIns="0" bIns="0" rtlCol="0">
            <a:noAutofit/>
          </a:bodyPr>
          <a:lstStyle>
            <a:defPPr>
              <a:defRPr lang="en-US"/>
            </a:defPPr>
            <a:lvl1pPr>
              <a:lnSpc>
                <a:spcPts val="4000"/>
              </a:lnSpc>
              <a:defRPr sz="3600" b="1">
                <a:solidFill>
                  <a:srgbClr val="002060"/>
                </a:solidFill>
                <a:latin typeface="Segoe UI" panose="020B0502040204020203" pitchFamily="34" charset="0"/>
                <a:cs typeface="Segoe UI" panose="020B0502040204020203" pitchFamily="34" charset="0"/>
              </a:defRPr>
            </a:lvl1pPr>
          </a:lstStyle>
          <a:p>
            <a:r>
              <a:rPr lang="en-US" sz="3200"/>
              <a:t>AWS Cognito</a:t>
            </a:r>
          </a:p>
        </p:txBody>
      </p:sp>
      <p:sp>
        <p:nvSpPr>
          <p:cNvPr id="4" name="TextBox 4">
            <a:extLst>
              <a:ext uri="{FF2B5EF4-FFF2-40B4-BE49-F238E27FC236}">
                <a16:creationId xmlns:a16="http://schemas.microsoft.com/office/drawing/2014/main" id="{44CF1C90-0D43-1450-C2D9-35E1111AD732}"/>
              </a:ext>
            </a:extLst>
          </p:cNvPr>
          <p:cNvSpPr txBox="1"/>
          <p:nvPr/>
        </p:nvSpPr>
        <p:spPr>
          <a:xfrm>
            <a:off x="159438" y="1873879"/>
            <a:ext cx="7703067" cy="984885"/>
          </a:xfrm>
          <a:prstGeom prst="rect">
            <a:avLst/>
          </a:prstGeom>
        </p:spPr>
        <p:txBody>
          <a:bodyPr wrap="square" lIns="0" tIns="0" rIns="0" bIns="0">
            <a:spAutoFit/>
          </a:bodyPr>
          <a:lstStyle>
            <a:defPPr>
              <a:defRPr lang="en-US"/>
            </a:defPPr>
            <a:lvl1pPr>
              <a:defRPr sz="1600" i="1">
                <a:solidFill>
                  <a:srgbClr val="002060"/>
                </a:solidFill>
                <a:latin typeface="+mj-lt"/>
                <a:cs typeface="Segoe UI" panose="020B0502040204020203" pitchFamily="34" charset="0"/>
              </a:defRPr>
            </a:lvl1pPr>
          </a:lstStyle>
          <a:p>
            <a:r>
              <a:rPr lang="it-IT"/>
              <a:t>Amazon Cognito è un servizio di AWS (Amazon Web Services) che consente di aggiungere facilmente funzionalità di gestione degli utenti e autenticazione alle applicazioni web e mobile. Con Cognito, gli sviluppatori possono gestire l'iscrizione degli utenti, l'accesso, l'autenticazione e la sincronizzazione dei dati in modo sicuro e scalabile.</a:t>
            </a:r>
            <a:endParaRPr lang="en-US" i="0"/>
          </a:p>
        </p:txBody>
      </p:sp>
      <p:sp>
        <p:nvSpPr>
          <p:cNvPr id="5" name="TextBox 67">
            <a:extLst>
              <a:ext uri="{FF2B5EF4-FFF2-40B4-BE49-F238E27FC236}">
                <a16:creationId xmlns:a16="http://schemas.microsoft.com/office/drawing/2014/main" id="{65E68252-FE59-F1A2-83FD-ED02BDC27145}"/>
              </a:ext>
            </a:extLst>
          </p:cNvPr>
          <p:cNvSpPr txBox="1"/>
          <p:nvPr/>
        </p:nvSpPr>
        <p:spPr>
          <a:xfrm>
            <a:off x="122830" y="2921252"/>
            <a:ext cx="5266002" cy="246221"/>
          </a:xfrm>
          <a:prstGeom prst="rect">
            <a:avLst/>
          </a:prstGeom>
        </p:spPr>
        <p:txBody>
          <a:bodyPr wrap="square" lIns="0" tIns="0" rIns="0" bIns="0">
            <a:spAutoFit/>
          </a:bodyPr>
          <a:lstStyle>
            <a:defPPr>
              <a:defRPr lang="en-US"/>
            </a:defPPr>
            <a:lvl1pPr>
              <a:defRPr sz="1600" i="1">
                <a:solidFill>
                  <a:srgbClr val="002060"/>
                </a:solidFill>
                <a:latin typeface="+mj-lt"/>
                <a:cs typeface="Segoe UI" panose="020B0502040204020203" pitchFamily="34" charset="0"/>
              </a:defRPr>
            </a:lvl1pPr>
          </a:lstStyle>
          <a:p>
            <a:r>
              <a:rPr lang="it-IT" b="1">
                <a:latin typeface="Segoe UI" panose="020B0502040204020203" pitchFamily="34" charset="0"/>
              </a:rPr>
              <a:t>Gestione Completa degli Utenti</a:t>
            </a:r>
            <a:endParaRPr lang="en-US" b="1">
              <a:latin typeface="Segoe UI" panose="020B0502040204020203" pitchFamily="34" charset="0"/>
            </a:endParaRPr>
          </a:p>
        </p:txBody>
      </p:sp>
      <p:sp>
        <p:nvSpPr>
          <p:cNvPr id="6" name="TextBox 4">
            <a:extLst>
              <a:ext uri="{FF2B5EF4-FFF2-40B4-BE49-F238E27FC236}">
                <a16:creationId xmlns:a16="http://schemas.microsoft.com/office/drawing/2014/main" id="{FEC4B743-566F-83B9-8B44-F7C51EFE6CAE}"/>
              </a:ext>
            </a:extLst>
          </p:cNvPr>
          <p:cNvSpPr txBox="1"/>
          <p:nvPr/>
        </p:nvSpPr>
        <p:spPr>
          <a:xfrm>
            <a:off x="122830" y="3227911"/>
            <a:ext cx="7703067" cy="738664"/>
          </a:xfrm>
          <a:prstGeom prst="rect">
            <a:avLst/>
          </a:prstGeom>
        </p:spPr>
        <p:txBody>
          <a:bodyPr wrap="square" lIns="0" tIns="0" rIns="0" bIns="0">
            <a:spAutoFit/>
          </a:bodyPr>
          <a:lstStyle>
            <a:defPPr>
              <a:defRPr lang="en-US"/>
            </a:defPPr>
            <a:lvl1pPr>
              <a:defRPr sz="1600" i="1">
                <a:solidFill>
                  <a:srgbClr val="002060"/>
                </a:solidFill>
                <a:latin typeface="+mj-lt"/>
                <a:cs typeface="Segoe UI" panose="020B0502040204020203" pitchFamily="34" charset="0"/>
              </a:defRPr>
            </a:lvl1pPr>
          </a:lstStyle>
          <a:p>
            <a:r>
              <a:rPr lang="it-IT"/>
              <a:t>Amazon Cognito consente agli utenti di registrarsi, accedere e recuperare le password utilizzando diversi provider di identità come Google, Facebook, Amazon, oltre alle tradizionali email e password.</a:t>
            </a:r>
            <a:endParaRPr lang="en-US" i="0"/>
          </a:p>
        </p:txBody>
      </p:sp>
      <p:sp>
        <p:nvSpPr>
          <p:cNvPr id="7" name="TextBox 67">
            <a:extLst>
              <a:ext uri="{FF2B5EF4-FFF2-40B4-BE49-F238E27FC236}">
                <a16:creationId xmlns:a16="http://schemas.microsoft.com/office/drawing/2014/main" id="{4B66D375-9706-216A-2514-2E5AC2A2805B}"/>
              </a:ext>
            </a:extLst>
          </p:cNvPr>
          <p:cNvSpPr txBox="1"/>
          <p:nvPr/>
        </p:nvSpPr>
        <p:spPr>
          <a:xfrm>
            <a:off x="122830" y="4029063"/>
            <a:ext cx="5266002" cy="246221"/>
          </a:xfrm>
          <a:prstGeom prst="rect">
            <a:avLst/>
          </a:prstGeom>
        </p:spPr>
        <p:txBody>
          <a:bodyPr wrap="square" lIns="0" tIns="0" rIns="0" bIns="0">
            <a:spAutoFit/>
          </a:bodyPr>
          <a:lstStyle>
            <a:defPPr>
              <a:defRPr lang="en-US"/>
            </a:defPPr>
            <a:lvl1pPr>
              <a:defRPr sz="1600" i="1">
                <a:solidFill>
                  <a:srgbClr val="002060"/>
                </a:solidFill>
                <a:latin typeface="+mj-lt"/>
                <a:cs typeface="Segoe UI" panose="020B0502040204020203" pitchFamily="34" charset="0"/>
              </a:defRPr>
            </a:lvl1pPr>
          </a:lstStyle>
          <a:p>
            <a:r>
              <a:rPr lang="it-IT" b="1">
                <a:latin typeface="Segoe UI" panose="020B0502040204020203" pitchFamily="34" charset="0"/>
              </a:rPr>
              <a:t>Sicurezza e Scalabilità</a:t>
            </a:r>
            <a:endParaRPr lang="en-US" b="1">
              <a:latin typeface="Segoe UI" panose="020B0502040204020203" pitchFamily="34" charset="0"/>
            </a:endParaRPr>
          </a:p>
        </p:txBody>
      </p:sp>
      <p:sp>
        <p:nvSpPr>
          <p:cNvPr id="11" name="TextBox 4">
            <a:extLst>
              <a:ext uri="{FF2B5EF4-FFF2-40B4-BE49-F238E27FC236}">
                <a16:creationId xmlns:a16="http://schemas.microsoft.com/office/drawing/2014/main" id="{8275EB5B-8AF7-3F20-E696-8C6CC5A978B8}"/>
              </a:ext>
            </a:extLst>
          </p:cNvPr>
          <p:cNvSpPr txBox="1"/>
          <p:nvPr/>
        </p:nvSpPr>
        <p:spPr>
          <a:xfrm>
            <a:off x="122830" y="4335722"/>
            <a:ext cx="7703067" cy="738664"/>
          </a:xfrm>
          <a:prstGeom prst="rect">
            <a:avLst/>
          </a:prstGeom>
        </p:spPr>
        <p:txBody>
          <a:bodyPr wrap="square" lIns="0" tIns="0" rIns="0" bIns="0">
            <a:spAutoFit/>
          </a:bodyPr>
          <a:lstStyle>
            <a:defPPr>
              <a:defRPr lang="en-US"/>
            </a:defPPr>
            <a:lvl1pPr>
              <a:defRPr sz="1600" i="1">
                <a:solidFill>
                  <a:srgbClr val="002060"/>
                </a:solidFill>
                <a:latin typeface="+mj-lt"/>
                <a:cs typeface="Segoe UI" panose="020B0502040204020203" pitchFamily="34" charset="0"/>
              </a:defRPr>
            </a:lvl1pPr>
          </a:lstStyle>
          <a:p>
            <a:r>
              <a:rPr lang="it-IT"/>
              <a:t>Si integra perfettamente con altri servizi AWS, come AWS Lambda per le funzioni serverless, Amazon S3 per lo storage, e Amazon API Gateway per la gestione delle API, offrendo una soluzione completa e scalabile per le applicazioni.</a:t>
            </a:r>
            <a:endParaRPr lang="en-US" i="0"/>
          </a:p>
        </p:txBody>
      </p:sp>
      <p:pic>
        <p:nvPicPr>
          <p:cNvPr id="10" name="Elemento grafico 9">
            <a:extLst>
              <a:ext uri="{FF2B5EF4-FFF2-40B4-BE49-F238E27FC236}">
                <a16:creationId xmlns:a16="http://schemas.microsoft.com/office/drawing/2014/main" id="{BA3FD38C-1772-2A02-3BFF-CF5A31D7858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632539" y="2084400"/>
            <a:ext cx="1096536" cy="1096536"/>
          </a:xfrm>
          <a:prstGeom prst="rect">
            <a:avLst/>
          </a:prstGeom>
          <a:effectLst>
            <a:outerShdw blurRad="50800" dist="38100" dir="18900000" algn="bl" rotWithShape="0">
              <a:prstClr val="black">
                <a:alpha val="40000"/>
              </a:prstClr>
            </a:outerShdw>
          </a:effectLst>
        </p:spPr>
      </p:pic>
      <p:sp>
        <p:nvSpPr>
          <p:cNvPr id="12" name="TextBox 100">
            <a:extLst>
              <a:ext uri="{FF2B5EF4-FFF2-40B4-BE49-F238E27FC236}">
                <a16:creationId xmlns:a16="http://schemas.microsoft.com/office/drawing/2014/main" id="{86079381-072F-776B-B1E9-A48E8491BAD1}"/>
              </a:ext>
            </a:extLst>
          </p:cNvPr>
          <p:cNvSpPr txBox="1"/>
          <p:nvPr/>
        </p:nvSpPr>
        <p:spPr>
          <a:xfrm>
            <a:off x="8794081" y="4016675"/>
            <a:ext cx="1300919" cy="307777"/>
          </a:xfrm>
          <a:prstGeom prst="rect">
            <a:avLst/>
          </a:prstGeom>
          <a:noFill/>
        </p:spPr>
        <p:txBody>
          <a:bodyPr wrap="square" lIns="0" tIns="0" rIns="0" bIns="0" rtlCol="0">
            <a:spAutoFit/>
          </a:bodyPr>
          <a:lstStyle/>
          <a:p>
            <a:r>
              <a:rPr lang="en-US" sz="2000" b="1">
                <a:solidFill>
                  <a:srgbClr val="000000"/>
                </a:solidFill>
                <a:latin typeface="Segoe UI" panose="020B0502040204020203" pitchFamily="34" charset="0"/>
                <a:cs typeface="Segoe UI" panose="020B0502040204020203" pitchFamily="34" charset="0"/>
              </a:rPr>
              <a:t>User Pool</a:t>
            </a:r>
          </a:p>
        </p:txBody>
      </p:sp>
      <p:sp>
        <p:nvSpPr>
          <p:cNvPr id="13" name="TextBox 100">
            <a:extLst>
              <a:ext uri="{FF2B5EF4-FFF2-40B4-BE49-F238E27FC236}">
                <a16:creationId xmlns:a16="http://schemas.microsoft.com/office/drawing/2014/main" id="{6C16422A-9024-0EE1-8CF3-11D8BCA29E60}"/>
              </a:ext>
            </a:extLst>
          </p:cNvPr>
          <p:cNvSpPr txBox="1"/>
          <p:nvPr/>
        </p:nvSpPr>
        <p:spPr>
          <a:xfrm>
            <a:off x="10389925" y="3992649"/>
            <a:ext cx="1682475" cy="307777"/>
          </a:xfrm>
          <a:prstGeom prst="rect">
            <a:avLst/>
          </a:prstGeom>
          <a:noFill/>
        </p:spPr>
        <p:txBody>
          <a:bodyPr wrap="square" lIns="0" tIns="0" rIns="0" bIns="0" rtlCol="0">
            <a:spAutoFit/>
          </a:bodyPr>
          <a:lstStyle/>
          <a:p>
            <a:r>
              <a:rPr lang="en-US" sz="2000" b="1">
                <a:solidFill>
                  <a:srgbClr val="000000"/>
                </a:solidFill>
                <a:latin typeface="Segoe UI" panose="020B0502040204020203" pitchFamily="34" charset="0"/>
                <a:cs typeface="Segoe UI" panose="020B0502040204020203" pitchFamily="34" charset="0"/>
              </a:rPr>
              <a:t>Identity Pool</a:t>
            </a:r>
          </a:p>
        </p:txBody>
      </p:sp>
      <p:cxnSp>
        <p:nvCxnSpPr>
          <p:cNvPr id="14" name="Connettore diritto 13">
            <a:extLst>
              <a:ext uri="{FF2B5EF4-FFF2-40B4-BE49-F238E27FC236}">
                <a16:creationId xmlns:a16="http://schemas.microsoft.com/office/drawing/2014/main" id="{C461B733-7522-F604-01E5-9C2CB9F8152D}"/>
              </a:ext>
            </a:extLst>
          </p:cNvPr>
          <p:cNvCxnSpPr>
            <a:cxnSpLocks/>
          </p:cNvCxnSpPr>
          <p:nvPr/>
        </p:nvCxnSpPr>
        <p:spPr>
          <a:xfrm flipH="1">
            <a:off x="9632539" y="3260483"/>
            <a:ext cx="213688" cy="665883"/>
          </a:xfrm>
          <a:prstGeom prst="line">
            <a:avLst/>
          </a:prstGeom>
          <a:ln w="28575">
            <a:solidFill>
              <a:schemeClr val="bg2">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Connettore diritto 15">
            <a:extLst>
              <a:ext uri="{FF2B5EF4-FFF2-40B4-BE49-F238E27FC236}">
                <a16:creationId xmlns:a16="http://schemas.microsoft.com/office/drawing/2014/main" id="{5938B462-BBBC-2559-6DB8-B86562D5A038}"/>
              </a:ext>
            </a:extLst>
          </p:cNvPr>
          <p:cNvCxnSpPr>
            <a:cxnSpLocks/>
          </p:cNvCxnSpPr>
          <p:nvPr/>
        </p:nvCxnSpPr>
        <p:spPr>
          <a:xfrm>
            <a:off x="10492239" y="3271319"/>
            <a:ext cx="236836" cy="655047"/>
          </a:xfrm>
          <a:prstGeom prst="line">
            <a:avLst/>
          </a:prstGeom>
          <a:ln w="28575">
            <a:solidFill>
              <a:schemeClr val="bg2">
                <a:lumMod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26" name="TextBox 67">
            <a:extLst>
              <a:ext uri="{FF2B5EF4-FFF2-40B4-BE49-F238E27FC236}">
                <a16:creationId xmlns:a16="http://schemas.microsoft.com/office/drawing/2014/main" id="{9CC3A640-ECAF-E699-4B48-4E25880ED6E8}"/>
              </a:ext>
            </a:extLst>
          </p:cNvPr>
          <p:cNvSpPr txBox="1"/>
          <p:nvPr/>
        </p:nvSpPr>
        <p:spPr>
          <a:xfrm>
            <a:off x="122830" y="5136874"/>
            <a:ext cx="5266002" cy="246221"/>
          </a:xfrm>
          <a:prstGeom prst="rect">
            <a:avLst/>
          </a:prstGeom>
        </p:spPr>
        <p:txBody>
          <a:bodyPr wrap="square" lIns="0" tIns="0" rIns="0" bIns="0">
            <a:spAutoFit/>
          </a:bodyPr>
          <a:lstStyle>
            <a:defPPr>
              <a:defRPr lang="en-US"/>
            </a:defPPr>
            <a:lvl1pPr>
              <a:defRPr sz="1600" i="1">
                <a:solidFill>
                  <a:srgbClr val="002060"/>
                </a:solidFill>
                <a:latin typeface="+mj-lt"/>
                <a:cs typeface="Segoe UI" panose="020B0502040204020203" pitchFamily="34" charset="0"/>
              </a:defRPr>
            </a:lvl1pPr>
          </a:lstStyle>
          <a:p>
            <a:r>
              <a:rPr lang="en-US" b="1">
                <a:latin typeface="Segoe UI" panose="020B0502040204020203" pitchFamily="34" charset="0"/>
              </a:rPr>
              <a:t>User Pool e Identity Pool</a:t>
            </a:r>
          </a:p>
        </p:txBody>
      </p:sp>
      <p:sp>
        <p:nvSpPr>
          <p:cNvPr id="27" name="TextBox 4">
            <a:extLst>
              <a:ext uri="{FF2B5EF4-FFF2-40B4-BE49-F238E27FC236}">
                <a16:creationId xmlns:a16="http://schemas.microsoft.com/office/drawing/2014/main" id="{C37DF1B7-B4D7-D1B7-02AA-BBBE9EE7884A}"/>
              </a:ext>
            </a:extLst>
          </p:cNvPr>
          <p:cNvSpPr txBox="1"/>
          <p:nvPr/>
        </p:nvSpPr>
        <p:spPr>
          <a:xfrm>
            <a:off x="122830" y="5443533"/>
            <a:ext cx="7703067" cy="1231106"/>
          </a:xfrm>
          <a:prstGeom prst="rect">
            <a:avLst/>
          </a:prstGeom>
        </p:spPr>
        <p:txBody>
          <a:bodyPr wrap="square" lIns="0" tIns="0" rIns="0" bIns="0">
            <a:spAutoFit/>
          </a:bodyPr>
          <a:lstStyle>
            <a:defPPr>
              <a:defRPr lang="en-US"/>
            </a:defPPr>
            <a:lvl1pPr>
              <a:defRPr sz="1600" i="1">
                <a:solidFill>
                  <a:srgbClr val="002060"/>
                </a:solidFill>
                <a:latin typeface="+mj-lt"/>
                <a:cs typeface="Segoe UI" panose="020B0502040204020203" pitchFamily="34" charset="0"/>
              </a:defRPr>
            </a:lvl1pPr>
          </a:lstStyle>
          <a:p>
            <a:pPr marL="285750" indent="-285750">
              <a:buFont typeface="Arial" panose="020B0604020202020204" pitchFamily="34" charset="0"/>
              <a:buChar char="•"/>
            </a:pPr>
            <a:r>
              <a:rPr lang="it-IT"/>
              <a:t>User Pool è un directory user-centric che gestisce la registrazione e l'autenticazione degli utenti, offrendo funzionalità avanzate come la verifica dell'email e l'autenticazione multi-fattore (MFA). </a:t>
            </a:r>
          </a:p>
          <a:p>
            <a:pPr marL="285750" indent="-285750">
              <a:buFont typeface="Arial" panose="020B0604020202020204" pitchFamily="34" charset="0"/>
              <a:buChar char="•"/>
            </a:pPr>
            <a:r>
              <a:rPr lang="it-IT"/>
              <a:t>Identity Pool consente di fornire agli utenti l'accesso temporaneo e limitato alle risorse AWS, utilizzando identità federate o anonime.</a:t>
            </a:r>
            <a:endParaRPr lang="en-US" i="0"/>
          </a:p>
        </p:txBody>
      </p:sp>
    </p:spTree>
    <p:extLst>
      <p:ext uri="{BB962C8B-B14F-4D97-AF65-F5344CB8AC3E}">
        <p14:creationId xmlns:p14="http://schemas.microsoft.com/office/powerpoint/2010/main" val="19571837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Parallelogram 3">
            <a:extLst>
              <a:ext uri="{FF2B5EF4-FFF2-40B4-BE49-F238E27FC236}">
                <a16:creationId xmlns:a16="http://schemas.microsoft.com/office/drawing/2014/main" id="{0602A4CA-4862-C5E3-1AB5-DF00389D70D6}"/>
              </a:ext>
              <a:ext uri="{C183D7F6-B498-43B3-948B-1728B52AA6E4}">
                <adec:decorative xmlns:adec="http://schemas.microsoft.com/office/drawing/2017/decorative" val="1"/>
              </a:ext>
            </a:extLst>
          </p:cNvPr>
          <p:cNvSpPr/>
          <p:nvPr/>
        </p:nvSpPr>
        <p:spPr>
          <a:xfrm>
            <a:off x="6096001" y="974366"/>
            <a:ext cx="6096000" cy="5883635"/>
          </a:xfrm>
          <a:prstGeom prst="parallelogram">
            <a:avLst>
              <a:gd name="adj" fmla="val 0"/>
            </a:avLst>
          </a:prstGeom>
          <a:gradFill>
            <a:gsLst>
              <a:gs pos="0">
                <a:srgbClr val="7CEFD8"/>
              </a:gs>
              <a:gs pos="35000">
                <a:srgbClr val="6672E4"/>
              </a:gs>
              <a:gs pos="69000">
                <a:srgbClr val="882BE5"/>
              </a:gs>
            </a:gsLst>
            <a:lin ang="5400000" scaled="1"/>
          </a:gra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68" name="Title 67" hidden="1">
            <a:extLst>
              <a:ext uri="{FF2B5EF4-FFF2-40B4-BE49-F238E27FC236}">
                <a16:creationId xmlns:a16="http://schemas.microsoft.com/office/drawing/2014/main" id="{3D46526D-118F-4F6F-BAE0-066F422EBD1E}"/>
              </a:ext>
            </a:extLst>
          </p:cNvPr>
          <p:cNvSpPr>
            <a:spLocks noGrp="1"/>
          </p:cNvSpPr>
          <p:nvPr>
            <p:ph type="title"/>
          </p:nvPr>
        </p:nvSpPr>
        <p:spPr/>
        <p:txBody>
          <a:bodyPr/>
          <a:lstStyle/>
          <a:p>
            <a:r>
              <a:rPr lang="en-US"/>
              <a:t>Human resources slide 3</a:t>
            </a:r>
          </a:p>
        </p:txBody>
      </p:sp>
      <p:sp>
        <p:nvSpPr>
          <p:cNvPr id="2" name="TextBox 1">
            <a:extLst>
              <a:ext uri="{FF2B5EF4-FFF2-40B4-BE49-F238E27FC236}">
                <a16:creationId xmlns:a16="http://schemas.microsoft.com/office/drawing/2014/main" id="{62AEF5FE-6C45-4BF6-9676-571742C3CDD7}"/>
              </a:ext>
            </a:extLst>
          </p:cNvPr>
          <p:cNvSpPr txBox="1"/>
          <p:nvPr/>
        </p:nvSpPr>
        <p:spPr>
          <a:xfrm>
            <a:off x="3291360" y="327600"/>
            <a:ext cx="5609279" cy="512961"/>
          </a:xfrm>
          <a:prstGeom prst="rect">
            <a:avLst/>
          </a:prstGeom>
          <a:noFill/>
        </p:spPr>
        <p:txBody>
          <a:bodyPr wrap="square" lIns="0" tIns="0" rIns="0" bIns="0" rtlCol="0">
            <a:spAutoFit/>
          </a:bodyPr>
          <a:lstStyle/>
          <a:p>
            <a:pPr>
              <a:lnSpc>
                <a:spcPts val="4000"/>
              </a:lnSpc>
            </a:pPr>
            <a:r>
              <a:rPr lang="en-US" sz="4400" b="1">
                <a:solidFill>
                  <a:srgbClr val="002060"/>
                </a:solidFill>
                <a:latin typeface="Segoe UI" panose="020B0502040204020203" pitchFamily="34" charset="0"/>
                <a:cs typeface="Segoe UI" panose="020B0502040204020203" pitchFamily="34" charset="0"/>
              </a:rPr>
              <a:t>Architettura e Servizi</a:t>
            </a:r>
          </a:p>
        </p:txBody>
      </p:sp>
      <p:pic>
        <p:nvPicPr>
          <p:cNvPr id="69" name="Immagine 68" descr="Immagine che contiene testo, Carattere, logo, simbolo&#10;&#10;Descrizione generata automaticamente">
            <a:extLst>
              <a:ext uri="{FF2B5EF4-FFF2-40B4-BE49-F238E27FC236}">
                <a16:creationId xmlns:a16="http://schemas.microsoft.com/office/drawing/2014/main" id="{DD93A340-F1A3-4546-7E69-7835CC5A869C}"/>
              </a:ext>
            </a:extLst>
          </p:cNvPr>
          <p:cNvPicPr>
            <a:picLocks noChangeAspect="1"/>
          </p:cNvPicPr>
          <p:nvPr/>
        </p:nvPicPr>
        <p:blipFill>
          <a:blip r:embed="rId3"/>
          <a:stretch>
            <a:fillRect/>
          </a:stretch>
        </p:blipFill>
        <p:spPr>
          <a:xfrm>
            <a:off x="122830" y="142843"/>
            <a:ext cx="1787858" cy="503622"/>
          </a:xfrm>
          <a:prstGeom prst="rect">
            <a:avLst/>
          </a:prstGeom>
        </p:spPr>
      </p:pic>
      <p:sp>
        <p:nvSpPr>
          <p:cNvPr id="70" name="CasellaDiTesto 69">
            <a:extLst>
              <a:ext uri="{FF2B5EF4-FFF2-40B4-BE49-F238E27FC236}">
                <a16:creationId xmlns:a16="http://schemas.microsoft.com/office/drawing/2014/main" id="{8C9CA1A5-FE25-C1CF-2C9F-18E16ADD8D79}"/>
              </a:ext>
            </a:extLst>
          </p:cNvPr>
          <p:cNvSpPr txBox="1"/>
          <p:nvPr/>
        </p:nvSpPr>
        <p:spPr>
          <a:xfrm>
            <a:off x="0" y="681202"/>
            <a:ext cx="2844048" cy="215444"/>
          </a:xfrm>
          <a:prstGeom prst="rect">
            <a:avLst/>
          </a:prstGeom>
          <a:noFill/>
        </p:spPr>
        <p:txBody>
          <a:bodyPr wrap="none" rtlCol="0">
            <a:spAutoFit/>
          </a:bodyPr>
          <a:lstStyle/>
          <a:p>
            <a:r>
              <a:rPr lang="it-IT" sz="800">
                <a:latin typeface="Adobe Caslon Pro" panose="0205050205050A020403" pitchFamily="18" charset="0"/>
                <a:ea typeface="NSimSun" panose="02010609030101010101" pitchFamily="49" charset="-122"/>
              </a:rPr>
              <a:t>Dip. di Ingegneria Elettrica e delle Tecnologie dell’Informazione</a:t>
            </a:r>
          </a:p>
        </p:txBody>
      </p:sp>
      <p:sp>
        <p:nvSpPr>
          <p:cNvPr id="7" name="TextBox 1">
            <a:extLst>
              <a:ext uri="{FF2B5EF4-FFF2-40B4-BE49-F238E27FC236}">
                <a16:creationId xmlns:a16="http://schemas.microsoft.com/office/drawing/2014/main" id="{7D8D20A7-E1B1-F1F8-6FBB-57A2750CF7D4}"/>
              </a:ext>
            </a:extLst>
          </p:cNvPr>
          <p:cNvSpPr txBox="1"/>
          <p:nvPr/>
        </p:nvSpPr>
        <p:spPr>
          <a:xfrm>
            <a:off x="1508765" y="1047600"/>
            <a:ext cx="2670565" cy="454420"/>
          </a:xfrm>
          <a:prstGeom prst="rect">
            <a:avLst/>
          </a:prstGeom>
          <a:noFill/>
        </p:spPr>
        <p:txBody>
          <a:bodyPr wrap="square" lIns="0" tIns="0" rIns="0" bIns="0" rtlCol="0">
            <a:spAutoFit/>
          </a:bodyPr>
          <a:lstStyle/>
          <a:p>
            <a:pPr>
              <a:lnSpc>
                <a:spcPts val="4000"/>
              </a:lnSpc>
            </a:pPr>
            <a:r>
              <a:rPr lang="en-US" sz="2400" b="1">
                <a:solidFill>
                  <a:schemeClr val="accent1">
                    <a:lumMod val="50000"/>
                  </a:schemeClr>
                </a:solidFill>
                <a:latin typeface="Segoe UI" panose="020B0502040204020203" pitchFamily="34" charset="0"/>
                <a:cs typeface="Segoe UI" panose="020B0502040204020203" pitchFamily="34" charset="0"/>
              </a:rPr>
              <a:t>Cognito User Pool</a:t>
            </a:r>
          </a:p>
        </p:txBody>
      </p:sp>
      <p:cxnSp>
        <p:nvCxnSpPr>
          <p:cNvPr id="11" name="Connettore diritto 10">
            <a:extLst>
              <a:ext uri="{FF2B5EF4-FFF2-40B4-BE49-F238E27FC236}">
                <a16:creationId xmlns:a16="http://schemas.microsoft.com/office/drawing/2014/main" id="{BE642B90-CACB-10C6-B53E-96104CBAB4A0}"/>
              </a:ext>
            </a:extLst>
          </p:cNvPr>
          <p:cNvCxnSpPr>
            <a:cxnSpLocks/>
          </p:cNvCxnSpPr>
          <p:nvPr/>
        </p:nvCxnSpPr>
        <p:spPr>
          <a:xfrm>
            <a:off x="1595194" y="1585793"/>
            <a:ext cx="239612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Connettore diritto 22">
            <a:extLst>
              <a:ext uri="{FF2B5EF4-FFF2-40B4-BE49-F238E27FC236}">
                <a16:creationId xmlns:a16="http://schemas.microsoft.com/office/drawing/2014/main" id="{D6A84BE6-0620-B482-7348-6D599D730DE5}"/>
              </a:ext>
            </a:extLst>
          </p:cNvPr>
          <p:cNvCxnSpPr>
            <a:cxnSpLocks/>
          </p:cNvCxnSpPr>
          <p:nvPr/>
        </p:nvCxnSpPr>
        <p:spPr>
          <a:xfrm>
            <a:off x="122830" y="974366"/>
            <a:ext cx="1195283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
            <a:extLst>
              <a:ext uri="{FF2B5EF4-FFF2-40B4-BE49-F238E27FC236}">
                <a16:creationId xmlns:a16="http://schemas.microsoft.com/office/drawing/2014/main" id="{64637521-6B98-6C04-BC87-479B7B435B17}"/>
              </a:ext>
            </a:extLst>
          </p:cNvPr>
          <p:cNvSpPr txBox="1"/>
          <p:nvPr/>
        </p:nvSpPr>
        <p:spPr>
          <a:xfrm>
            <a:off x="7708653" y="1047600"/>
            <a:ext cx="3139218" cy="454420"/>
          </a:xfrm>
          <a:prstGeom prst="rect">
            <a:avLst/>
          </a:prstGeom>
          <a:noFill/>
        </p:spPr>
        <p:txBody>
          <a:bodyPr wrap="square" lIns="0" tIns="0" rIns="0" bIns="0" rtlCol="0">
            <a:spAutoFit/>
          </a:bodyPr>
          <a:lstStyle/>
          <a:p>
            <a:pPr>
              <a:lnSpc>
                <a:spcPts val="4000"/>
              </a:lnSpc>
            </a:pPr>
            <a:r>
              <a:rPr lang="en-US" sz="2400" b="1">
                <a:solidFill>
                  <a:schemeClr val="bg1"/>
                </a:solidFill>
                <a:latin typeface="Segoe UI" panose="020B0502040204020203" pitchFamily="34" charset="0"/>
                <a:cs typeface="Segoe UI" panose="020B0502040204020203" pitchFamily="34" charset="0"/>
              </a:rPr>
              <a:t>Cognito Identity Pool</a:t>
            </a:r>
          </a:p>
        </p:txBody>
      </p:sp>
      <p:cxnSp>
        <p:nvCxnSpPr>
          <p:cNvPr id="18" name="Connettore diritto 17">
            <a:extLst>
              <a:ext uri="{FF2B5EF4-FFF2-40B4-BE49-F238E27FC236}">
                <a16:creationId xmlns:a16="http://schemas.microsoft.com/office/drawing/2014/main" id="{DCB2A805-C75A-4C30-BDA4-1107E78025ED}"/>
              </a:ext>
            </a:extLst>
          </p:cNvPr>
          <p:cNvCxnSpPr>
            <a:cxnSpLocks/>
          </p:cNvCxnSpPr>
          <p:nvPr/>
        </p:nvCxnSpPr>
        <p:spPr>
          <a:xfrm>
            <a:off x="7835807" y="1585793"/>
            <a:ext cx="284999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4" name="TextBox 4">
            <a:extLst>
              <a:ext uri="{FF2B5EF4-FFF2-40B4-BE49-F238E27FC236}">
                <a16:creationId xmlns:a16="http://schemas.microsoft.com/office/drawing/2014/main" id="{16143739-1A8E-103C-B869-6CCC319A4D07}"/>
              </a:ext>
            </a:extLst>
          </p:cNvPr>
          <p:cNvSpPr txBox="1"/>
          <p:nvPr/>
        </p:nvSpPr>
        <p:spPr>
          <a:xfrm>
            <a:off x="289691" y="1669567"/>
            <a:ext cx="5530431" cy="738664"/>
          </a:xfrm>
          <a:prstGeom prst="rect">
            <a:avLst/>
          </a:prstGeom>
        </p:spPr>
        <p:txBody>
          <a:bodyPr wrap="square" lIns="0" tIns="0" rIns="0" bIns="0">
            <a:spAutoFit/>
          </a:bodyPr>
          <a:lstStyle>
            <a:defPPr>
              <a:defRPr lang="en-US"/>
            </a:defPPr>
            <a:lvl1pPr>
              <a:defRPr sz="1600" i="1">
                <a:solidFill>
                  <a:srgbClr val="002060"/>
                </a:solidFill>
                <a:latin typeface="+mj-lt"/>
                <a:cs typeface="Segoe UI" panose="020B0502040204020203" pitchFamily="34" charset="0"/>
              </a:defRPr>
            </a:lvl1pPr>
          </a:lstStyle>
          <a:p>
            <a:r>
              <a:rPr lang="it-IT"/>
              <a:t>Con Cognito User Pool, è possibile creare e mantenere un database di utenti, fornendo funzioni avanzate di sicurezza e gestione delle identità.</a:t>
            </a:r>
            <a:endParaRPr lang="en-US" i="0"/>
          </a:p>
        </p:txBody>
      </p:sp>
      <p:sp>
        <p:nvSpPr>
          <p:cNvPr id="25" name="TextBox 4">
            <a:extLst>
              <a:ext uri="{FF2B5EF4-FFF2-40B4-BE49-F238E27FC236}">
                <a16:creationId xmlns:a16="http://schemas.microsoft.com/office/drawing/2014/main" id="{4E997769-4EA5-8661-B8C7-BCCAED12706D}"/>
              </a:ext>
            </a:extLst>
          </p:cNvPr>
          <p:cNvSpPr txBox="1"/>
          <p:nvPr/>
        </p:nvSpPr>
        <p:spPr>
          <a:xfrm>
            <a:off x="6378785" y="1669567"/>
            <a:ext cx="5530431" cy="492443"/>
          </a:xfrm>
          <a:prstGeom prst="rect">
            <a:avLst/>
          </a:prstGeom>
        </p:spPr>
        <p:txBody>
          <a:bodyPr wrap="square" lIns="0" tIns="0" rIns="0" bIns="0">
            <a:spAutoFit/>
          </a:bodyPr>
          <a:lstStyle>
            <a:defPPr>
              <a:defRPr lang="en-US"/>
            </a:defPPr>
            <a:lvl1pPr>
              <a:defRPr sz="1600" i="1">
                <a:solidFill>
                  <a:srgbClr val="002060"/>
                </a:solidFill>
                <a:latin typeface="+mj-lt"/>
                <a:cs typeface="Segoe UI" panose="020B0502040204020203" pitchFamily="34" charset="0"/>
              </a:defRPr>
            </a:lvl1pPr>
          </a:lstStyle>
          <a:p>
            <a:r>
              <a:rPr lang="it-IT">
                <a:solidFill>
                  <a:schemeClr val="bg1"/>
                </a:solidFill>
              </a:rPr>
              <a:t>Amazon Cognito Identity Pool è un servizio che consente di fornire agli utenti l'accesso temporaneo e limitato alle risorse AWS.</a:t>
            </a:r>
            <a:endParaRPr lang="en-US" i="0">
              <a:solidFill>
                <a:schemeClr val="bg1"/>
              </a:solidFill>
            </a:endParaRPr>
          </a:p>
        </p:txBody>
      </p:sp>
      <p:sp>
        <p:nvSpPr>
          <p:cNvPr id="26" name="TextBox 4">
            <a:extLst>
              <a:ext uri="{FF2B5EF4-FFF2-40B4-BE49-F238E27FC236}">
                <a16:creationId xmlns:a16="http://schemas.microsoft.com/office/drawing/2014/main" id="{7777EAE7-AEFA-8562-BC83-844E66ADC1A0}"/>
              </a:ext>
            </a:extLst>
          </p:cNvPr>
          <p:cNvSpPr txBox="1"/>
          <p:nvPr/>
        </p:nvSpPr>
        <p:spPr>
          <a:xfrm>
            <a:off x="283355" y="2480286"/>
            <a:ext cx="5530431" cy="3877985"/>
          </a:xfrm>
          <a:prstGeom prst="rect">
            <a:avLst/>
          </a:prstGeom>
        </p:spPr>
        <p:txBody>
          <a:bodyPr wrap="square" lIns="0" tIns="0" rIns="0" bIns="0">
            <a:spAutoFit/>
          </a:bodyPr>
          <a:lstStyle>
            <a:defPPr>
              <a:defRPr lang="en-US"/>
            </a:defPPr>
            <a:lvl1pPr>
              <a:defRPr sz="1600" i="1">
                <a:solidFill>
                  <a:srgbClr val="002060"/>
                </a:solidFill>
                <a:latin typeface="+mj-lt"/>
                <a:cs typeface="Segoe UI" panose="020B0502040204020203" pitchFamily="34" charset="0"/>
              </a:defRPr>
            </a:lvl1pPr>
          </a:lstStyle>
          <a:p>
            <a:pPr marL="285750" indent="-285750">
              <a:buFont typeface="Arial" panose="020B0604020202020204" pitchFamily="34" charset="0"/>
              <a:buChar char="•"/>
            </a:pPr>
            <a:r>
              <a:rPr lang="it-IT" sz="1400" b="1"/>
              <a:t>Autenticazione e Registrazione:</a:t>
            </a:r>
            <a:r>
              <a:rPr lang="it-IT" sz="1400"/>
              <a:t> gli utenti possono registrarsi e accedere utilizzando credenziali tradizionali (email e password) o tramite provider di identità sociali come Google, Facebook, e Amazon. Supporta l'autenticazione multi-fattore (MFA) per un livello aggiuntivo di sicurezza.</a:t>
            </a:r>
          </a:p>
          <a:p>
            <a:pPr marL="285750" indent="-285750">
              <a:buFont typeface="Arial" panose="020B0604020202020204" pitchFamily="34" charset="0"/>
              <a:buChar char="•"/>
            </a:pPr>
            <a:endParaRPr lang="it-IT" sz="1400"/>
          </a:p>
          <a:p>
            <a:pPr marL="285750" indent="-285750">
              <a:buFont typeface="Arial" panose="020B0604020202020204" pitchFamily="34" charset="0"/>
              <a:buChar char="•"/>
            </a:pPr>
            <a:r>
              <a:rPr lang="en-US" sz="1400" b="1"/>
              <a:t>Gestione degli Attributi Utente: </a:t>
            </a:r>
            <a:r>
              <a:rPr lang="it-IT" sz="1400"/>
              <a:t>consente di memorizzare attributi utente personalizzati come nome, indirizzo email, numero di telefono e altro.</a:t>
            </a:r>
          </a:p>
          <a:p>
            <a:pPr marL="285750" indent="-285750">
              <a:buFont typeface="Arial" panose="020B0604020202020204" pitchFamily="34" charset="0"/>
              <a:buChar char="•"/>
            </a:pPr>
            <a:endParaRPr lang="it-IT" sz="1400"/>
          </a:p>
          <a:p>
            <a:pPr marL="285750" indent="-285750">
              <a:buFont typeface="Arial" panose="020B0604020202020204" pitchFamily="34" charset="0"/>
              <a:buChar char="•"/>
            </a:pPr>
            <a:r>
              <a:rPr lang="en-US" sz="1400" b="1"/>
              <a:t>Sicurezza e Conformità: </a:t>
            </a:r>
            <a:r>
              <a:rPr lang="it-IT" sz="1400"/>
              <a:t>supporta la conformità con standard di sicurezza come HIPAA, GDPR e altre normative.</a:t>
            </a:r>
          </a:p>
          <a:p>
            <a:pPr marL="285750" indent="-285750">
              <a:buFont typeface="Arial" panose="020B0604020202020204" pitchFamily="34" charset="0"/>
              <a:buChar char="•"/>
            </a:pPr>
            <a:endParaRPr lang="it-IT" sz="1400"/>
          </a:p>
          <a:p>
            <a:pPr marL="285750" indent="-285750">
              <a:buFont typeface="Arial" panose="020B0604020202020204" pitchFamily="34" charset="0"/>
              <a:buChar char="•"/>
            </a:pPr>
            <a:r>
              <a:rPr lang="en-US" sz="1400" b="1"/>
              <a:t>Integrazione e Personalizzazione: </a:t>
            </a:r>
            <a:r>
              <a:rPr lang="it-IT" sz="1400"/>
              <a:t>consente la personalizzazione dei flussi di autenticazione e delle email di verifica e di reimpostazione della password.</a:t>
            </a:r>
          </a:p>
          <a:p>
            <a:pPr marL="285750" indent="-285750">
              <a:buFont typeface="Arial" panose="020B0604020202020204" pitchFamily="34" charset="0"/>
              <a:buChar char="•"/>
            </a:pPr>
            <a:endParaRPr lang="it-IT" sz="1400"/>
          </a:p>
          <a:p>
            <a:pPr marL="285750" indent="-285750">
              <a:buFont typeface="Arial" panose="020B0604020202020204" pitchFamily="34" charset="0"/>
              <a:buChar char="•"/>
            </a:pPr>
            <a:r>
              <a:rPr lang="en-US" sz="1400" b="1"/>
              <a:t>Analisi e Monitoraggio: </a:t>
            </a:r>
            <a:r>
              <a:rPr lang="it-IT" sz="1400"/>
              <a:t>fornisce metriche e log dettagliati attraverso Amazon CloudWatch per monitorare le attività degli utenti e l'utilizzo del servizio.</a:t>
            </a:r>
            <a:endParaRPr lang="en-US" sz="1400"/>
          </a:p>
        </p:txBody>
      </p:sp>
      <p:sp>
        <p:nvSpPr>
          <p:cNvPr id="28" name="TextBox 4">
            <a:extLst>
              <a:ext uri="{FF2B5EF4-FFF2-40B4-BE49-F238E27FC236}">
                <a16:creationId xmlns:a16="http://schemas.microsoft.com/office/drawing/2014/main" id="{1B4D06C2-1123-F437-E4DE-5D5A3CCF3F9B}"/>
              </a:ext>
            </a:extLst>
          </p:cNvPr>
          <p:cNvSpPr txBox="1"/>
          <p:nvPr/>
        </p:nvSpPr>
        <p:spPr>
          <a:xfrm>
            <a:off x="6378785" y="2408231"/>
            <a:ext cx="5530431" cy="3231654"/>
          </a:xfrm>
          <a:prstGeom prst="rect">
            <a:avLst/>
          </a:prstGeom>
        </p:spPr>
        <p:txBody>
          <a:bodyPr wrap="square" lIns="0" tIns="0" rIns="0" bIns="0">
            <a:spAutoFit/>
          </a:bodyPr>
          <a:lstStyle>
            <a:defPPr>
              <a:defRPr lang="en-US"/>
            </a:defPPr>
            <a:lvl1pPr>
              <a:defRPr sz="1600" i="1">
                <a:solidFill>
                  <a:srgbClr val="002060"/>
                </a:solidFill>
                <a:latin typeface="+mj-lt"/>
                <a:cs typeface="Segoe UI" panose="020B0502040204020203" pitchFamily="34" charset="0"/>
              </a:defRPr>
            </a:lvl1pPr>
          </a:lstStyle>
          <a:p>
            <a:pPr marL="285750" indent="-285750">
              <a:buFont typeface="Arial" panose="020B0604020202020204" pitchFamily="34" charset="0"/>
              <a:buChar char="•"/>
            </a:pPr>
            <a:r>
              <a:rPr lang="it-IT" sz="1400" b="1">
                <a:solidFill>
                  <a:schemeClr val="bg1"/>
                </a:solidFill>
              </a:rPr>
              <a:t>Autenticazione Federata:</a:t>
            </a:r>
            <a:r>
              <a:rPr lang="it-IT" sz="1400">
                <a:solidFill>
                  <a:schemeClr val="bg1"/>
                </a:solidFill>
              </a:rPr>
              <a:t> supporta l'integrazione con Amazon Cognito User Pool per la gestione combinata delle identità. Consente agli utenti di autenticarsi utilizzando identità provenienti da provider sociali come Google, Facebook, Amazon, o da provider aziendali tramite SAML. </a:t>
            </a:r>
          </a:p>
          <a:p>
            <a:pPr marL="285750" indent="-285750">
              <a:buFont typeface="Arial" panose="020B0604020202020204" pitchFamily="34" charset="0"/>
              <a:buChar char="•"/>
            </a:pPr>
            <a:endParaRPr lang="it-IT" sz="1400"/>
          </a:p>
          <a:p>
            <a:pPr marL="285750" indent="-285750">
              <a:buFont typeface="Arial" panose="020B0604020202020204" pitchFamily="34" charset="0"/>
              <a:buChar char="•"/>
            </a:pPr>
            <a:r>
              <a:rPr lang="it-IT" sz="1400" b="1">
                <a:solidFill>
                  <a:schemeClr val="bg1"/>
                </a:solidFill>
              </a:rPr>
              <a:t>Accesso Temporaneo alle Risorse AWS</a:t>
            </a:r>
            <a:r>
              <a:rPr lang="en-US" sz="1400" b="1">
                <a:solidFill>
                  <a:schemeClr val="bg1"/>
                </a:solidFill>
              </a:rPr>
              <a:t>: </a:t>
            </a:r>
            <a:r>
              <a:rPr lang="it-IT" sz="1400">
                <a:solidFill>
                  <a:schemeClr val="bg1"/>
                </a:solidFill>
              </a:rPr>
              <a:t>le autorizzazioni sono gestite attraverso ruoli IAM (Identity and Access Management), che possono essere mappati a diversi gruppi di utenti. Fornisce credenziali temporanee per consentire agli utenti di accedere alle risorse AWS come S3, DynamoDB, e altre, in modo sicuro. </a:t>
            </a:r>
          </a:p>
          <a:p>
            <a:pPr marL="285750" indent="-285750">
              <a:buFont typeface="Arial" panose="020B0604020202020204" pitchFamily="34" charset="0"/>
              <a:buChar char="•"/>
            </a:pPr>
            <a:endParaRPr lang="it-IT" sz="1400" b="1"/>
          </a:p>
          <a:p>
            <a:pPr marL="285750" indent="-285750">
              <a:buFont typeface="Arial" panose="020B0604020202020204" pitchFamily="34" charset="0"/>
              <a:buChar char="•"/>
            </a:pPr>
            <a:r>
              <a:rPr lang="en-US" sz="1400" b="1">
                <a:solidFill>
                  <a:schemeClr val="bg1"/>
                </a:solidFill>
              </a:rPr>
              <a:t>Supporto per Identità Anonime: </a:t>
            </a:r>
            <a:r>
              <a:rPr lang="it-IT" sz="1400">
                <a:solidFill>
                  <a:schemeClr val="bg1"/>
                </a:solidFill>
              </a:rPr>
              <a:t>permette l'accesso alle risorse AWS anche a utenti non autenticati, fornendo loro un'identità anonima temporanea.Utile per applicazioni che desiderano offrire funzionalità di base senza richiedere la registrazione.</a:t>
            </a:r>
          </a:p>
        </p:txBody>
      </p:sp>
    </p:spTree>
    <p:extLst>
      <p:ext uri="{BB962C8B-B14F-4D97-AF65-F5344CB8AC3E}">
        <p14:creationId xmlns:p14="http://schemas.microsoft.com/office/powerpoint/2010/main" val="3490313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arn(outVertical)">
                                      <p:cBhvr>
                                        <p:cTn id="7" dur="250"/>
                                        <p:tgtEl>
                                          <p:spTgt spid="11"/>
                                        </p:tgtEl>
                                      </p:cBhvr>
                                    </p:animEffect>
                                  </p:childTnLst>
                                </p:cTn>
                              </p:par>
                              <p:par>
                                <p:cTn id="8" presetID="16" presetClass="entr" presetSubtype="37"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barn(outVertical)">
                                      <p:cBhvr>
                                        <p:cTn id="10" dur="25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Title 67" hidden="1">
            <a:extLst>
              <a:ext uri="{FF2B5EF4-FFF2-40B4-BE49-F238E27FC236}">
                <a16:creationId xmlns:a16="http://schemas.microsoft.com/office/drawing/2014/main" id="{3D46526D-118F-4F6F-BAE0-066F422EBD1E}"/>
              </a:ext>
            </a:extLst>
          </p:cNvPr>
          <p:cNvSpPr>
            <a:spLocks noGrp="1"/>
          </p:cNvSpPr>
          <p:nvPr>
            <p:ph type="title"/>
          </p:nvPr>
        </p:nvSpPr>
        <p:spPr/>
        <p:txBody>
          <a:bodyPr/>
          <a:lstStyle/>
          <a:p>
            <a:r>
              <a:rPr lang="en-US"/>
              <a:t>Human resources slide 3</a:t>
            </a:r>
          </a:p>
        </p:txBody>
      </p:sp>
      <p:sp>
        <p:nvSpPr>
          <p:cNvPr id="2" name="TextBox 1">
            <a:extLst>
              <a:ext uri="{FF2B5EF4-FFF2-40B4-BE49-F238E27FC236}">
                <a16:creationId xmlns:a16="http://schemas.microsoft.com/office/drawing/2014/main" id="{62AEF5FE-6C45-4BF6-9676-571742C3CDD7}"/>
              </a:ext>
            </a:extLst>
          </p:cNvPr>
          <p:cNvSpPr txBox="1"/>
          <p:nvPr/>
        </p:nvSpPr>
        <p:spPr>
          <a:xfrm>
            <a:off x="3291360" y="327600"/>
            <a:ext cx="5609279" cy="512961"/>
          </a:xfrm>
          <a:prstGeom prst="rect">
            <a:avLst/>
          </a:prstGeom>
          <a:noFill/>
        </p:spPr>
        <p:txBody>
          <a:bodyPr wrap="square" lIns="0" tIns="0" rIns="0" bIns="0" rtlCol="0">
            <a:spAutoFit/>
          </a:bodyPr>
          <a:lstStyle/>
          <a:p>
            <a:pPr>
              <a:lnSpc>
                <a:spcPts val="4000"/>
              </a:lnSpc>
            </a:pPr>
            <a:r>
              <a:rPr lang="en-US" sz="4400" b="1">
                <a:solidFill>
                  <a:srgbClr val="002060"/>
                </a:solidFill>
                <a:latin typeface="Segoe UI" panose="020B0502040204020203" pitchFamily="34" charset="0"/>
                <a:cs typeface="Segoe UI" panose="020B0502040204020203" pitchFamily="34" charset="0"/>
              </a:rPr>
              <a:t>Architettura e Servizi</a:t>
            </a:r>
          </a:p>
        </p:txBody>
      </p:sp>
      <p:pic>
        <p:nvPicPr>
          <p:cNvPr id="69" name="Immagine 68" descr="Immagine che contiene testo, Carattere, logo, simbolo&#10;&#10;Descrizione generata automaticamente">
            <a:extLst>
              <a:ext uri="{FF2B5EF4-FFF2-40B4-BE49-F238E27FC236}">
                <a16:creationId xmlns:a16="http://schemas.microsoft.com/office/drawing/2014/main" id="{DD93A340-F1A3-4546-7E69-7835CC5A869C}"/>
              </a:ext>
            </a:extLst>
          </p:cNvPr>
          <p:cNvPicPr>
            <a:picLocks noChangeAspect="1"/>
          </p:cNvPicPr>
          <p:nvPr/>
        </p:nvPicPr>
        <p:blipFill>
          <a:blip r:embed="rId3"/>
          <a:stretch>
            <a:fillRect/>
          </a:stretch>
        </p:blipFill>
        <p:spPr>
          <a:xfrm>
            <a:off x="122830" y="142843"/>
            <a:ext cx="1787858" cy="503622"/>
          </a:xfrm>
          <a:prstGeom prst="rect">
            <a:avLst/>
          </a:prstGeom>
        </p:spPr>
      </p:pic>
      <p:sp>
        <p:nvSpPr>
          <p:cNvPr id="70" name="CasellaDiTesto 69">
            <a:extLst>
              <a:ext uri="{FF2B5EF4-FFF2-40B4-BE49-F238E27FC236}">
                <a16:creationId xmlns:a16="http://schemas.microsoft.com/office/drawing/2014/main" id="{8C9CA1A5-FE25-C1CF-2C9F-18E16ADD8D79}"/>
              </a:ext>
            </a:extLst>
          </p:cNvPr>
          <p:cNvSpPr txBox="1"/>
          <p:nvPr/>
        </p:nvSpPr>
        <p:spPr>
          <a:xfrm>
            <a:off x="0" y="681202"/>
            <a:ext cx="2844048" cy="215444"/>
          </a:xfrm>
          <a:prstGeom prst="rect">
            <a:avLst/>
          </a:prstGeom>
          <a:noFill/>
        </p:spPr>
        <p:txBody>
          <a:bodyPr wrap="none" rtlCol="0">
            <a:spAutoFit/>
          </a:bodyPr>
          <a:lstStyle/>
          <a:p>
            <a:r>
              <a:rPr lang="it-IT" sz="800">
                <a:latin typeface="Adobe Caslon Pro" panose="0205050205050A020403" pitchFamily="18" charset="0"/>
                <a:ea typeface="NSimSun" panose="02010609030101010101" pitchFamily="49" charset="-122"/>
              </a:rPr>
              <a:t>Dip. di Ingegneria Elettrica e delle Tecnologie dell’Informazione</a:t>
            </a:r>
          </a:p>
        </p:txBody>
      </p:sp>
      <p:pic>
        <p:nvPicPr>
          <p:cNvPr id="22" name="Immagine 21" descr="Immagine che contiene Carattere, Elementi grafici, simbolo, logo&#10;&#10;Descrizione generata automaticamente">
            <a:extLst>
              <a:ext uri="{FF2B5EF4-FFF2-40B4-BE49-F238E27FC236}">
                <a16:creationId xmlns:a16="http://schemas.microsoft.com/office/drawing/2014/main" id="{DC6275C3-E1D4-DDB2-76DA-50F4E17EB33E}"/>
              </a:ext>
            </a:extLst>
          </p:cNvPr>
          <p:cNvPicPr>
            <a:picLocks noChangeAspect="1"/>
          </p:cNvPicPr>
          <p:nvPr/>
        </p:nvPicPr>
        <p:blipFill>
          <a:blip r:embed="rId4"/>
          <a:stretch>
            <a:fillRect/>
          </a:stretch>
        </p:blipFill>
        <p:spPr>
          <a:xfrm>
            <a:off x="9271699" y="4871123"/>
            <a:ext cx="1575023" cy="532499"/>
          </a:xfrm>
          <a:prstGeom prst="rect">
            <a:avLst/>
          </a:prstGeom>
        </p:spPr>
      </p:pic>
      <p:sp>
        <p:nvSpPr>
          <p:cNvPr id="7" name="TextBox 1">
            <a:extLst>
              <a:ext uri="{FF2B5EF4-FFF2-40B4-BE49-F238E27FC236}">
                <a16:creationId xmlns:a16="http://schemas.microsoft.com/office/drawing/2014/main" id="{7D8D20A7-E1B1-F1F8-6FBB-57A2750CF7D4}"/>
              </a:ext>
            </a:extLst>
          </p:cNvPr>
          <p:cNvSpPr txBox="1"/>
          <p:nvPr/>
        </p:nvSpPr>
        <p:spPr>
          <a:xfrm>
            <a:off x="3737948" y="1046833"/>
            <a:ext cx="4716101" cy="454420"/>
          </a:xfrm>
          <a:prstGeom prst="rect">
            <a:avLst/>
          </a:prstGeom>
          <a:noFill/>
        </p:spPr>
        <p:txBody>
          <a:bodyPr wrap="square" lIns="0" tIns="0" rIns="0" bIns="0" rtlCol="0">
            <a:spAutoFit/>
          </a:bodyPr>
          <a:lstStyle/>
          <a:p>
            <a:pPr>
              <a:lnSpc>
                <a:spcPts val="4000"/>
              </a:lnSpc>
            </a:pPr>
            <a:r>
              <a:rPr lang="en-US" sz="2400" b="1">
                <a:solidFill>
                  <a:schemeClr val="accent1">
                    <a:lumMod val="50000"/>
                  </a:schemeClr>
                </a:solidFill>
                <a:latin typeface="Segoe UI" panose="020B0502040204020203" pitchFamily="34" charset="0"/>
                <a:cs typeface="Segoe UI" panose="020B0502040204020203" pitchFamily="34" charset="0"/>
              </a:rPr>
              <a:t>Architettura per l’autenticazione</a:t>
            </a:r>
          </a:p>
        </p:txBody>
      </p:sp>
      <p:cxnSp>
        <p:nvCxnSpPr>
          <p:cNvPr id="11" name="Connettore diritto 10">
            <a:extLst>
              <a:ext uri="{FF2B5EF4-FFF2-40B4-BE49-F238E27FC236}">
                <a16:creationId xmlns:a16="http://schemas.microsoft.com/office/drawing/2014/main" id="{BE642B90-CACB-10C6-B53E-96104CBAB4A0}"/>
              </a:ext>
            </a:extLst>
          </p:cNvPr>
          <p:cNvCxnSpPr>
            <a:cxnSpLocks/>
          </p:cNvCxnSpPr>
          <p:nvPr/>
        </p:nvCxnSpPr>
        <p:spPr>
          <a:xfrm>
            <a:off x="3867456" y="1565000"/>
            <a:ext cx="444223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Connettore diritto 22">
            <a:extLst>
              <a:ext uri="{FF2B5EF4-FFF2-40B4-BE49-F238E27FC236}">
                <a16:creationId xmlns:a16="http://schemas.microsoft.com/office/drawing/2014/main" id="{D6A84BE6-0620-B482-7348-6D599D730DE5}"/>
              </a:ext>
            </a:extLst>
          </p:cNvPr>
          <p:cNvCxnSpPr>
            <a:cxnSpLocks/>
          </p:cNvCxnSpPr>
          <p:nvPr/>
        </p:nvCxnSpPr>
        <p:spPr>
          <a:xfrm>
            <a:off x="122830" y="974366"/>
            <a:ext cx="1195283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4">
            <a:extLst>
              <a:ext uri="{FF2B5EF4-FFF2-40B4-BE49-F238E27FC236}">
                <a16:creationId xmlns:a16="http://schemas.microsoft.com/office/drawing/2014/main" id="{20887DB9-0990-E6C9-7911-45FF46CECAE6}"/>
              </a:ext>
            </a:extLst>
          </p:cNvPr>
          <p:cNvSpPr txBox="1"/>
          <p:nvPr/>
        </p:nvSpPr>
        <p:spPr>
          <a:xfrm>
            <a:off x="1925536" y="1620929"/>
            <a:ext cx="8503340" cy="215444"/>
          </a:xfrm>
          <a:prstGeom prst="rect">
            <a:avLst/>
          </a:prstGeom>
        </p:spPr>
        <p:txBody>
          <a:bodyPr wrap="square" lIns="0" tIns="0" rIns="0" bIns="0">
            <a:spAutoFit/>
          </a:bodyPr>
          <a:lstStyle>
            <a:defPPr>
              <a:defRPr lang="en-US"/>
            </a:defPPr>
            <a:lvl1pPr>
              <a:defRPr sz="1600" i="1">
                <a:solidFill>
                  <a:srgbClr val="002060"/>
                </a:solidFill>
                <a:latin typeface="+mj-lt"/>
                <a:cs typeface="Segoe UI" panose="020B0502040204020203" pitchFamily="34" charset="0"/>
              </a:defRPr>
            </a:lvl1pPr>
          </a:lstStyle>
          <a:p>
            <a:r>
              <a:rPr lang="it-IT" sz="1400" i="0"/>
              <a:t>Per il flusso di autenticazione viene coinvolto il servizio di AWS Cognito che comprende un User Pool e un Identity Pool.</a:t>
            </a:r>
            <a:endParaRPr lang="en-US" sz="1400" i="0"/>
          </a:p>
        </p:txBody>
      </p:sp>
      <p:cxnSp>
        <p:nvCxnSpPr>
          <p:cNvPr id="20" name="Connettore diritto 19">
            <a:extLst>
              <a:ext uri="{FF2B5EF4-FFF2-40B4-BE49-F238E27FC236}">
                <a16:creationId xmlns:a16="http://schemas.microsoft.com/office/drawing/2014/main" id="{9A125612-4153-7AF4-4B9B-10517BD97187}"/>
              </a:ext>
            </a:extLst>
          </p:cNvPr>
          <p:cNvCxnSpPr>
            <a:cxnSpLocks/>
          </p:cNvCxnSpPr>
          <p:nvPr/>
        </p:nvCxnSpPr>
        <p:spPr>
          <a:xfrm>
            <a:off x="4044718" y="3924577"/>
            <a:ext cx="4264976" cy="0"/>
          </a:xfrm>
          <a:prstGeom prst="line">
            <a:avLst/>
          </a:prstGeom>
          <a:ln>
            <a:solidFill>
              <a:srgbClr val="000000"/>
            </a:solidFill>
          </a:ln>
        </p:spPr>
        <p:style>
          <a:lnRef idx="1">
            <a:schemeClr val="accent1"/>
          </a:lnRef>
          <a:fillRef idx="0">
            <a:schemeClr val="accent1"/>
          </a:fillRef>
          <a:effectRef idx="0">
            <a:schemeClr val="accent1"/>
          </a:effectRef>
          <a:fontRef idx="minor">
            <a:schemeClr val="tx1"/>
          </a:fontRef>
        </p:style>
      </p:cxnSp>
      <p:sp>
        <p:nvSpPr>
          <p:cNvPr id="27" name="TextBox 2">
            <a:extLst>
              <a:ext uri="{FF2B5EF4-FFF2-40B4-BE49-F238E27FC236}">
                <a16:creationId xmlns:a16="http://schemas.microsoft.com/office/drawing/2014/main" id="{7C5ACBB4-063F-A7AF-E60D-798CA365541E}"/>
              </a:ext>
            </a:extLst>
          </p:cNvPr>
          <p:cNvSpPr txBox="1"/>
          <p:nvPr/>
        </p:nvSpPr>
        <p:spPr>
          <a:xfrm>
            <a:off x="646008" y="2555424"/>
            <a:ext cx="2093088" cy="405205"/>
          </a:xfrm>
          <a:prstGeom prst="rect">
            <a:avLst/>
          </a:prstGeom>
          <a:noFill/>
        </p:spPr>
        <p:txBody>
          <a:bodyPr wrap="square" lIns="0" tIns="0" rIns="0" bIns="0" rtlCol="0">
            <a:noAutofit/>
          </a:bodyPr>
          <a:lstStyle>
            <a:defPPr>
              <a:defRPr lang="en-US"/>
            </a:defPPr>
            <a:lvl1pPr>
              <a:lnSpc>
                <a:spcPts val="4000"/>
              </a:lnSpc>
              <a:defRPr sz="3600" b="1">
                <a:solidFill>
                  <a:srgbClr val="002060"/>
                </a:solidFill>
                <a:latin typeface="Segoe UI" panose="020B0502040204020203" pitchFamily="34" charset="0"/>
                <a:cs typeface="Segoe UI" panose="020B0502040204020203" pitchFamily="34" charset="0"/>
              </a:defRPr>
            </a:lvl1pPr>
          </a:lstStyle>
          <a:p>
            <a:r>
              <a:rPr lang="en-US" sz="3200"/>
              <a:t>Alto livello</a:t>
            </a:r>
          </a:p>
        </p:txBody>
      </p:sp>
      <p:sp>
        <p:nvSpPr>
          <p:cNvPr id="28" name="TextBox 2">
            <a:extLst>
              <a:ext uri="{FF2B5EF4-FFF2-40B4-BE49-F238E27FC236}">
                <a16:creationId xmlns:a16="http://schemas.microsoft.com/office/drawing/2014/main" id="{1CE5DD23-5D43-3287-BE9E-9EFC060A765A}"/>
              </a:ext>
            </a:extLst>
          </p:cNvPr>
          <p:cNvSpPr txBox="1"/>
          <p:nvPr/>
        </p:nvSpPr>
        <p:spPr>
          <a:xfrm>
            <a:off x="646008" y="5114852"/>
            <a:ext cx="2366128" cy="405205"/>
          </a:xfrm>
          <a:prstGeom prst="rect">
            <a:avLst/>
          </a:prstGeom>
          <a:noFill/>
        </p:spPr>
        <p:txBody>
          <a:bodyPr wrap="square" lIns="0" tIns="0" rIns="0" bIns="0" rtlCol="0">
            <a:noAutofit/>
          </a:bodyPr>
          <a:lstStyle>
            <a:defPPr>
              <a:defRPr lang="en-US"/>
            </a:defPPr>
            <a:lvl1pPr>
              <a:lnSpc>
                <a:spcPts val="4000"/>
              </a:lnSpc>
              <a:defRPr sz="3600" b="1">
                <a:solidFill>
                  <a:srgbClr val="002060"/>
                </a:solidFill>
                <a:latin typeface="Segoe UI" panose="020B0502040204020203" pitchFamily="34" charset="0"/>
                <a:cs typeface="Segoe UI" panose="020B0502040204020203" pitchFamily="34" charset="0"/>
              </a:defRPr>
            </a:lvl1pPr>
          </a:lstStyle>
          <a:p>
            <a:r>
              <a:rPr lang="en-US" sz="3200"/>
              <a:t>Basso livello</a:t>
            </a:r>
          </a:p>
        </p:txBody>
      </p:sp>
      <p:pic>
        <p:nvPicPr>
          <p:cNvPr id="5" name="Immagine 4" descr="Immagine che contiene testo, diagramma, schizzo, Piano&#10;&#10;Descrizione generata automaticamente">
            <a:extLst>
              <a:ext uri="{FF2B5EF4-FFF2-40B4-BE49-F238E27FC236}">
                <a16:creationId xmlns:a16="http://schemas.microsoft.com/office/drawing/2014/main" id="{91EEDB5B-452C-A826-F5F2-F082B11B164B}"/>
              </a:ext>
            </a:extLst>
          </p:cNvPr>
          <p:cNvPicPr>
            <a:picLocks noChangeAspect="1"/>
          </p:cNvPicPr>
          <p:nvPr/>
        </p:nvPicPr>
        <p:blipFill rotWithShape="1">
          <a:blip r:embed="rId5"/>
          <a:srcRect l="34007" t="39897" r="34562" b="39114"/>
          <a:stretch/>
        </p:blipFill>
        <p:spPr>
          <a:xfrm>
            <a:off x="4044718" y="2160475"/>
            <a:ext cx="3780000" cy="1440000"/>
          </a:xfrm>
          <a:prstGeom prst="rect">
            <a:avLst/>
          </a:prstGeom>
        </p:spPr>
      </p:pic>
      <p:pic>
        <p:nvPicPr>
          <p:cNvPr id="8" name="Immagine 7" descr="Immagine che contiene diagramma, Piano, schizzo, testo&#10;&#10;Descrizione generata automaticamente">
            <a:extLst>
              <a:ext uri="{FF2B5EF4-FFF2-40B4-BE49-F238E27FC236}">
                <a16:creationId xmlns:a16="http://schemas.microsoft.com/office/drawing/2014/main" id="{B2CBCC38-A3C2-AFE7-4DBC-B11D119DB7AE}"/>
              </a:ext>
            </a:extLst>
          </p:cNvPr>
          <p:cNvPicPr>
            <a:picLocks noChangeAspect="1"/>
          </p:cNvPicPr>
          <p:nvPr/>
        </p:nvPicPr>
        <p:blipFill rotWithShape="1">
          <a:blip r:embed="rId6"/>
          <a:srcRect l="26289" t="26246" r="26471" b="25986"/>
          <a:stretch/>
        </p:blipFill>
        <p:spPr>
          <a:xfrm>
            <a:off x="3972540" y="4039096"/>
            <a:ext cx="4409331" cy="2507807"/>
          </a:xfrm>
          <a:prstGeom prst="rect">
            <a:avLst/>
          </a:prstGeom>
        </p:spPr>
      </p:pic>
    </p:spTree>
    <p:extLst>
      <p:ext uri="{BB962C8B-B14F-4D97-AF65-F5344CB8AC3E}">
        <p14:creationId xmlns:p14="http://schemas.microsoft.com/office/powerpoint/2010/main" val="721811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arn(outVertical)">
                                      <p:cBhvr>
                                        <p:cTn id="7" dur="2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 name="Parallelogram 3">
            <a:extLst>
              <a:ext uri="{FF2B5EF4-FFF2-40B4-BE49-F238E27FC236}">
                <a16:creationId xmlns:a16="http://schemas.microsoft.com/office/drawing/2014/main" id="{55F4121D-D4A2-B750-DB79-ADA91F3F4B89}"/>
              </a:ext>
              <a:ext uri="{C183D7F6-B498-43B3-948B-1728B52AA6E4}">
                <adec:decorative xmlns:adec="http://schemas.microsoft.com/office/drawing/2017/decorative" val="1"/>
              </a:ext>
            </a:extLst>
          </p:cNvPr>
          <p:cNvSpPr/>
          <p:nvPr/>
        </p:nvSpPr>
        <p:spPr>
          <a:xfrm>
            <a:off x="6223036" y="4174408"/>
            <a:ext cx="2461260" cy="2683592"/>
          </a:xfrm>
          <a:prstGeom prst="parallelogram">
            <a:avLst>
              <a:gd name="adj" fmla="val 0"/>
            </a:avLst>
          </a:prstGeom>
          <a:gradFill>
            <a:gsLst>
              <a:gs pos="0">
                <a:srgbClr val="7CEFD8"/>
              </a:gs>
              <a:gs pos="71000">
                <a:srgbClr val="6672E4"/>
              </a:gs>
              <a:gs pos="100000">
                <a:srgbClr val="882BE5"/>
              </a:gs>
            </a:gsLst>
            <a:lin ang="5400000" scaled="1"/>
          </a:gra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171" name="Parallelogram 3">
            <a:extLst>
              <a:ext uri="{FF2B5EF4-FFF2-40B4-BE49-F238E27FC236}">
                <a16:creationId xmlns:a16="http://schemas.microsoft.com/office/drawing/2014/main" id="{4D54A598-BFE2-64D5-B914-1EE340D55617}"/>
              </a:ext>
              <a:ext uri="{C183D7F6-B498-43B3-948B-1728B52AA6E4}">
                <adec:decorative xmlns:adec="http://schemas.microsoft.com/office/drawing/2017/decorative" val="1"/>
              </a:ext>
            </a:extLst>
          </p:cNvPr>
          <p:cNvSpPr/>
          <p:nvPr/>
        </p:nvSpPr>
        <p:spPr>
          <a:xfrm>
            <a:off x="1086742" y="4174408"/>
            <a:ext cx="2461260" cy="2683592"/>
          </a:xfrm>
          <a:prstGeom prst="parallelogram">
            <a:avLst>
              <a:gd name="adj" fmla="val 0"/>
            </a:avLst>
          </a:prstGeom>
          <a:gradFill>
            <a:gsLst>
              <a:gs pos="0">
                <a:srgbClr val="7CEFD8"/>
              </a:gs>
              <a:gs pos="71000">
                <a:srgbClr val="6672E4"/>
              </a:gs>
              <a:gs pos="100000">
                <a:srgbClr val="882BE5"/>
              </a:gs>
            </a:gsLst>
            <a:lin ang="5400000" scaled="1"/>
          </a:gra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4" name="Parallelogram 3">
            <a:extLst>
              <a:ext uri="{FF2B5EF4-FFF2-40B4-BE49-F238E27FC236}">
                <a16:creationId xmlns:a16="http://schemas.microsoft.com/office/drawing/2014/main" id="{241C7FC4-FEFA-4A96-9749-9068C68611EF}"/>
              </a:ext>
              <a:ext uri="{C183D7F6-B498-43B3-948B-1728B52AA6E4}">
                <adec:decorative xmlns:adec="http://schemas.microsoft.com/office/drawing/2017/decorative" val="1"/>
              </a:ext>
            </a:extLst>
          </p:cNvPr>
          <p:cNvSpPr/>
          <p:nvPr/>
        </p:nvSpPr>
        <p:spPr>
          <a:xfrm>
            <a:off x="3979592" y="974366"/>
            <a:ext cx="3961053" cy="2591271"/>
          </a:xfrm>
          <a:prstGeom prst="parallelogram">
            <a:avLst>
              <a:gd name="adj" fmla="val 0"/>
            </a:avLst>
          </a:prstGeom>
          <a:gradFill>
            <a:gsLst>
              <a:gs pos="0">
                <a:srgbClr val="7CEFD8"/>
              </a:gs>
              <a:gs pos="71000">
                <a:srgbClr val="6672E4"/>
              </a:gs>
              <a:gs pos="100000">
                <a:srgbClr val="882BE5"/>
              </a:gs>
            </a:gsLst>
            <a:lin ang="5400000" scaled="1"/>
          </a:gra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68" name="Title 67" hidden="1">
            <a:extLst>
              <a:ext uri="{FF2B5EF4-FFF2-40B4-BE49-F238E27FC236}">
                <a16:creationId xmlns:a16="http://schemas.microsoft.com/office/drawing/2014/main" id="{3D46526D-118F-4F6F-BAE0-066F422EBD1E}"/>
              </a:ext>
            </a:extLst>
          </p:cNvPr>
          <p:cNvSpPr>
            <a:spLocks noGrp="1"/>
          </p:cNvSpPr>
          <p:nvPr>
            <p:ph type="title"/>
          </p:nvPr>
        </p:nvSpPr>
        <p:spPr/>
        <p:txBody>
          <a:bodyPr/>
          <a:lstStyle/>
          <a:p>
            <a:r>
              <a:rPr lang="en-US"/>
              <a:t>Human resources slide 3</a:t>
            </a:r>
          </a:p>
        </p:txBody>
      </p:sp>
      <p:sp>
        <p:nvSpPr>
          <p:cNvPr id="2" name="TextBox 1">
            <a:extLst>
              <a:ext uri="{FF2B5EF4-FFF2-40B4-BE49-F238E27FC236}">
                <a16:creationId xmlns:a16="http://schemas.microsoft.com/office/drawing/2014/main" id="{62AEF5FE-6C45-4BF6-9676-571742C3CDD7}"/>
              </a:ext>
            </a:extLst>
          </p:cNvPr>
          <p:cNvSpPr txBox="1"/>
          <p:nvPr/>
        </p:nvSpPr>
        <p:spPr>
          <a:xfrm>
            <a:off x="4562030" y="327040"/>
            <a:ext cx="2734927" cy="512961"/>
          </a:xfrm>
          <a:prstGeom prst="rect">
            <a:avLst/>
          </a:prstGeom>
          <a:noFill/>
        </p:spPr>
        <p:txBody>
          <a:bodyPr wrap="square" lIns="0" tIns="0" rIns="0" bIns="0" rtlCol="0">
            <a:spAutoFit/>
          </a:bodyPr>
          <a:lstStyle/>
          <a:p>
            <a:pPr>
              <a:lnSpc>
                <a:spcPts val="4000"/>
              </a:lnSpc>
            </a:pPr>
            <a:r>
              <a:rPr lang="en-US" sz="4400" b="1" err="1">
                <a:solidFill>
                  <a:srgbClr val="002060"/>
                </a:solidFill>
                <a:latin typeface="Segoe UI" panose="020B0502040204020203" pitchFamily="34" charset="0"/>
                <a:cs typeface="Segoe UI" panose="020B0502040204020203" pitchFamily="34" charset="0"/>
              </a:rPr>
              <a:t>Sommario</a:t>
            </a:r>
            <a:endParaRPr lang="en-US" sz="4400" b="1">
              <a:solidFill>
                <a:srgbClr val="002060"/>
              </a:solidFill>
              <a:latin typeface="Segoe UI" panose="020B0502040204020203" pitchFamily="34" charset="0"/>
              <a:cs typeface="Segoe UI" panose="020B0502040204020203" pitchFamily="34" charset="0"/>
            </a:endParaRPr>
          </a:p>
        </p:txBody>
      </p:sp>
      <p:grpSp>
        <p:nvGrpSpPr>
          <p:cNvPr id="93" name="Group 92">
            <a:extLst>
              <a:ext uri="{FF2B5EF4-FFF2-40B4-BE49-F238E27FC236}">
                <a16:creationId xmlns:a16="http://schemas.microsoft.com/office/drawing/2014/main" id="{294AEDC0-6B1D-4A3D-860D-83756CC387D3}"/>
              </a:ext>
              <a:ext uri="{C183D7F6-B498-43B3-948B-1728B52AA6E4}">
                <adec:decorative xmlns:adec="http://schemas.microsoft.com/office/drawing/2017/decorative" val="1"/>
              </a:ext>
            </a:extLst>
          </p:cNvPr>
          <p:cNvGrpSpPr/>
          <p:nvPr/>
        </p:nvGrpSpPr>
        <p:grpSpPr>
          <a:xfrm>
            <a:off x="401572" y="1474127"/>
            <a:ext cx="3057363" cy="1874105"/>
            <a:chOff x="8472914" y="1346003"/>
            <a:chExt cx="3057363" cy="1533005"/>
          </a:xfrm>
        </p:grpSpPr>
        <p:sp>
          <p:nvSpPr>
            <p:cNvPr id="101" name="TextBox 100">
              <a:extLst>
                <a:ext uri="{FF2B5EF4-FFF2-40B4-BE49-F238E27FC236}">
                  <a16:creationId xmlns:a16="http://schemas.microsoft.com/office/drawing/2014/main" id="{CAECCF3F-B2FA-4F0A-96EE-B54207D66547}"/>
                </a:ext>
              </a:extLst>
            </p:cNvPr>
            <p:cNvSpPr txBox="1"/>
            <p:nvPr/>
          </p:nvSpPr>
          <p:spPr>
            <a:xfrm>
              <a:off x="8483139" y="1346003"/>
              <a:ext cx="3047138" cy="276999"/>
            </a:xfrm>
            <a:prstGeom prst="rect">
              <a:avLst/>
            </a:prstGeom>
            <a:noFill/>
          </p:spPr>
          <p:txBody>
            <a:bodyPr wrap="square" lIns="0" tIns="0" rIns="0" bIns="0" rtlCol="0">
              <a:spAutoFit/>
            </a:bodyPr>
            <a:lstStyle/>
            <a:p>
              <a:r>
                <a:rPr lang="en-US" b="1">
                  <a:solidFill>
                    <a:srgbClr val="002060"/>
                  </a:solidFill>
                  <a:latin typeface="Segoe UI" panose="020B0502040204020203" pitchFamily="34" charset="0"/>
                  <a:cs typeface="Segoe UI" panose="020B0502040204020203" pitchFamily="34" charset="0"/>
                </a:rPr>
                <a:t>1. </a:t>
              </a:r>
              <a:r>
                <a:rPr lang="en-US" b="1" err="1">
                  <a:solidFill>
                    <a:srgbClr val="002060"/>
                  </a:solidFill>
                  <a:latin typeface="Segoe UI" panose="020B0502040204020203" pitchFamily="34" charset="0"/>
                  <a:cs typeface="Segoe UI" panose="020B0502040204020203" pitchFamily="34" charset="0"/>
                </a:rPr>
                <a:t>Introduzione</a:t>
              </a:r>
              <a:endParaRPr lang="en-US" b="1">
                <a:solidFill>
                  <a:srgbClr val="002060"/>
                </a:solidFill>
                <a:latin typeface="Segoe UI" panose="020B0502040204020203" pitchFamily="34" charset="0"/>
                <a:cs typeface="Segoe UI" panose="020B0502040204020203" pitchFamily="34" charset="0"/>
              </a:endParaRPr>
            </a:p>
          </p:txBody>
        </p:sp>
        <p:sp>
          <p:nvSpPr>
            <p:cNvPr id="103" name="Rectangle 102">
              <a:extLst>
                <a:ext uri="{FF2B5EF4-FFF2-40B4-BE49-F238E27FC236}">
                  <a16:creationId xmlns:a16="http://schemas.microsoft.com/office/drawing/2014/main" id="{CDAD2E5F-3DBB-47BA-B90E-DDB45972B6AF}"/>
                </a:ext>
              </a:extLst>
            </p:cNvPr>
            <p:cNvSpPr/>
            <p:nvPr/>
          </p:nvSpPr>
          <p:spPr>
            <a:xfrm>
              <a:off x="8483139" y="1647902"/>
              <a:ext cx="2975669" cy="1231106"/>
            </a:xfrm>
            <a:prstGeom prst="rect">
              <a:avLst/>
            </a:prstGeom>
          </p:spPr>
          <p:txBody>
            <a:bodyPr wrap="square" lIns="0" tIns="0" rIns="0" bIns="0">
              <a:spAutoFit/>
            </a:bodyPr>
            <a:lstStyle/>
            <a:p>
              <a:pPr marL="342900" indent="-342900">
                <a:buSzPct val="100000"/>
                <a:buFont typeface="Arial" panose="020B0604020202020204" pitchFamily="34" charset="0"/>
                <a:buChar char="•"/>
              </a:pPr>
              <a:r>
                <a:rPr lang="en-US" sz="1600" i="1">
                  <a:solidFill>
                    <a:srgbClr val="002060"/>
                  </a:solidFill>
                  <a:latin typeface="+mj-lt"/>
                  <a:cs typeface="Segoe UI" panose="020B0502040204020203" pitchFamily="34" charset="0"/>
                </a:rPr>
                <a:t>Obiettivo</a:t>
              </a:r>
            </a:p>
            <a:p>
              <a:pPr marL="342900" indent="-342900">
                <a:buSzPct val="100000"/>
                <a:buFont typeface="Arial" panose="020B0604020202020204" pitchFamily="34" charset="0"/>
                <a:buChar char="•"/>
              </a:pPr>
              <a:r>
                <a:rPr lang="en-US" sz="1600" i="1">
                  <a:solidFill>
                    <a:srgbClr val="002060"/>
                  </a:solidFill>
                  <a:latin typeface="+mj-lt"/>
                  <a:cs typeface="Segoe UI" panose="020B0502040204020203" pitchFamily="34" charset="0"/>
                </a:rPr>
                <a:t>Panoramica sull’applicazione</a:t>
              </a:r>
            </a:p>
            <a:p>
              <a:pPr marL="342900" indent="-342900">
                <a:buSzPct val="100000"/>
                <a:buFont typeface="Arial" panose="020B0604020202020204" pitchFamily="34" charset="0"/>
                <a:buChar char="•"/>
              </a:pPr>
              <a:r>
                <a:rPr lang="en-US" sz="1600" i="1" err="1">
                  <a:solidFill>
                    <a:srgbClr val="002060"/>
                  </a:solidFill>
                  <a:latin typeface="+mj-lt"/>
                  <a:cs typeface="Segoe UI" panose="020B0502040204020203" pitchFamily="34" charset="0"/>
                </a:rPr>
                <a:t>Introduzione</a:t>
              </a:r>
              <a:r>
                <a:rPr lang="en-US" sz="1600" i="1">
                  <a:solidFill>
                    <a:srgbClr val="002060"/>
                  </a:solidFill>
                  <a:latin typeface="+mj-lt"/>
                  <a:cs typeface="Segoe UI" panose="020B0502040204020203" pitchFamily="34" charset="0"/>
                </a:rPr>
                <a:t> ad AWS</a:t>
              </a:r>
            </a:p>
            <a:p>
              <a:pPr marL="342900" indent="-342900">
                <a:buSzPct val="100000"/>
                <a:buFont typeface="Arial" panose="020B0604020202020204" pitchFamily="34" charset="0"/>
                <a:buChar char="•"/>
              </a:pPr>
              <a:r>
                <a:rPr lang="en-US" sz="1600" i="1" err="1">
                  <a:solidFill>
                    <a:srgbClr val="002060"/>
                  </a:solidFill>
                  <a:latin typeface="+mj-lt"/>
                  <a:cs typeface="Segoe UI" panose="020B0502040204020203" pitchFamily="34" charset="0"/>
                </a:rPr>
                <a:t>Requisiti</a:t>
              </a:r>
              <a:r>
                <a:rPr lang="en-US" sz="1600" i="1">
                  <a:solidFill>
                    <a:srgbClr val="002060"/>
                  </a:solidFill>
                  <a:latin typeface="+mj-lt"/>
                  <a:cs typeface="Segoe UI" panose="020B0502040204020203" pitchFamily="34" charset="0"/>
                </a:rPr>
                <a:t> </a:t>
              </a:r>
              <a:r>
                <a:rPr lang="en-US" sz="1600" i="1" err="1">
                  <a:solidFill>
                    <a:srgbClr val="002060"/>
                  </a:solidFill>
                  <a:latin typeface="+mj-lt"/>
                  <a:cs typeface="Segoe UI" panose="020B0502040204020203" pitchFamily="34" charset="0"/>
                </a:rPr>
                <a:t>fondamentali</a:t>
              </a:r>
              <a:r>
                <a:rPr lang="en-US" sz="1600" i="1">
                  <a:solidFill>
                    <a:srgbClr val="002060"/>
                  </a:solidFill>
                  <a:latin typeface="+mj-lt"/>
                  <a:cs typeface="Segoe UI" panose="020B0502040204020203" pitchFamily="34" charset="0"/>
                </a:rPr>
                <a:t> di </a:t>
              </a:r>
              <a:r>
                <a:rPr lang="en-US" sz="1600" i="1" err="1">
                  <a:solidFill>
                    <a:srgbClr val="002060"/>
                  </a:solidFill>
                  <a:latin typeface="+mj-lt"/>
                  <a:cs typeface="Segoe UI" panose="020B0502040204020203" pitchFamily="34" charset="0"/>
                </a:rPr>
                <a:t>sicurezza</a:t>
              </a:r>
              <a:br>
                <a:rPr lang="en-US" sz="1600" i="1">
                  <a:solidFill>
                    <a:srgbClr val="002060"/>
                  </a:solidFill>
                  <a:latin typeface="+mj-lt"/>
                  <a:cs typeface="Segoe UI" panose="020B0502040204020203" pitchFamily="34" charset="0"/>
                </a:rPr>
              </a:br>
              <a:endParaRPr lang="en-US" sz="1600" i="1">
                <a:solidFill>
                  <a:srgbClr val="002060"/>
                </a:solidFill>
                <a:latin typeface="+mj-lt"/>
                <a:cs typeface="Segoe UI" panose="020B0502040204020203" pitchFamily="34" charset="0"/>
              </a:endParaRPr>
            </a:p>
          </p:txBody>
        </p:sp>
        <p:cxnSp>
          <p:nvCxnSpPr>
            <p:cNvPr id="108" name="Straight Connector 107">
              <a:extLst>
                <a:ext uri="{FF2B5EF4-FFF2-40B4-BE49-F238E27FC236}">
                  <a16:creationId xmlns:a16="http://schemas.microsoft.com/office/drawing/2014/main" id="{8F599308-2B51-4D9D-9F9B-2C2E81CA918F}"/>
                </a:ext>
              </a:extLst>
            </p:cNvPr>
            <p:cNvCxnSpPr>
              <a:cxnSpLocks/>
            </p:cNvCxnSpPr>
            <p:nvPr/>
          </p:nvCxnSpPr>
          <p:spPr>
            <a:xfrm>
              <a:off x="8472914" y="2790475"/>
              <a:ext cx="2996117"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pic>
        <p:nvPicPr>
          <p:cNvPr id="69" name="Immagine 68" descr="Immagine che contiene testo, Carattere, logo, simbolo&#10;&#10;Descrizione generata automaticamente">
            <a:extLst>
              <a:ext uri="{FF2B5EF4-FFF2-40B4-BE49-F238E27FC236}">
                <a16:creationId xmlns:a16="http://schemas.microsoft.com/office/drawing/2014/main" id="{DD93A340-F1A3-4546-7E69-7835CC5A869C}"/>
              </a:ext>
            </a:extLst>
          </p:cNvPr>
          <p:cNvPicPr>
            <a:picLocks noChangeAspect="1"/>
          </p:cNvPicPr>
          <p:nvPr/>
        </p:nvPicPr>
        <p:blipFill>
          <a:blip r:embed="rId3"/>
          <a:stretch>
            <a:fillRect/>
          </a:stretch>
        </p:blipFill>
        <p:spPr>
          <a:xfrm>
            <a:off x="122830" y="142843"/>
            <a:ext cx="1787858" cy="503622"/>
          </a:xfrm>
          <a:prstGeom prst="rect">
            <a:avLst/>
          </a:prstGeom>
        </p:spPr>
      </p:pic>
      <p:sp>
        <p:nvSpPr>
          <p:cNvPr id="70" name="CasellaDiTesto 69">
            <a:extLst>
              <a:ext uri="{FF2B5EF4-FFF2-40B4-BE49-F238E27FC236}">
                <a16:creationId xmlns:a16="http://schemas.microsoft.com/office/drawing/2014/main" id="{8C9CA1A5-FE25-C1CF-2C9F-18E16ADD8D79}"/>
              </a:ext>
            </a:extLst>
          </p:cNvPr>
          <p:cNvSpPr txBox="1"/>
          <p:nvPr/>
        </p:nvSpPr>
        <p:spPr>
          <a:xfrm>
            <a:off x="0" y="681202"/>
            <a:ext cx="2844048" cy="215444"/>
          </a:xfrm>
          <a:prstGeom prst="rect">
            <a:avLst/>
          </a:prstGeom>
          <a:noFill/>
        </p:spPr>
        <p:txBody>
          <a:bodyPr wrap="none" rtlCol="0">
            <a:spAutoFit/>
          </a:bodyPr>
          <a:lstStyle/>
          <a:p>
            <a:r>
              <a:rPr lang="it-IT" sz="800">
                <a:latin typeface="Adobe Caslon Pro" panose="0205050205050A020403" pitchFamily="18" charset="0"/>
                <a:ea typeface="NSimSun" panose="02010609030101010101" pitchFamily="49" charset="-122"/>
              </a:rPr>
              <a:t>Dip. di Ingegneria Elettrica e delle Tecnologie dell’Informazione</a:t>
            </a:r>
          </a:p>
        </p:txBody>
      </p:sp>
      <p:cxnSp>
        <p:nvCxnSpPr>
          <p:cNvPr id="75" name="Connettore diritto 74">
            <a:extLst>
              <a:ext uri="{FF2B5EF4-FFF2-40B4-BE49-F238E27FC236}">
                <a16:creationId xmlns:a16="http://schemas.microsoft.com/office/drawing/2014/main" id="{948C4C18-4DFD-3C36-A858-91CDA415C1FC}"/>
              </a:ext>
            </a:extLst>
          </p:cNvPr>
          <p:cNvCxnSpPr>
            <a:cxnSpLocks/>
          </p:cNvCxnSpPr>
          <p:nvPr/>
        </p:nvCxnSpPr>
        <p:spPr>
          <a:xfrm>
            <a:off x="122830" y="974366"/>
            <a:ext cx="1195283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7" name="Group 92">
            <a:extLst>
              <a:ext uri="{FF2B5EF4-FFF2-40B4-BE49-F238E27FC236}">
                <a16:creationId xmlns:a16="http://schemas.microsoft.com/office/drawing/2014/main" id="{248581A5-95B6-FCB0-2351-5643CF705514}"/>
              </a:ext>
              <a:ext uri="{C183D7F6-B498-43B3-948B-1728B52AA6E4}">
                <adec:decorative xmlns:adec="http://schemas.microsoft.com/office/drawing/2017/decorative" val="1"/>
              </a:ext>
            </a:extLst>
          </p:cNvPr>
          <p:cNvGrpSpPr/>
          <p:nvPr/>
        </p:nvGrpSpPr>
        <p:grpSpPr>
          <a:xfrm>
            <a:off x="4431436" y="1474127"/>
            <a:ext cx="3057363" cy="1846401"/>
            <a:chOff x="8472914" y="1346003"/>
            <a:chExt cx="3057363" cy="1510342"/>
          </a:xfrm>
        </p:grpSpPr>
        <p:sp>
          <p:nvSpPr>
            <p:cNvPr id="91" name="TextBox 100">
              <a:extLst>
                <a:ext uri="{FF2B5EF4-FFF2-40B4-BE49-F238E27FC236}">
                  <a16:creationId xmlns:a16="http://schemas.microsoft.com/office/drawing/2014/main" id="{0E078E9A-C2CB-A388-E70A-369FDE6E3FCC}"/>
                </a:ext>
              </a:extLst>
            </p:cNvPr>
            <p:cNvSpPr txBox="1"/>
            <p:nvPr/>
          </p:nvSpPr>
          <p:spPr>
            <a:xfrm>
              <a:off x="8483139" y="1346003"/>
              <a:ext cx="3047138" cy="226583"/>
            </a:xfrm>
            <a:prstGeom prst="rect">
              <a:avLst/>
            </a:prstGeom>
            <a:noFill/>
          </p:spPr>
          <p:txBody>
            <a:bodyPr wrap="square" lIns="0" tIns="0" rIns="0" bIns="0" rtlCol="0">
              <a:spAutoFit/>
            </a:bodyPr>
            <a:lstStyle/>
            <a:p>
              <a:r>
                <a:rPr lang="en-US" b="1">
                  <a:solidFill>
                    <a:schemeClr val="bg1"/>
                  </a:solidFill>
                  <a:latin typeface="Segoe UI" panose="020B0502040204020203" pitchFamily="34" charset="0"/>
                  <a:cs typeface="Segoe UI" panose="020B0502040204020203" pitchFamily="34" charset="0"/>
                </a:rPr>
                <a:t>2. </a:t>
              </a:r>
              <a:r>
                <a:rPr lang="en-US" b="1" err="1">
                  <a:solidFill>
                    <a:schemeClr val="bg1"/>
                  </a:solidFill>
                  <a:latin typeface="Segoe UI" panose="020B0502040204020203" pitchFamily="34" charset="0"/>
                  <a:cs typeface="Segoe UI" panose="020B0502040204020203" pitchFamily="34" charset="0"/>
                </a:rPr>
                <a:t>Architettura</a:t>
              </a:r>
              <a:r>
                <a:rPr lang="en-US" b="1">
                  <a:solidFill>
                    <a:schemeClr val="bg1"/>
                  </a:solidFill>
                  <a:latin typeface="Segoe UI" panose="020B0502040204020203" pitchFamily="34" charset="0"/>
                  <a:cs typeface="Segoe UI" panose="020B0502040204020203" pitchFamily="34" charset="0"/>
                </a:rPr>
                <a:t> e Servizi</a:t>
              </a:r>
            </a:p>
          </p:txBody>
        </p:sp>
        <p:sp>
          <p:nvSpPr>
            <p:cNvPr id="92" name="Rectangle 102">
              <a:extLst>
                <a:ext uri="{FF2B5EF4-FFF2-40B4-BE49-F238E27FC236}">
                  <a16:creationId xmlns:a16="http://schemas.microsoft.com/office/drawing/2014/main" id="{2785FA98-CD2E-8552-0BF7-264429F88CE5}"/>
                </a:ext>
              </a:extLst>
            </p:cNvPr>
            <p:cNvSpPr/>
            <p:nvPr/>
          </p:nvSpPr>
          <p:spPr>
            <a:xfrm>
              <a:off x="8483139" y="1647902"/>
              <a:ext cx="2975669" cy="1208443"/>
            </a:xfrm>
            <a:prstGeom prst="rect">
              <a:avLst/>
            </a:prstGeom>
          </p:spPr>
          <p:txBody>
            <a:bodyPr wrap="square" lIns="0" tIns="0" rIns="0" bIns="0">
              <a:spAutoFit/>
            </a:bodyPr>
            <a:lstStyle/>
            <a:p>
              <a:pPr marL="342900" indent="-342900">
                <a:buSzPct val="100000"/>
                <a:buFont typeface="Arial" panose="020B0604020202020204" pitchFamily="34" charset="0"/>
                <a:buChar char="•"/>
              </a:pPr>
              <a:r>
                <a:rPr lang="en-US" sz="1600" i="1" err="1">
                  <a:solidFill>
                    <a:schemeClr val="bg1"/>
                  </a:solidFill>
                  <a:latin typeface="+mj-lt"/>
                  <a:cs typeface="Segoe UI" panose="020B0502040204020203" pitchFamily="34" charset="0"/>
                </a:rPr>
                <a:t>Architettura</a:t>
              </a:r>
              <a:endParaRPr lang="en-US" sz="1600" i="1">
                <a:solidFill>
                  <a:schemeClr val="bg1"/>
                </a:solidFill>
                <a:latin typeface="+mj-lt"/>
                <a:cs typeface="Segoe UI" panose="020B0502040204020203" pitchFamily="34" charset="0"/>
              </a:endParaRPr>
            </a:p>
            <a:p>
              <a:pPr marL="342900" indent="-342900">
                <a:buSzPct val="100000"/>
                <a:buFont typeface="Arial" panose="020B0604020202020204" pitchFamily="34" charset="0"/>
                <a:buChar char="•"/>
              </a:pPr>
              <a:r>
                <a:rPr lang="en-US" sz="1600" i="1">
                  <a:solidFill>
                    <a:schemeClr val="bg1"/>
                  </a:solidFill>
                  <a:latin typeface="+mj-lt"/>
                  <a:cs typeface="Segoe UI" panose="020B0502040204020203" pitchFamily="34" charset="0"/>
                </a:rPr>
                <a:t>Servizi utilizzati</a:t>
              </a:r>
            </a:p>
            <a:p>
              <a:pPr marL="342900" indent="-342900">
                <a:buSzPct val="100000"/>
                <a:buFont typeface="Arial" panose="020B0604020202020204" pitchFamily="34" charset="0"/>
                <a:buChar char="•"/>
              </a:pPr>
              <a:r>
                <a:rPr lang="en-US" sz="1600" i="1">
                  <a:solidFill>
                    <a:schemeClr val="bg1"/>
                  </a:solidFill>
                  <a:latin typeface="+mj-lt"/>
                  <a:cs typeface="Segoe UI" panose="020B0502040204020203" pitchFamily="34" charset="0"/>
                </a:rPr>
                <a:t>ReactJS</a:t>
              </a:r>
            </a:p>
            <a:p>
              <a:pPr marL="342900" indent="-342900">
                <a:buSzPct val="100000"/>
                <a:buFont typeface="Arial" panose="020B0604020202020204" pitchFamily="34" charset="0"/>
                <a:buChar char="•"/>
              </a:pPr>
              <a:r>
                <a:rPr lang="en-US" sz="1600" i="1">
                  <a:solidFill>
                    <a:schemeClr val="bg1"/>
                  </a:solidFill>
                  <a:latin typeface="+mj-lt"/>
                  <a:cs typeface="Segoe UI" panose="020B0502040204020203" pitchFamily="34" charset="0"/>
                </a:rPr>
                <a:t>Deployment</a:t>
              </a:r>
            </a:p>
            <a:p>
              <a:pPr>
                <a:buSzPct val="100000"/>
              </a:pPr>
              <a:br>
                <a:rPr lang="en-US" sz="1600" i="1">
                  <a:solidFill>
                    <a:srgbClr val="002060"/>
                  </a:solidFill>
                  <a:latin typeface="+mj-lt"/>
                  <a:cs typeface="Segoe UI" panose="020B0502040204020203" pitchFamily="34" charset="0"/>
                </a:rPr>
              </a:br>
              <a:endParaRPr lang="en-US" sz="1600" i="1">
                <a:solidFill>
                  <a:srgbClr val="002060"/>
                </a:solidFill>
                <a:latin typeface="+mj-lt"/>
                <a:cs typeface="Segoe UI" panose="020B0502040204020203" pitchFamily="34" charset="0"/>
              </a:endParaRPr>
            </a:p>
          </p:txBody>
        </p:sp>
        <p:cxnSp>
          <p:nvCxnSpPr>
            <p:cNvPr id="95" name="Straight Connector 107">
              <a:extLst>
                <a:ext uri="{FF2B5EF4-FFF2-40B4-BE49-F238E27FC236}">
                  <a16:creationId xmlns:a16="http://schemas.microsoft.com/office/drawing/2014/main" id="{264C559C-8F03-07DD-2963-A52E18C80DDD}"/>
                </a:ext>
              </a:extLst>
            </p:cNvPr>
            <p:cNvCxnSpPr>
              <a:cxnSpLocks/>
            </p:cNvCxnSpPr>
            <p:nvPr/>
          </p:nvCxnSpPr>
          <p:spPr>
            <a:xfrm>
              <a:off x="8472914" y="2790474"/>
              <a:ext cx="2996117"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02" name="Group 92">
            <a:extLst>
              <a:ext uri="{FF2B5EF4-FFF2-40B4-BE49-F238E27FC236}">
                <a16:creationId xmlns:a16="http://schemas.microsoft.com/office/drawing/2014/main" id="{6934D3B3-8B2C-1AD2-B750-4383A8531DFA}"/>
              </a:ext>
              <a:ext uri="{C183D7F6-B498-43B3-948B-1728B52AA6E4}">
                <adec:decorative xmlns:adec="http://schemas.microsoft.com/office/drawing/2017/decorative" val="1"/>
              </a:ext>
            </a:extLst>
          </p:cNvPr>
          <p:cNvGrpSpPr/>
          <p:nvPr/>
        </p:nvGrpSpPr>
        <p:grpSpPr>
          <a:xfrm>
            <a:off x="8733065" y="1474127"/>
            <a:ext cx="3057363" cy="2091512"/>
            <a:chOff x="8472914" y="1346003"/>
            <a:chExt cx="3057363" cy="2091512"/>
          </a:xfrm>
        </p:grpSpPr>
        <p:sp>
          <p:nvSpPr>
            <p:cNvPr id="109" name="TextBox 100">
              <a:extLst>
                <a:ext uri="{FF2B5EF4-FFF2-40B4-BE49-F238E27FC236}">
                  <a16:creationId xmlns:a16="http://schemas.microsoft.com/office/drawing/2014/main" id="{6ABB7BBB-316E-C109-6268-D5BCD3A64D2F}"/>
                </a:ext>
              </a:extLst>
            </p:cNvPr>
            <p:cNvSpPr txBox="1"/>
            <p:nvPr/>
          </p:nvSpPr>
          <p:spPr>
            <a:xfrm>
              <a:off x="8483139" y="1346003"/>
              <a:ext cx="3047138" cy="276999"/>
            </a:xfrm>
            <a:prstGeom prst="rect">
              <a:avLst/>
            </a:prstGeom>
            <a:noFill/>
          </p:spPr>
          <p:txBody>
            <a:bodyPr wrap="square" lIns="0" tIns="0" rIns="0" bIns="0" rtlCol="0">
              <a:spAutoFit/>
            </a:bodyPr>
            <a:lstStyle/>
            <a:p>
              <a:r>
                <a:rPr lang="en-US" b="1">
                  <a:solidFill>
                    <a:srgbClr val="002060"/>
                  </a:solidFill>
                  <a:latin typeface="Segoe UI" panose="020B0502040204020203" pitchFamily="34" charset="0"/>
                  <a:cs typeface="Segoe UI" panose="020B0502040204020203" pitchFamily="34" charset="0"/>
                </a:rPr>
                <a:t>3. Threat Modeling Process</a:t>
              </a:r>
            </a:p>
          </p:txBody>
        </p:sp>
        <p:sp>
          <p:nvSpPr>
            <p:cNvPr id="110" name="Rectangle 102">
              <a:extLst>
                <a:ext uri="{FF2B5EF4-FFF2-40B4-BE49-F238E27FC236}">
                  <a16:creationId xmlns:a16="http://schemas.microsoft.com/office/drawing/2014/main" id="{B654B2F4-D4D2-3926-795B-6E4DC928A78B}"/>
                </a:ext>
              </a:extLst>
            </p:cNvPr>
            <p:cNvSpPr/>
            <p:nvPr/>
          </p:nvSpPr>
          <p:spPr>
            <a:xfrm>
              <a:off x="8483139" y="1713966"/>
              <a:ext cx="2975669" cy="1723549"/>
            </a:xfrm>
            <a:prstGeom prst="rect">
              <a:avLst/>
            </a:prstGeom>
          </p:spPr>
          <p:txBody>
            <a:bodyPr wrap="square" lIns="0" tIns="0" rIns="0" bIns="0">
              <a:spAutoFit/>
            </a:bodyPr>
            <a:lstStyle/>
            <a:p>
              <a:pPr marL="342900" indent="-342900">
                <a:buSzPct val="100000"/>
                <a:buFont typeface="Arial" panose="020B0604020202020204" pitchFamily="34" charset="0"/>
                <a:buChar char="•"/>
              </a:pPr>
              <a:r>
                <a:rPr lang="en-US" sz="1600" i="1">
                  <a:solidFill>
                    <a:srgbClr val="002060"/>
                  </a:solidFill>
                  <a:latin typeface="+mj-lt"/>
                  <a:cs typeface="Segoe UI" panose="020B0502040204020203" pitchFamily="34" charset="0"/>
                </a:rPr>
                <a:t>Set Objective</a:t>
              </a:r>
            </a:p>
            <a:p>
              <a:pPr marL="342900" indent="-342900">
                <a:buSzPct val="100000"/>
                <a:buFont typeface="Arial" panose="020B0604020202020204" pitchFamily="34" charset="0"/>
                <a:buChar char="•"/>
              </a:pPr>
              <a:r>
                <a:rPr lang="en-US" sz="1600" i="1">
                  <a:solidFill>
                    <a:srgbClr val="002060"/>
                  </a:solidFill>
                  <a:latin typeface="+mj-lt"/>
                  <a:cs typeface="Segoe UI" panose="020B0502040204020203" pitchFamily="34" charset="0"/>
                </a:rPr>
                <a:t>Visualize</a:t>
              </a:r>
            </a:p>
            <a:p>
              <a:pPr marL="342900" indent="-342900">
                <a:buSzPct val="100000"/>
                <a:buFont typeface="Arial" panose="020B0604020202020204" pitchFamily="34" charset="0"/>
                <a:buChar char="•"/>
              </a:pPr>
              <a:r>
                <a:rPr lang="en-US" sz="1600" i="1">
                  <a:solidFill>
                    <a:srgbClr val="002060"/>
                  </a:solidFill>
                  <a:latin typeface="+mj-lt"/>
                  <a:cs typeface="Segoe UI" panose="020B0502040204020203" pitchFamily="34" charset="0"/>
                </a:rPr>
                <a:t>Threat Assessment</a:t>
              </a:r>
            </a:p>
            <a:p>
              <a:pPr marL="342900" indent="-342900">
                <a:buSzPct val="100000"/>
                <a:buFont typeface="Arial" panose="020B0604020202020204" pitchFamily="34" charset="0"/>
                <a:buChar char="•"/>
              </a:pPr>
              <a:r>
                <a:rPr lang="en-US" sz="1600" i="1">
                  <a:solidFill>
                    <a:srgbClr val="002060"/>
                  </a:solidFill>
                  <a:latin typeface="+mj-lt"/>
                  <a:cs typeface="Segoe UI" panose="020B0502040204020203" pitchFamily="34" charset="0"/>
                </a:rPr>
                <a:t>Mitigate Threats</a:t>
              </a:r>
            </a:p>
            <a:p>
              <a:pPr marL="342900" indent="-342900">
                <a:buSzPct val="100000"/>
                <a:buFont typeface="Arial" panose="020B0604020202020204" pitchFamily="34" charset="0"/>
                <a:buChar char="•"/>
              </a:pPr>
              <a:r>
                <a:rPr lang="en-US" sz="1600" i="1">
                  <a:solidFill>
                    <a:srgbClr val="002060"/>
                  </a:solidFill>
                  <a:latin typeface="+mj-lt"/>
                  <a:cs typeface="Segoe UI" panose="020B0502040204020203" pitchFamily="34" charset="0"/>
                </a:rPr>
                <a:t>Validate</a:t>
              </a:r>
            </a:p>
            <a:p>
              <a:pPr>
                <a:buSzPct val="100000"/>
              </a:pPr>
              <a:br>
                <a:rPr lang="en-US" sz="1600" i="1">
                  <a:solidFill>
                    <a:srgbClr val="002060"/>
                  </a:solidFill>
                  <a:latin typeface="+mj-lt"/>
                  <a:cs typeface="Segoe UI" panose="020B0502040204020203" pitchFamily="34" charset="0"/>
                </a:rPr>
              </a:br>
              <a:endParaRPr lang="en-US" sz="1600" i="1">
                <a:solidFill>
                  <a:srgbClr val="002060"/>
                </a:solidFill>
                <a:latin typeface="+mj-lt"/>
                <a:cs typeface="Segoe UI" panose="020B0502040204020203" pitchFamily="34" charset="0"/>
              </a:endParaRPr>
            </a:p>
          </p:txBody>
        </p:sp>
        <p:cxnSp>
          <p:nvCxnSpPr>
            <p:cNvPr id="111" name="Straight Connector 107">
              <a:extLst>
                <a:ext uri="{FF2B5EF4-FFF2-40B4-BE49-F238E27FC236}">
                  <a16:creationId xmlns:a16="http://schemas.microsoft.com/office/drawing/2014/main" id="{7859B8BF-573F-14E5-69D9-2C4BD4C0C5EB}"/>
                </a:ext>
              </a:extLst>
            </p:cNvPr>
            <p:cNvCxnSpPr>
              <a:cxnSpLocks/>
            </p:cNvCxnSpPr>
            <p:nvPr/>
          </p:nvCxnSpPr>
          <p:spPr>
            <a:xfrm>
              <a:off x="8472914" y="3111876"/>
              <a:ext cx="2996117"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116" name="TextBox 1">
            <a:extLst>
              <a:ext uri="{FF2B5EF4-FFF2-40B4-BE49-F238E27FC236}">
                <a16:creationId xmlns:a16="http://schemas.microsoft.com/office/drawing/2014/main" id="{D60D437A-B92D-F463-0ED3-69D2CEBDADAE}"/>
              </a:ext>
            </a:extLst>
          </p:cNvPr>
          <p:cNvSpPr txBox="1"/>
          <p:nvPr/>
        </p:nvSpPr>
        <p:spPr>
          <a:xfrm>
            <a:off x="4615723" y="3580297"/>
            <a:ext cx="2582964" cy="442814"/>
          </a:xfrm>
          <a:prstGeom prst="rect">
            <a:avLst/>
          </a:prstGeom>
          <a:noFill/>
        </p:spPr>
        <p:txBody>
          <a:bodyPr wrap="square" lIns="0" tIns="0" rIns="0" bIns="0" rtlCol="0">
            <a:spAutoFit/>
          </a:bodyPr>
          <a:lstStyle/>
          <a:p>
            <a:pPr>
              <a:lnSpc>
                <a:spcPts val="4000"/>
              </a:lnSpc>
            </a:pPr>
            <a:r>
              <a:rPr lang="en-US" sz="2000" b="1">
                <a:solidFill>
                  <a:schemeClr val="accent1">
                    <a:lumMod val="50000"/>
                  </a:schemeClr>
                </a:solidFill>
                <a:latin typeface="Segoe UI" panose="020B0502040204020203" pitchFamily="34" charset="0"/>
                <a:cs typeface="Segoe UI" panose="020B0502040204020203" pitchFamily="34" charset="0"/>
              </a:rPr>
              <a:t>NIST Control Families</a:t>
            </a:r>
          </a:p>
        </p:txBody>
      </p:sp>
      <p:cxnSp>
        <p:nvCxnSpPr>
          <p:cNvPr id="118" name="Connettore diritto 117">
            <a:extLst>
              <a:ext uri="{FF2B5EF4-FFF2-40B4-BE49-F238E27FC236}">
                <a16:creationId xmlns:a16="http://schemas.microsoft.com/office/drawing/2014/main" id="{162B3305-D8D8-CFB7-F85E-54C103A96B9E}"/>
              </a:ext>
            </a:extLst>
          </p:cNvPr>
          <p:cNvCxnSpPr>
            <a:cxnSpLocks/>
          </p:cNvCxnSpPr>
          <p:nvPr/>
        </p:nvCxnSpPr>
        <p:spPr>
          <a:xfrm flipH="1">
            <a:off x="129759" y="3884366"/>
            <a:ext cx="423592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26" name="Group 92">
            <a:extLst>
              <a:ext uri="{FF2B5EF4-FFF2-40B4-BE49-F238E27FC236}">
                <a16:creationId xmlns:a16="http://schemas.microsoft.com/office/drawing/2014/main" id="{C9B80F70-53BE-78D2-FCA3-A209474470CF}"/>
              </a:ext>
              <a:ext uri="{C183D7F6-B498-43B3-948B-1728B52AA6E4}">
                <adec:decorative xmlns:adec="http://schemas.microsoft.com/office/drawing/2017/decorative" val="1"/>
              </a:ext>
            </a:extLst>
          </p:cNvPr>
          <p:cNvGrpSpPr/>
          <p:nvPr/>
        </p:nvGrpSpPr>
        <p:grpSpPr>
          <a:xfrm>
            <a:off x="1193983" y="4427302"/>
            <a:ext cx="2250257" cy="1845889"/>
            <a:chOff x="8483139" y="1346003"/>
            <a:chExt cx="3047138" cy="1844934"/>
          </a:xfrm>
        </p:grpSpPr>
        <p:sp>
          <p:nvSpPr>
            <p:cNvPr id="127" name="TextBox 100">
              <a:extLst>
                <a:ext uri="{FF2B5EF4-FFF2-40B4-BE49-F238E27FC236}">
                  <a16:creationId xmlns:a16="http://schemas.microsoft.com/office/drawing/2014/main" id="{17743D7C-D558-91A8-47E6-2577272C5DF3}"/>
                </a:ext>
              </a:extLst>
            </p:cNvPr>
            <p:cNvSpPr txBox="1"/>
            <p:nvPr/>
          </p:nvSpPr>
          <p:spPr>
            <a:xfrm>
              <a:off x="8483139" y="1346003"/>
              <a:ext cx="3047138" cy="553711"/>
            </a:xfrm>
            <a:prstGeom prst="rect">
              <a:avLst/>
            </a:prstGeom>
            <a:noFill/>
          </p:spPr>
          <p:txBody>
            <a:bodyPr wrap="square" lIns="0" tIns="0" rIns="0" bIns="0" rtlCol="0">
              <a:spAutoFit/>
            </a:bodyPr>
            <a:lstStyle/>
            <a:p>
              <a:r>
                <a:rPr lang="en-US" b="1">
                  <a:solidFill>
                    <a:schemeClr val="bg1"/>
                  </a:solidFill>
                  <a:latin typeface="Segoe UI" panose="020B0502040204020203" pitchFamily="34" charset="0"/>
                  <a:cs typeface="Segoe UI" panose="020B0502040204020203" pitchFamily="34" charset="0"/>
                </a:rPr>
                <a:t>4. Identification And Authentication </a:t>
              </a:r>
            </a:p>
          </p:txBody>
        </p:sp>
        <p:sp>
          <p:nvSpPr>
            <p:cNvPr id="128" name="Rectangle 102">
              <a:extLst>
                <a:ext uri="{FF2B5EF4-FFF2-40B4-BE49-F238E27FC236}">
                  <a16:creationId xmlns:a16="http://schemas.microsoft.com/office/drawing/2014/main" id="{4F6C7A02-4B11-5BA1-3A74-1B5F2C278AB2}"/>
                </a:ext>
              </a:extLst>
            </p:cNvPr>
            <p:cNvSpPr/>
            <p:nvPr/>
          </p:nvSpPr>
          <p:spPr>
            <a:xfrm>
              <a:off x="8506293" y="2356312"/>
              <a:ext cx="2820840" cy="738282"/>
            </a:xfrm>
            <a:prstGeom prst="rect">
              <a:avLst/>
            </a:prstGeom>
          </p:spPr>
          <p:txBody>
            <a:bodyPr wrap="square" lIns="0" tIns="0" rIns="0" bIns="0">
              <a:spAutoFit/>
            </a:bodyPr>
            <a:lstStyle/>
            <a:p>
              <a:pPr>
                <a:buSzPct val="100000"/>
              </a:pPr>
              <a:r>
                <a:rPr lang="pt-BR" sz="1600" i="1">
                  <a:solidFill>
                    <a:schemeClr val="bg1"/>
                  </a:solidFill>
                  <a:latin typeface="+mj-lt"/>
                  <a:cs typeface="Segoe UI" panose="020B0502040204020203" pitchFamily="34" charset="0"/>
                </a:rPr>
                <a:t>IA-2, IA-4, IA-5, IA-6,</a:t>
              </a:r>
            </a:p>
            <a:p>
              <a:pPr>
                <a:buSzPct val="100000"/>
              </a:pPr>
              <a:r>
                <a:rPr lang="pt-BR" sz="1600" i="1">
                  <a:solidFill>
                    <a:schemeClr val="bg1"/>
                  </a:solidFill>
                  <a:latin typeface="+mj-lt"/>
                  <a:cs typeface="Segoe UI" panose="020B0502040204020203" pitchFamily="34" charset="0"/>
                </a:rPr>
                <a:t>IA-9, IA-11, IA-12</a:t>
              </a:r>
              <a:r>
                <a:rPr lang="en-US" sz="1600" i="1">
                  <a:solidFill>
                    <a:schemeClr val="bg1"/>
                  </a:solidFill>
                  <a:latin typeface="+mj-lt"/>
                  <a:cs typeface="Segoe UI" panose="020B0502040204020203" pitchFamily="34" charset="0"/>
                </a:rPr>
                <a:t> </a:t>
              </a:r>
              <a:br>
                <a:rPr lang="en-US" sz="1600" i="1">
                  <a:solidFill>
                    <a:srgbClr val="002060"/>
                  </a:solidFill>
                  <a:latin typeface="+mj-lt"/>
                  <a:cs typeface="Segoe UI" panose="020B0502040204020203" pitchFamily="34" charset="0"/>
                </a:rPr>
              </a:br>
              <a:endParaRPr lang="en-US" sz="1600" i="1">
                <a:solidFill>
                  <a:srgbClr val="002060"/>
                </a:solidFill>
                <a:latin typeface="+mj-lt"/>
                <a:cs typeface="Segoe UI" panose="020B0502040204020203" pitchFamily="34" charset="0"/>
              </a:endParaRPr>
            </a:p>
          </p:txBody>
        </p:sp>
        <p:cxnSp>
          <p:nvCxnSpPr>
            <p:cNvPr id="129" name="Straight Connector 107">
              <a:extLst>
                <a:ext uri="{FF2B5EF4-FFF2-40B4-BE49-F238E27FC236}">
                  <a16:creationId xmlns:a16="http://schemas.microsoft.com/office/drawing/2014/main" id="{3828135E-01F6-7CA8-65F7-996F9F1CB336}"/>
                </a:ext>
              </a:extLst>
            </p:cNvPr>
            <p:cNvCxnSpPr>
              <a:cxnSpLocks/>
            </p:cNvCxnSpPr>
            <p:nvPr/>
          </p:nvCxnSpPr>
          <p:spPr>
            <a:xfrm>
              <a:off x="8506293" y="3190937"/>
              <a:ext cx="2996117"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139" name="Connettore diritto 138">
            <a:extLst>
              <a:ext uri="{FF2B5EF4-FFF2-40B4-BE49-F238E27FC236}">
                <a16:creationId xmlns:a16="http://schemas.microsoft.com/office/drawing/2014/main" id="{2A2A6787-5D54-F1D2-95C9-D8BFEF086456}"/>
              </a:ext>
            </a:extLst>
          </p:cNvPr>
          <p:cNvCxnSpPr>
            <a:cxnSpLocks/>
          </p:cNvCxnSpPr>
          <p:nvPr/>
        </p:nvCxnSpPr>
        <p:spPr>
          <a:xfrm flipH="1">
            <a:off x="7315682" y="3872606"/>
            <a:ext cx="468399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59" name="Group 92">
            <a:extLst>
              <a:ext uri="{FF2B5EF4-FFF2-40B4-BE49-F238E27FC236}">
                <a16:creationId xmlns:a16="http://schemas.microsoft.com/office/drawing/2014/main" id="{525B95F7-74CB-1106-2467-458F31055F5F}"/>
              </a:ext>
              <a:ext uri="{C183D7F6-B498-43B3-948B-1728B52AA6E4}">
                <adec:decorative xmlns:adec="http://schemas.microsoft.com/office/drawing/2017/decorative" val="1"/>
              </a:ext>
            </a:extLst>
          </p:cNvPr>
          <p:cNvGrpSpPr/>
          <p:nvPr/>
        </p:nvGrpSpPr>
        <p:grpSpPr>
          <a:xfrm>
            <a:off x="6328539" y="4427301"/>
            <a:ext cx="2250258" cy="2007988"/>
            <a:chOff x="8483136" y="1346003"/>
            <a:chExt cx="3047138" cy="1698488"/>
          </a:xfrm>
        </p:grpSpPr>
        <p:sp>
          <p:nvSpPr>
            <p:cNvPr id="160" name="TextBox 100">
              <a:extLst>
                <a:ext uri="{FF2B5EF4-FFF2-40B4-BE49-F238E27FC236}">
                  <a16:creationId xmlns:a16="http://schemas.microsoft.com/office/drawing/2014/main" id="{DA101EAF-8AEF-E751-2D46-8900EFEB02BF}"/>
                </a:ext>
              </a:extLst>
            </p:cNvPr>
            <p:cNvSpPr txBox="1"/>
            <p:nvPr/>
          </p:nvSpPr>
          <p:spPr>
            <a:xfrm>
              <a:off x="8483136" y="1346003"/>
              <a:ext cx="3047138" cy="830567"/>
            </a:xfrm>
            <a:prstGeom prst="rect">
              <a:avLst/>
            </a:prstGeom>
            <a:noFill/>
          </p:spPr>
          <p:txBody>
            <a:bodyPr wrap="square" lIns="0" tIns="0" rIns="0" bIns="0" rtlCol="0">
              <a:spAutoFit/>
            </a:bodyPr>
            <a:lstStyle/>
            <a:p>
              <a:r>
                <a:rPr lang="en-US" b="1">
                  <a:solidFill>
                    <a:schemeClr val="bg1"/>
                  </a:solidFill>
                  <a:effectLst/>
                </a:rPr>
                <a:t>6. System And Communications Protection </a:t>
              </a:r>
              <a:endParaRPr lang="en-US" b="1">
                <a:solidFill>
                  <a:schemeClr val="bg1"/>
                </a:solidFill>
                <a:latin typeface="Segoe UI" panose="020B0502040204020203" pitchFamily="34" charset="0"/>
                <a:cs typeface="Segoe UI" panose="020B0502040204020203" pitchFamily="34" charset="0"/>
              </a:endParaRPr>
            </a:p>
          </p:txBody>
        </p:sp>
        <p:sp>
          <p:nvSpPr>
            <p:cNvPr id="161" name="Rectangle 102">
              <a:extLst>
                <a:ext uri="{FF2B5EF4-FFF2-40B4-BE49-F238E27FC236}">
                  <a16:creationId xmlns:a16="http://schemas.microsoft.com/office/drawing/2014/main" id="{2F5E378A-A2A8-5D55-5B0E-31ED8224F4C9}"/>
                </a:ext>
              </a:extLst>
            </p:cNvPr>
            <p:cNvSpPr/>
            <p:nvPr/>
          </p:nvSpPr>
          <p:spPr>
            <a:xfrm>
              <a:off x="8621560" y="2211411"/>
              <a:ext cx="2899419" cy="833080"/>
            </a:xfrm>
            <a:prstGeom prst="rect">
              <a:avLst/>
            </a:prstGeom>
          </p:spPr>
          <p:txBody>
            <a:bodyPr wrap="square" lIns="0" tIns="0" rIns="0" bIns="0">
              <a:spAutoFit/>
            </a:bodyPr>
            <a:lstStyle/>
            <a:p>
              <a:pPr>
                <a:buSzPct val="100000"/>
              </a:pPr>
              <a:r>
                <a:rPr lang="en-US" sz="1600" i="1">
                  <a:solidFill>
                    <a:schemeClr val="bg1"/>
                  </a:solidFill>
                  <a:latin typeface="+mj-lt"/>
                  <a:cs typeface="Segoe UI" panose="020B0502040204020203" pitchFamily="34" charset="0"/>
                </a:rPr>
                <a:t>SC-2, SC-5, SC-7, SC-8, </a:t>
              </a:r>
            </a:p>
            <a:p>
              <a:pPr>
                <a:buSzPct val="100000"/>
              </a:pPr>
              <a:r>
                <a:rPr lang="en-US" sz="1600" i="1">
                  <a:solidFill>
                    <a:schemeClr val="bg1"/>
                  </a:solidFill>
                  <a:latin typeface="+mj-lt"/>
                  <a:cs typeface="Segoe UI" panose="020B0502040204020203" pitchFamily="34" charset="0"/>
                </a:rPr>
                <a:t>SC-12, SC-13, SC-17, </a:t>
              </a:r>
            </a:p>
            <a:p>
              <a:pPr>
                <a:buSzPct val="100000"/>
              </a:pPr>
              <a:r>
                <a:rPr lang="en-US" sz="1600" i="1">
                  <a:solidFill>
                    <a:schemeClr val="bg1"/>
                  </a:solidFill>
                  <a:latin typeface="+mj-lt"/>
                  <a:cs typeface="Segoe UI" panose="020B0502040204020203" pitchFamily="34" charset="0"/>
                </a:rPr>
                <a:t>SC-18, SC-23</a:t>
              </a:r>
              <a:br>
                <a:rPr lang="en-US" sz="1600" i="1">
                  <a:solidFill>
                    <a:srgbClr val="002060"/>
                  </a:solidFill>
                  <a:latin typeface="+mj-lt"/>
                  <a:cs typeface="Segoe UI" panose="020B0502040204020203" pitchFamily="34" charset="0"/>
                </a:rPr>
              </a:br>
              <a:endParaRPr lang="en-US" sz="1600" i="1">
                <a:solidFill>
                  <a:srgbClr val="002060"/>
                </a:solidFill>
                <a:latin typeface="+mj-lt"/>
                <a:cs typeface="Segoe UI" panose="020B0502040204020203" pitchFamily="34" charset="0"/>
              </a:endParaRPr>
            </a:p>
          </p:txBody>
        </p:sp>
        <p:cxnSp>
          <p:nvCxnSpPr>
            <p:cNvPr id="162" name="Straight Connector 107">
              <a:extLst>
                <a:ext uri="{FF2B5EF4-FFF2-40B4-BE49-F238E27FC236}">
                  <a16:creationId xmlns:a16="http://schemas.microsoft.com/office/drawing/2014/main" id="{1CDBC4DC-01EC-D787-B2E4-E0BA95F5900E}"/>
                </a:ext>
              </a:extLst>
            </p:cNvPr>
            <p:cNvCxnSpPr>
              <a:cxnSpLocks/>
            </p:cNvCxnSpPr>
            <p:nvPr/>
          </p:nvCxnSpPr>
          <p:spPr>
            <a:xfrm>
              <a:off x="8534157" y="2897441"/>
              <a:ext cx="2996117"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63" name="Group 92">
            <a:extLst>
              <a:ext uri="{FF2B5EF4-FFF2-40B4-BE49-F238E27FC236}">
                <a16:creationId xmlns:a16="http://schemas.microsoft.com/office/drawing/2014/main" id="{94F020D8-CD65-E185-F2F1-AC0746C5CD74}"/>
              </a:ext>
              <a:ext uri="{C183D7F6-B498-43B3-948B-1728B52AA6E4}">
                <adec:decorative xmlns:adec="http://schemas.microsoft.com/office/drawing/2017/decorative" val="1"/>
              </a:ext>
            </a:extLst>
          </p:cNvPr>
          <p:cNvGrpSpPr/>
          <p:nvPr/>
        </p:nvGrpSpPr>
        <p:grpSpPr>
          <a:xfrm>
            <a:off x="3756591" y="4427301"/>
            <a:ext cx="2250257" cy="1834142"/>
            <a:chOff x="8483139" y="1346003"/>
            <a:chExt cx="3047138" cy="1538632"/>
          </a:xfrm>
        </p:grpSpPr>
        <p:sp>
          <p:nvSpPr>
            <p:cNvPr id="164" name="TextBox 100">
              <a:extLst>
                <a:ext uri="{FF2B5EF4-FFF2-40B4-BE49-F238E27FC236}">
                  <a16:creationId xmlns:a16="http://schemas.microsoft.com/office/drawing/2014/main" id="{37C31541-CFFB-E2D3-4F68-B43FFC40948C}"/>
                </a:ext>
              </a:extLst>
            </p:cNvPr>
            <p:cNvSpPr txBox="1"/>
            <p:nvPr/>
          </p:nvSpPr>
          <p:spPr>
            <a:xfrm>
              <a:off x="8483139" y="1346003"/>
              <a:ext cx="3047138" cy="232370"/>
            </a:xfrm>
            <a:prstGeom prst="rect">
              <a:avLst/>
            </a:prstGeom>
            <a:noFill/>
          </p:spPr>
          <p:txBody>
            <a:bodyPr wrap="square" lIns="0" tIns="0" rIns="0" bIns="0" rtlCol="0">
              <a:spAutoFit/>
            </a:bodyPr>
            <a:lstStyle/>
            <a:p>
              <a:r>
                <a:rPr lang="en-US" b="1">
                  <a:solidFill>
                    <a:srgbClr val="002060"/>
                  </a:solidFill>
                  <a:latin typeface="Segoe UI" panose="020B0502040204020203" pitchFamily="34" charset="0"/>
                  <a:cs typeface="Segoe UI" panose="020B0502040204020203" pitchFamily="34" charset="0"/>
                </a:rPr>
                <a:t>5. </a:t>
              </a:r>
              <a:r>
                <a:rPr lang="it-IT" b="1">
                  <a:effectLst/>
                </a:rPr>
                <a:t>Access Control</a:t>
              </a:r>
              <a:endParaRPr lang="en-US" b="1">
                <a:solidFill>
                  <a:srgbClr val="002060"/>
                </a:solidFill>
                <a:latin typeface="Segoe UI" panose="020B0502040204020203" pitchFamily="34" charset="0"/>
                <a:cs typeface="Segoe UI" panose="020B0502040204020203" pitchFamily="34" charset="0"/>
              </a:endParaRPr>
            </a:p>
          </p:txBody>
        </p:sp>
        <p:sp>
          <p:nvSpPr>
            <p:cNvPr id="165" name="Rectangle 102">
              <a:extLst>
                <a:ext uri="{FF2B5EF4-FFF2-40B4-BE49-F238E27FC236}">
                  <a16:creationId xmlns:a16="http://schemas.microsoft.com/office/drawing/2014/main" id="{139101C6-86A7-26F4-6315-6717EA2F7869}"/>
                </a:ext>
              </a:extLst>
            </p:cNvPr>
            <p:cNvSpPr/>
            <p:nvPr/>
          </p:nvSpPr>
          <p:spPr>
            <a:xfrm>
              <a:off x="8560552" y="2211411"/>
              <a:ext cx="2820840" cy="619653"/>
            </a:xfrm>
            <a:prstGeom prst="rect">
              <a:avLst/>
            </a:prstGeom>
          </p:spPr>
          <p:txBody>
            <a:bodyPr wrap="square" lIns="0" tIns="0" rIns="0" bIns="0">
              <a:spAutoFit/>
            </a:bodyPr>
            <a:lstStyle/>
            <a:p>
              <a:pPr>
                <a:buSzPct val="100000"/>
              </a:pPr>
              <a:r>
                <a:rPr lang="en-US" sz="1600" i="1">
                  <a:solidFill>
                    <a:srgbClr val="002060"/>
                  </a:solidFill>
                  <a:latin typeface="+mj-lt"/>
                  <a:cs typeface="Segoe UI" panose="020B0502040204020203" pitchFamily="34" charset="0"/>
                </a:rPr>
                <a:t>AC-2, AC-3, AC-5, AC-6, </a:t>
              </a:r>
              <a:br>
                <a:rPr lang="en-US" sz="1600" i="1">
                  <a:solidFill>
                    <a:srgbClr val="002060"/>
                  </a:solidFill>
                  <a:latin typeface="+mj-lt"/>
                  <a:cs typeface="Segoe UI" panose="020B0502040204020203" pitchFamily="34" charset="0"/>
                </a:rPr>
              </a:br>
              <a:r>
                <a:rPr lang="en-US" sz="1600" i="1">
                  <a:solidFill>
                    <a:srgbClr val="002060"/>
                  </a:solidFill>
                  <a:latin typeface="+mj-lt"/>
                  <a:cs typeface="Segoe UI" panose="020B0502040204020203" pitchFamily="34" charset="0"/>
                </a:rPr>
                <a:t>AC-7, AC-8, AC-12, AC-17</a:t>
              </a:r>
              <a:br>
                <a:rPr lang="en-US" sz="1600" i="1">
                  <a:solidFill>
                    <a:srgbClr val="002060"/>
                  </a:solidFill>
                  <a:latin typeface="+mj-lt"/>
                  <a:cs typeface="Segoe UI" panose="020B0502040204020203" pitchFamily="34" charset="0"/>
                </a:rPr>
              </a:br>
              <a:endParaRPr lang="en-US" sz="1600" i="1">
                <a:solidFill>
                  <a:srgbClr val="002060"/>
                </a:solidFill>
                <a:latin typeface="+mj-lt"/>
                <a:cs typeface="Segoe UI" panose="020B0502040204020203" pitchFamily="34" charset="0"/>
              </a:endParaRPr>
            </a:p>
          </p:txBody>
        </p:sp>
        <p:cxnSp>
          <p:nvCxnSpPr>
            <p:cNvPr id="166" name="Straight Connector 107">
              <a:extLst>
                <a:ext uri="{FF2B5EF4-FFF2-40B4-BE49-F238E27FC236}">
                  <a16:creationId xmlns:a16="http://schemas.microsoft.com/office/drawing/2014/main" id="{886B7AC0-C205-BAE3-74C7-139BC094401C}"/>
                </a:ext>
              </a:extLst>
            </p:cNvPr>
            <p:cNvCxnSpPr>
              <a:cxnSpLocks/>
            </p:cNvCxnSpPr>
            <p:nvPr/>
          </p:nvCxnSpPr>
          <p:spPr>
            <a:xfrm>
              <a:off x="8508648" y="2884635"/>
              <a:ext cx="2996117"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67" name="Group 92">
            <a:extLst>
              <a:ext uri="{FF2B5EF4-FFF2-40B4-BE49-F238E27FC236}">
                <a16:creationId xmlns:a16="http://schemas.microsoft.com/office/drawing/2014/main" id="{4DD1194B-9E2E-3645-7133-6568009EC1C0}"/>
              </a:ext>
              <a:ext uri="{C183D7F6-B498-43B3-948B-1728B52AA6E4}">
                <adec:decorative xmlns:adec="http://schemas.microsoft.com/office/drawing/2017/decorative" val="1"/>
              </a:ext>
            </a:extLst>
          </p:cNvPr>
          <p:cNvGrpSpPr/>
          <p:nvPr/>
        </p:nvGrpSpPr>
        <p:grpSpPr>
          <a:xfrm>
            <a:off x="8935006" y="4427302"/>
            <a:ext cx="2250257" cy="1834141"/>
            <a:chOff x="8483139" y="1346003"/>
            <a:chExt cx="3047138" cy="1502450"/>
          </a:xfrm>
        </p:grpSpPr>
        <p:sp>
          <p:nvSpPr>
            <p:cNvPr id="168" name="TextBox 100">
              <a:extLst>
                <a:ext uri="{FF2B5EF4-FFF2-40B4-BE49-F238E27FC236}">
                  <a16:creationId xmlns:a16="http://schemas.microsoft.com/office/drawing/2014/main" id="{A0DDB4AD-704E-421B-1064-41E51517D910}"/>
                </a:ext>
              </a:extLst>
            </p:cNvPr>
            <p:cNvSpPr txBox="1"/>
            <p:nvPr/>
          </p:nvSpPr>
          <p:spPr>
            <a:xfrm>
              <a:off x="8483139" y="1346003"/>
              <a:ext cx="3047138" cy="553711"/>
            </a:xfrm>
            <a:prstGeom prst="rect">
              <a:avLst/>
            </a:prstGeom>
            <a:noFill/>
          </p:spPr>
          <p:txBody>
            <a:bodyPr wrap="square" lIns="0" tIns="0" rIns="0" bIns="0" rtlCol="0">
              <a:spAutoFit/>
            </a:bodyPr>
            <a:lstStyle/>
            <a:p>
              <a:r>
                <a:rPr lang="en-US" b="1">
                  <a:solidFill>
                    <a:srgbClr val="002060"/>
                  </a:solidFill>
                  <a:latin typeface="Segoe UI" panose="020B0502040204020203" pitchFamily="34" charset="0"/>
                  <a:cs typeface="Segoe UI" panose="020B0502040204020203" pitchFamily="34" charset="0"/>
                </a:rPr>
                <a:t>7. </a:t>
              </a:r>
              <a:r>
                <a:rPr lang="it-IT" b="1">
                  <a:effectLst/>
                </a:rPr>
                <a:t>Audit and Accountability</a:t>
              </a:r>
              <a:endParaRPr lang="en-US" b="1">
                <a:solidFill>
                  <a:srgbClr val="002060"/>
                </a:solidFill>
                <a:latin typeface="Segoe UI" panose="020B0502040204020203" pitchFamily="34" charset="0"/>
                <a:cs typeface="Segoe UI" panose="020B0502040204020203" pitchFamily="34" charset="0"/>
              </a:endParaRPr>
            </a:p>
          </p:txBody>
        </p:sp>
        <p:sp>
          <p:nvSpPr>
            <p:cNvPr id="169" name="Rectangle 102">
              <a:extLst>
                <a:ext uri="{FF2B5EF4-FFF2-40B4-BE49-F238E27FC236}">
                  <a16:creationId xmlns:a16="http://schemas.microsoft.com/office/drawing/2014/main" id="{4F440ACC-C378-1220-9909-4FBD29E96256}"/>
                </a:ext>
              </a:extLst>
            </p:cNvPr>
            <p:cNvSpPr/>
            <p:nvPr/>
          </p:nvSpPr>
          <p:spPr>
            <a:xfrm>
              <a:off x="8560549" y="2173696"/>
              <a:ext cx="2861389" cy="403388"/>
            </a:xfrm>
            <a:prstGeom prst="rect">
              <a:avLst/>
            </a:prstGeom>
          </p:spPr>
          <p:txBody>
            <a:bodyPr wrap="square" lIns="0" tIns="0" rIns="0" bIns="0">
              <a:spAutoFit/>
            </a:bodyPr>
            <a:lstStyle/>
            <a:p>
              <a:pPr>
                <a:buSzPct val="100000"/>
              </a:pPr>
              <a:r>
                <a:rPr lang="en-US" sz="1600" i="1">
                  <a:solidFill>
                    <a:srgbClr val="002060"/>
                  </a:solidFill>
                  <a:latin typeface="+mj-lt"/>
                  <a:cs typeface="Segoe UI" panose="020B0502040204020203" pitchFamily="34" charset="0"/>
                </a:rPr>
                <a:t>AU-2, AU-3, AU-4, AU-7, AU-8, AU-9, AU-11, AU-12</a:t>
              </a:r>
            </a:p>
          </p:txBody>
        </p:sp>
        <p:cxnSp>
          <p:nvCxnSpPr>
            <p:cNvPr id="170" name="Straight Connector 107">
              <a:extLst>
                <a:ext uri="{FF2B5EF4-FFF2-40B4-BE49-F238E27FC236}">
                  <a16:creationId xmlns:a16="http://schemas.microsoft.com/office/drawing/2014/main" id="{D25CE593-1319-A0FB-4475-753A2E4F3E98}"/>
                </a:ext>
              </a:extLst>
            </p:cNvPr>
            <p:cNvCxnSpPr>
              <a:cxnSpLocks/>
            </p:cNvCxnSpPr>
            <p:nvPr/>
          </p:nvCxnSpPr>
          <p:spPr>
            <a:xfrm>
              <a:off x="8483139" y="2848453"/>
              <a:ext cx="2996117"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540454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Title 67" hidden="1">
            <a:extLst>
              <a:ext uri="{FF2B5EF4-FFF2-40B4-BE49-F238E27FC236}">
                <a16:creationId xmlns:a16="http://schemas.microsoft.com/office/drawing/2014/main" id="{3D46526D-118F-4F6F-BAE0-066F422EBD1E}"/>
              </a:ext>
            </a:extLst>
          </p:cNvPr>
          <p:cNvSpPr>
            <a:spLocks noGrp="1"/>
          </p:cNvSpPr>
          <p:nvPr>
            <p:ph type="title"/>
          </p:nvPr>
        </p:nvSpPr>
        <p:spPr/>
        <p:txBody>
          <a:bodyPr/>
          <a:lstStyle/>
          <a:p>
            <a:r>
              <a:rPr lang="en-US"/>
              <a:t>Human resources slide 3</a:t>
            </a:r>
          </a:p>
        </p:txBody>
      </p:sp>
      <p:sp>
        <p:nvSpPr>
          <p:cNvPr id="2" name="TextBox 1">
            <a:extLst>
              <a:ext uri="{FF2B5EF4-FFF2-40B4-BE49-F238E27FC236}">
                <a16:creationId xmlns:a16="http://schemas.microsoft.com/office/drawing/2014/main" id="{62AEF5FE-6C45-4BF6-9676-571742C3CDD7}"/>
              </a:ext>
            </a:extLst>
          </p:cNvPr>
          <p:cNvSpPr txBox="1"/>
          <p:nvPr/>
        </p:nvSpPr>
        <p:spPr>
          <a:xfrm>
            <a:off x="3291360" y="327600"/>
            <a:ext cx="5609279" cy="512961"/>
          </a:xfrm>
          <a:prstGeom prst="rect">
            <a:avLst/>
          </a:prstGeom>
          <a:noFill/>
        </p:spPr>
        <p:txBody>
          <a:bodyPr wrap="square" lIns="0" tIns="0" rIns="0" bIns="0" rtlCol="0">
            <a:spAutoFit/>
          </a:bodyPr>
          <a:lstStyle/>
          <a:p>
            <a:pPr>
              <a:lnSpc>
                <a:spcPts val="4000"/>
              </a:lnSpc>
            </a:pPr>
            <a:r>
              <a:rPr lang="en-US" sz="4400" b="1">
                <a:solidFill>
                  <a:srgbClr val="002060"/>
                </a:solidFill>
                <a:latin typeface="Segoe UI" panose="020B0502040204020203" pitchFamily="34" charset="0"/>
                <a:cs typeface="Segoe UI" panose="020B0502040204020203" pitchFamily="34" charset="0"/>
              </a:rPr>
              <a:t>Architettura e Servizi</a:t>
            </a:r>
          </a:p>
        </p:txBody>
      </p:sp>
      <p:pic>
        <p:nvPicPr>
          <p:cNvPr id="69" name="Immagine 68" descr="Immagine che contiene testo, Carattere, logo, simbolo&#10;&#10;Descrizione generata automaticamente">
            <a:extLst>
              <a:ext uri="{FF2B5EF4-FFF2-40B4-BE49-F238E27FC236}">
                <a16:creationId xmlns:a16="http://schemas.microsoft.com/office/drawing/2014/main" id="{DD93A340-F1A3-4546-7E69-7835CC5A869C}"/>
              </a:ext>
            </a:extLst>
          </p:cNvPr>
          <p:cNvPicPr>
            <a:picLocks noChangeAspect="1"/>
          </p:cNvPicPr>
          <p:nvPr/>
        </p:nvPicPr>
        <p:blipFill>
          <a:blip r:embed="rId3"/>
          <a:stretch>
            <a:fillRect/>
          </a:stretch>
        </p:blipFill>
        <p:spPr>
          <a:xfrm>
            <a:off x="122830" y="142843"/>
            <a:ext cx="1787858" cy="503622"/>
          </a:xfrm>
          <a:prstGeom prst="rect">
            <a:avLst/>
          </a:prstGeom>
        </p:spPr>
      </p:pic>
      <p:sp>
        <p:nvSpPr>
          <p:cNvPr id="70" name="CasellaDiTesto 69">
            <a:extLst>
              <a:ext uri="{FF2B5EF4-FFF2-40B4-BE49-F238E27FC236}">
                <a16:creationId xmlns:a16="http://schemas.microsoft.com/office/drawing/2014/main" id="{8C9CA1A5-FE25-C1CF-2C9F-18E16ADD8D79}"/>
              </a:ext>
            </a:extLst>
          </p:cNvPr>
          <p:cNvSpPr txBox="1"/>
          <p:nvPr/>
        </p:nvSpPr>
        <p:spPr>
          <a:xfrm>
            <a:off x="0" y="681202"/>
            <a:ext cx="2844048" cy="215444"/>
          </a:xfrm>
          <a:prstGeom prst="rect">
            <a:avLst/>
          </a:prstGeom>
          <a:noFill/>
        </p:spPr>
        <p:txBody>
          <a:bodyPr wrap="none" rtlCol="0">
            <a:spAutoFit/>
          </a:bodyPr>
          <a:lstStyle/>
          <a:p>
            <a:r>
              <a:rPr lang="it-IT" sz="800">
                <a:latin typeface="Adobe Caslon Pro" panose="0205050205050A020403" pitchFamily="18" charset="0"/>
                <a:ea typeface="NSimSun" panose="02010609030101010101" pitchFamily="49" charset="-122"/>
              </a:rPr>
              <a:t>Dip. di Ingegneria Elettrica e delle Tecnologie dell’Informazione</a:t>
            </a:r>
          </a:p>
        </p:txBody>
      </p:sp>
      <p:sp>
        <p:nvSpPr>
          <p:cNvPr id="7" name="TextBox 1">
            <a:extLst>
              <a:ext uri="{FF2B5EF4-FFF2-40B4-BE49-F238E27FC236}">
                <a16:creationId xmlns:a16="http://schemas.microsoft.com/office/drawing/2014/main" id="{7D8D20A7-E1B1-F1F8-6FBB-57A2750CF7D4}"/>
              </a:ext>
            </a:extLst>
          </p:cNvPr>
          <p:cNvSpPr txBox="1"/>
          <p:nvPr/>
        </p:nvSpPr>
        <p:spPr>
          <a:xfrm>
            <a:off x="3370253" y="1047600"/>
            <a:ext cx="5258334" cy="454420"/>
          </a:xfrm>
          <a:prstGeom prst="rect">
            <a:avLst/>
          </a:prstGeom>
          <a:noFill/>
        </p:spPr>
        <p:txBody>
          <a:bodyPr wrap="square" lIns="0" tIns="0" rIns="0" bIns="0" rtlCol="0">
            <a:spAutoFit/>
          </a:bodyPr>
          <a:lstStyle/>
          <a:p>
            <a:pPr>
              <a:lnSpc>
                <a:spcPts val="4000"/>
              </a:lnSpc>
            </a:pPr>
            <a:r>
              <a:rPr lang="en-US" sz="2400" b="1">
                <a:solidFill>
                  <a:schemeClr val="accent1">
                    <a:lumMod val="50000"/>
                  </a:schemeClr>
                </a:solidFill>
                <a:latin typeface="Segoe UI" panose="020B0502040204020203" pitchFamily="34" charset="0"/>
                <a:cs typeface="Segoe UI" panose="020B0502040204020203" pitchFamily="34" charset="0"/>
              </a:rPr>
              <a:t>Configurazione di Cognito User Pool</a:t>
            </a:r>
          </a:p>
        </p:txBody>
      </p:sp>
      <p:cxnSp>
        <p:nvCxnSpPr>
          <p:cNvPr id="11" name="Connettore diritto 10">
            <a:extLst>
              <a:ext uri="{FF2B5EF4-FFF2-40B4-BE49-F238E27FC236}">
                <a16:creationId xmlns:a16="http://schemas.microsoft.com/office/drawing/2014/main" id="{BE642B90-CACB-10C6-B53E-96104CBAB4A0}"/>
              </a:ext>
            </a:extLst>
          </p:cNvPr>
          <p:cNvCxnSpPr>
            <a:cxnSpLocks/>
          </p:cNvCxnSpPr>
          <p:nvPr/>
        </p:nvCxnSpPr>
        <p:spPr>
          <a:xfrm>
            <a:off x="3477390" y="1565000"/>
            <a:ext cx="503921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Connettore diritto 22">
            <a:extLst>
              <a:ext uri="{FF2B5EF4-FFF2-40B4-BE49-F238E27FC236}">
                <a16:creationId xmlns:a16="http://schemas.microsoft.com/office/drawing/2014/main" id="{D6A84BE6-0620-B482-7348-6D599D730DE5}"/>
              </a:ext>
            </a:extLst>
          </p:cNvPr>
          <p:cNvCxnSpPr>
            <a:cxnSpLocks/>
          </p:cNvCxnSpPr>
          <p:nvPr/>
        </p:nvCxnSpPr>
        <p:spPr>
          <a:xfrm>
            <a:off x="122830" y="974366"/>
            <a:ext cx="1195283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Connettore diritto 39">
            <a:extLst>
              <a:ext uri="{FF2B5EF4-FFF2-40B4-BE49-F238E27FC236}">
                <a16:creationId xmlns:a16="http://schemas.microsoft.com/office/drawing/2014/main" id="{E6BA20D7-40B8-1215-734E-F9E010879D54}"/>
              </a:ext>
            </a:extLst>
          </p:cNvPr>
          <p:cNvCxnSpPr>
            <a:cxnSpLocks/>
          </p:cNvCxnSpPr>
          <p:nvPr/>
        </p:nvCxnSpPr>
        <p:spPr>
          <a:xfrm>
            <a:off x="3797487" y="4118137"/>
            <a:ext cx="0" cy="308599"/>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1" name="Connettore diritto 40">
            <a:extLst>
              <a:ext uri="{FF2B5EF4-FFF2-40B4-BE49-F238E27FC236}">
                <a16:creationId xmlns:a16="http://schemas.microsoft.com/office/drawing/2014/main" id="{AB7BA1BA-1B6A-713E-6675-8358EEEB2F71}"/>
              </a:ext>
            </a:extLst>
          </p:cNvPr>
          <p:cNvCxnSpPr>
            <a:cxnSpLocks/>
          </p:cNvCxnSpPr>
          <p:nvPr/>
        </p:nvCxnSpPr>
        <p:spPr>
          <a:xfrm flipH="1">
            <a:off x="3612078" y="4118137"/>
            <a:ext cx="185409"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2" name="Connettore diritto 41">
            <a:extLst>
              <a:ext uri="{FF2B5EF4-FFF2-40B4-BE49-F238E27FC236}">
                <a16:creationId xmlns:a16="http://schemas.microsoft.com/office/drawing/2014/main" id="{D7ADE608-908A-556D-E17E-BABFF1F87079}"/>
              </a:ext>
            </a:extLst>
          </p:cNvPr>
          <p:cNvCxnSpPr>
            <a:cxnSpLocks/>
          </p:cNvCxnSpPr>
          <p:nvPr/>
        </p:nvCxnSpPr>
        <p:spPr>
          <a:xfrm flipH="1">
            <a:off x="3612216" y="4426736"/>
            <a:ext cx="185409"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
        <p:nvSpPr>
          <p:cNvPr id="51" name="TextBox 67">
            <a:extLst>
              <a:ext uri="{FF2B5EF4-FFF2-40B4-BE49-F238E27FC236}">
                <a16:creationId xmlns:a16="http://schemas.microsoft.com/office/drawing/2014/main" id="{1D81AD9F-53B8-DC71-BB43-7694D1157744}"/>
              </a:ext>
            </a:extLst>
          </p:cNvPr>
          <p:cNvSpPr txBox="1"/>
          <p:nvPr/>
        </p:nvSpPr>
        <p:spPr>
          <a:xfrm>
            <a:off x="3894206" y="4110853"/>
            <a:ext cx="1452027" cy="323165"/>
          </a:xfrm>
          <a:prstGeom prst="rect">
            <a:avLst/>
          </a:prstGeom>
        </p:spPr>
        <p:txBody>
          <a:bodyPr wrap="square" lIns="0" tIns="0" rIns="0" bIns="0">
            <a:spAutoFit/>
          </a:bodyPr>
          <a:lstStyle>
            <a:defPPr>
              <a:defRPr lang="en-US"/>
            </a:defPPr>
            <a:lvl1pPr>
              <a:defRPr sz="1600" i="1">
                <a:solidFill>
                  <a:srgbClr val="002060"/>
                </a:solidFill>
                <a:latin typeface="+mj-lt"/>
                <a:cs typeface="Segoe UI" panose="020B0502040204020203" pitchFamily="34" charset="0"/>
              </a:defRPr>
            </a:lvl1pPr>
          </a:lstStyle>
          <a:p>
            <a:r>
              <a:rPr lang="en-US" sz="1050" b="1">
                <a:latin typeface="Segoe UI" panose="020B0502040204020203" pitchFamily="34" charset="0"/>
              </a:rPr>
              <a:t>Attivazione MFA con app di autenticazione</a:t>
            </a:r>
          </a:p>
        </p:txBody>
      </p:sp>
      <p:pic>
        <p:nvPicPr>
          <p:cNvPr id="6" name="Immagine 5" descr="Immagine che contiene testo, schermata, Carattere&#10;&#10;Descrizione generata automaticamente">
            <a:extLst>
              <a:ext uri="{FF2B5EF4-FFF2-40B4-BE49-F238E27FC236}">
                <a16:creationId xmlns:a16="http://schemas.microsoft.com/office/drawing/2014/main" id="{434498D8-40AD-C706-5A7F-6A77ABF61BF9}"/>
              </a:ext>
            </a:extLst>
          </p:cNvPr>
          <p:cNvPicPr>
            <a:picLocks noChangeAspect="1"/>
          </p:cNvPicPr>
          <p:nvPr/>
        </p:nvPicPr>
        <p:blipFill>
          <a:blip r:embed="rId4"/>
          <a:stretch>
            <a:fillRect/>
          </a:stretch>
        </p:blipFill>
        <p:spPr>
          <a:xfrm>
            <a:off x="292668" y="1731337"/>
            <a:ext cx="3236040" cy="4886165"/>
          </a:xfrm>
          <a:prstGeom prst="rect">
            <a:avLst/>
          </a:prstGeom>
        </p:spPr>
      </p:pic>
      <p:pic>
        <p:nvPicPr>
          <p:cNvPr id="10" name="Immagine 9" descr="Immagine che contiene testo, schermata&#10;&#10;Descrizione generata automaticamente">
            <a:extLst>
              <a:ext uri="{FF2B5EF4-FFF2-40B4-BE49-F238E27FC236}">
                <a16:creationId xmlns:a16="http://schemas.microsoft.com/office/drawing/2014/main" id="{CC8EE8D2-763D-4E61-90DA-2669F213F4C7}"/>
              </a:ext>
            </a:extLst>
          </p:cNvPr>
          <p:cNvPicPr>
            <a:picLocks noChangeAspect="1"/>
          </p:cNvPicPr>
          <p:nvPr/>
        </p:nvPicPr>
        <p:blipFill>
          <a:blip r:embed="rId5"/>
          <a:stretch>
            <a:fillRect/>
          </a:stretch>
        </p:blipFill>
        <p:spPr>
          <a:xfrm>
            <a:off x="5807359" y="2477658"/>
            <a:ext cx="4586959" cy="3266390"/>
          </a:xfrm>
          <a:prstGeom prst="rect">
            <a:avLst/>
          </a:prstGeom>
        </p:spPr>
      </p:pic>
      <p:cxnSp>
        <p:nvCxnSpPr>
          <p:cNvPr id="16" name="Connettore diritto 15">
            <a:extLst>
              <a:ext uri="{FF2B5EF4-FFF2-40B4-BE49-F238E27FC236}">
                <a16:creationId xmlns:a16="http://schemas.microsoft.com/office/drawing/2014/main" id="{DB733B88-F5C6-4157-E5BC-3168B617BB0C}"/>
              </a:ext>
            </a:extLst>
          </p:cNvPr>
          <p:cNvCxnSpPr>
            <a:cxnSpLocks/>
          </p:cNvCxnSpPr>
          <p:nvPr/>
        </p:nvCxnSpPr>
        <p:spPr>
          <a:xfrm>
            <a:off x="3797349" y="4426736"/>
            <a:ext cx="0" cy="1129557"/>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Connettore diritto 17">
            <a:extLst>
              <a:ext uri="{FF2B5EF4-FFF2-40B4-BE49-F238E27FC236}">
                <a16:creationId xmlns:a16="http://schemas.microsoft.com/office/drawing/2014/main" id="{ED5BF583-031B-ED4E-4DA5-7DB86A1E2AD5}"/>
              </a:ext>
            </a:extLst>
          </p:cNvPr>
          <p:cNvCxnSpPr>
            <a:cxnSpLocks/>
          </p:cNvCxnSpPr>
          <p:nvPr/>
        </p:nvCxnSpPr>
        <p:spPr>
          <a:xfrm flipH="1">
            <a:off x="3612078" y="5556293"/>
            <a:ext cx="185409"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
        <p:nvSpPr>
          <p:cNvPr id="29" name="TextBox 67">
            <a:extLst>
              <a:ext uri="{FF2B5EF4-FFF2-40B4-BE49-F238E27FC236}">
                <a16:creationId xmlns:a16="http://schemas.microsoft.com/office/drawing/2014/main" id="{102C9271-D30D-4182-B353-7A3B34F48448}"/>
              </a:ext>
            </a:extLst>
          </p:cNvPr>
          <p:cNvSpPr txBox="1"/>
          <p:nvPr/>
        </p:nvSpPr>
        <p:spPr>
          <a:xfrm>
            <a:off x="3894205" y="4829931"/>
            <a:ext cx="1452027" cy="323165"/>
          </a:xfrm>
          <a:prstGeom prst="rect">
            <a:avLst/>
          </a:prstGeom>
        </p:spPr>
        <p:txBody>
          <a:bodyPr wrap="square" lIns="0" tIns="0" rIns="0" bIns="0">
            <a:spAutoFit/>
          </a:bodyPr>
          <a:lstStyle>
            <a:defPPr>
              <a:defRPr lang="en-US"/>
            </a:defPPr>
            <a:lvl1pPr>
              <a:defRPr sz="1600" i="1">
                <a:solidFill>
                  <a:srgbClr val="002060"/>
                </a:solidFill>
                <a:latin typeface="+mj-lt"/>
                <a:cs typeface="Segoe UI" panose="020B0502040204020203" pitchFamily="34" charset="0"/>
              </a:defRPr>
            </a:lvl1pPr>
          </a:lstStyle>
          <a:p>
            <a:r>
              <a:rPr lang="en-US" sz="1050" b="1">
                <a:latin typeface="Segoe UI" panose="020B0502040204020203" pitchFamily="34" charset="0"/>
              </a:rPr>
              <a:t>Configurazione della policy per la password</a:t>
            </a:r>
          </a:p>
        </p:txBody>
      </p:sp>
      <p:cxnSp>
        <p:nvCxnSpPr>
          <p:cNvPr id="34" name="Connettore diritto 33">
            <a:extLst>
              <a:ext uri="{FF2B5EF4-FFF2-40B4-BE49-F238E27FC236}">
                <a16:creationId xmlns:a16="http://schemas.microsoft.com/office/drawing/2014/main" id="{099A2032-D25A-F130-7FF6-7A9333411206}"/>
              </a:ext>
            </a:extLst>
          </p:cNvPr>
          <p:cNvCxnSpPr>
            <a:cxnSpLocks/>
          </p:cNvCxnSpPr>
          <p:nvPr/>
        </p:nvCxnSpPr>
        <p:spPr>
          <a:xfrm flipH="1">
            <a:off x="10457984" y="2910942"/>
            <a:ext cx="185409"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5" name="Connettore diritto 34">
            <a:extLst>
              <a:ext uri="{FF2B5EF4-FFF2-40B4-BE49-F238E27FC236}">
                <a16:creationId xmlns:a16="http://schemas.microsoft.com/office/drawing/2014/main" id="{A086B944-7FDD-224D-9DF8-2D5C46C9A3E6}"/>
              </a:ext>
            </a:extLst>
          </p:cNvPr>
          <p:cNvCxnSpPr>
            <a:cxnSpLocks/>
          </p:cNvCxnSpPr>
          <p:nvPr/>
        </p:nvCxnSpPr>
        <p:spPr>
          <a:xfrm>
            <a:off x="10643117" y="2910942"/>
            <a:ext cx="0" cy="200813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6" name="Connettore diritto 35">
            <a:extLst>
              <a:ext uri="{FF2B5EF4-FFF2-40B4-BE49-F238E27FC236}">
                <a16:creationId xmlns:a16="http://schemas.microsoft.com/office/drawing/2014/main" id="{FB80E1BF-C62A-E2A1-DB30-387CC6621D1B}"/>
              </a:ext>
            </a:extLst>
          </p:cNvPr>
          <p:cNvCxnSpPr>
            <a:cxnSpLocks/>
          </p:cNvCxnSpPr>
          <p:nvPr/>
        </p:nvCxnSpPr>
        <p:spPr>
          <a:xfrm flipH="1">
            <a:off x="10457708" y="4919072"/>
            <a:ext cx="185409"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
        <p:nvSpPr>
          <p:cNvPr id="37" name="TextBox 67">
            <a:extLst>
              <a:ext uri="{FF2B5EF4-FFF2-40B4-BE49-F238E27FC236}">
                <a16:creationId xmlns:a16="http://schemas.microsoft.com/office/drawing/2014/main" id="{20649846-35B3-2AF2-452A-8ADF3D1A3631}"/>
              </a:ext>
            </a:extLst>
          </p:cNvPr>
          <p:cNvSpPr txBox="1"/>
          <p:nvPr/>
        </p:nvSpPr>
        <p:spPr>
          <a:xfrm>
            <a:off x="10739973" y="3753424"/>
            <a:ext cx="1452027" cy="323165"/>
          </a:xfrm>
          <a:prstGeom prst="rect">
            <a:avLst/>
          </a:prstGeom>
        </p:spPr>
        <p:txBody>
          <a:bodyPr wrap="square" lIns="0" tIns="0" rIns="0" bIns="0">
            <a:spAutoFit/>
          </a:bodyPr>
          <a:lstStyle>
            <a:defPPr>
              <a:defRPr lang="en-US"/>
            </a:defPPr>
            <a:lvl1pPr>
              <a:defRPr sz="1600" i="1">
                <a:solidFill>
                  <a:srgbClr val="002060"/>
                </a:solidFill>
                <a:latin typeface="+mj-lt"/>
                <a:cs typeface="Segoe UI" panose="020B0502040204020203" pitchFamily="34" charset="0"/>
              </a:defRPr>
            </a:lvl1pPr>
          </a:lstStyle>
          <a:p>
            <a:r>
              <a:rPr lang="en-US" sz="1050" b="1">
                <a:latin typeface="Segoe UI" panose="020B0502040204020203" pitchFamily="34" charset="0"/>
              </a:rPr>
              <a:t>Schema degli attributi dell’utente</a:t>
            </a:r>
          </a:p>
        </p:txBody>
      </p:sp>
      <p:cxnSp>
        <p:nvCxnSpPr>
          <p:cNvPr id="39" name="Connettore diritto 38">
            <a:extLst>
              <a:ext uri="{FF2B5EF4-FFF2-40B4-BE49-F238E27FC236}">
                <a16:creationId xmlns:a16="http://schemas.microsoft.com/office/drawing/2014/main" id="{346A9ADE-0351-481B-6D59-74DB9BAA9F6E}"/>
              </a:ext>
            </a:extLst>
          </p:cNvPr>
          <p:cNvCxnSpPr>
            <a:cxnSpLocks/>
          </p:cNvCxnSpPr>
          <p:nvPr/>
        </p:nvCxnSpPr>
        <p:spPr>
          <a:xfrm>
            <a:off x="10643117" y="4919072"/>
            <a:ext cx="0" cy="810515"/>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3" name="Connettore diritto 42">
            <a:extLst>
              <a:ext uri="{FF2B5EF4-FFF2-40B4-BE49-F238E27FC236}">
                <a16:creationId xmlns:a16="http://schemas.microsoft.com/office/drawing/2014/main" id="{12659CAB-BAF7-97D6-DA18-B3269F045D64}"/>
              </a:ext>
            </a:extLst>
          </p:cNvPr>
          <p:cNvCxnSpPr>
            <a:cxnSpLocks/>
          </p:cNvCxnSpPr>
          <p:nvPr/>
        </p:nvCxnSpPr>
        <p:spPr>
          <a:xfrm flipH="1">
            <a:off x="10457708" y="5729587"/>
            <a:ext cx="185409"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
        <p:nvSpPr>
          <p:cNvPr id="46" name="TextBox 67">
            <a:extLst>
              <a:ext uri="{FF2B5EF4-FFF2-40B4-BE49-F238E27FC236}">
                <a16:creationId xmlns:a16="http://schemas.microsoft.com/office/drawing/2014/main" id="{CFF5DBC5-4ED4-EECC-3715-849B367D9C89}"/>
              </a:ext>
            </a:extLst>
          </p:cNvPr>
          <p:cNvSpPr txBox="1"/>
          <p:nvPr/>
        </p:nvSpPr>
        <p:spPr>
          <a:xfrm>
            <a:off x="10739972" y="5081955"/>
            <a:ext cx="1452027" cy="484748"/>
          </a:xfrm>
          <a:prstGeom prst="rect">
            <a:avLst/>
          </a:prstGeom>
        </p:spPr>
        <p:txBody>
          <a:bodyPr wrap="square" lIns="0" tIns="0" rIns="0" bIns="0">
            <a:spAutoFit/>
          </a:bodyPr>
          <a:lstStyle>
            <a:defPPr>
              <a:defRPr lang="en-US"/>
            </a:defPPr>
            <a:lvl1pPr>
              <a:defRPr sz="1600" i="1">
                <a:solidFill>
                  <a:srgbClr val="002060"/>
                </a:solidFill>
                <a:latin typeface="+mj-lt"/>
                <a:cs typeface="Segoe UI" panose="020B0502040204020203" pitchFamily="34" charset="0"/>
              </a:defRPr>
            </a:lvl1pPr>
          </a:lstStyle>
          <a:p>
            <a:r>
              <a:rPr lang="en-US" sz="1050" b="1">
                <a:latin typeface="Segoe UI" panose="020B0502040204020203" pitchFamily="34" charset="0"/>
              </a:rPr>
              <a:t>Configurazione delle lambda function invocate da Cognito</a:t>
            </a:r>
          </a:p>
        </p:txBody>
      </p:sp>
    </p:spTree>
    <p:extLst>
      <p:ext uri="{BB962C8B-B14F-4D97-AF65-F5344CB8AC3E}">
        <p14:creationId xmlns:p14="http://schemas.microsoft.com/office/powerpoint/2010/main" val="410198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arn(outVertical)">
                                      <p:cBhvr>
                                        <p:cTn id="7" dur="2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Title 67" hidden="1">
            <a:extLst>
              <a:ext uri="{FF2B5EF4-FFF2-40B4-BE49-F238E27FC236}">
                <a16:creationId xmlns:a16="http://schemas.microsoft.com/office/drawing/2014/main" id="{3D46526D-118F-4F6F-BAE0-066F422EBD1E}"/>
              </a:ext>
            </a:extLst>
          </p:cNvPr>
          <p:cNvSpPr>
            <a:spLocks noGrp="1"/>
          </p:cNvSpPr>
          <p:nvPr>
            <p:ph type="title"/>
          </p:nvPr>
        </p:nvSpPr>
        <p:spPr/>
        <p:txBody>
          <a:bodyPr/>
          <a:lstStyle/>
          <a:p>
            <a:r>
              <a:rPr lang="en-US"/>
              <a:t>Human resources slide 3</a:t>
            </a:r>
          </a:p>
        </p:txBody>
      </p:sp>
      <p:sp>
        <p:nvSpPr>
          <p:cNvPr id="2" name="TextBox 1">
            <a:extLst>
              <a:ext uri="{FF2B5EF4-FFF2-40B4-BE49-F238E27FC236}">
                <a16:creationId xmlns:a16="http://schemas.microsoft.com/office/drawing/2014/main" id="{62AEF5FE-6C45-4BF6-9676-571742C3CDD7}"/>
              </a:ext>
            </a:extLst>
          </p:cNvPr>
          <p:cNvSpPr txBox="1"/>
          <p:nvPr/>
        </p:nvSpPr>
        <p:spPr>
          <a:xfrm>
            <a:off x="3291360" y="327600"/>
            <a:ext cx="5609279" cy="512961"/>
          </a:xfrm>
          <a:prstGeom prst="rect">
            <a:avLst/>
          </a:prstGeom>
          <a:noFill/>
        </p:spPr>
        <p:txBody>
          <a:bodyPr wrap="square" lIns="0" tIns="0" rIns="0" bIns="0" rtlCol="0">
            <a:spAutoFit/>
          </a:bodyPr>
          <a:lstStyle/>
          <a:p>
            <a:pPr>
              <a:lnSpc>
                <a:spcPts val="4000"/>
              </a:lnSpc>
            </a:pPr>
            <a:r>
              <a:rPr lang="en-US" sz="4400" b="1">
                <a:solidFill>
                  <a:srgbClr val="002060"/>
                </a:solidFill>
                <a:latin typeface="Segoe UI" panose="020B0502040204020203" pitchFamily="34" charset="0"/>
                <a:cs typeface="Segoe UI" panose="020B0502040204020203" pitchFamily="34" charset="0"/>
              </a:rPr>
              <a:t>Architettura e Servizi</a:t>
            </a:r>
          </a:p>
        </p:txBody>
      </p:sp>
      <p:pic>
        <p:nvPicPr>
          <p:cNvPr id="69" name="Immagine 68" descr="Immagine che contiene testo, Carattere, logo, simbolo&#10;&#10;Descrizione generata automaticamente">
            <a:extLst>
              <a:ext uri="{FF2B5EF4-FFF2-40B4-BE49-F238E27FC236}">
                <a16:creationId xmlns:a16="http://schemas.microsoft.com/office/drawing/2014/main" id="{DD93A340-F1A3-4546-7E69-7835CC5A869C}"/>
              </a:ext>
            </a:extLst>
          </p:cNvPr>
          <p:cNvPicPr>
            <a:picLocks noChangeAspect="1"/>
          </p:cNvPicPr>
          <p:nvPr/>
        </p:nvPicPr>
        <p:blipFill>
          <a:blip r:embed="rId3"/>
          <a:stretch>
            <a:fillRect/>
          </a:stretch>
        </p:blipFill>
        <p:spPr>
          <a:xfrm>
            <a:off x="122830" y="142843"/>
            <a:ext cx="1787858" cy="503622"/>
          </a:xfrm>
          <a:prstGeom prst="rect">
            <a:avLst/>
          </a:prstGeom>
        </p:spPr>
      </p:pic>
      <p:sp>
        <p:nvSpPr>
          <p:cNvPr id="70" name="CasellaDiTesto 69">
            <a:extLst>
              <a:ext uri="{FF2B5EF4-FFF2-40B4-BE49-F238E27FC236}">
                <a16:creationId xmlns:a16="http://schemas.microsoft.com/office/drawing/2014/main" id="{8C9CA1A5-FE25-C1CF-2C9F-18E16ADD8D79}"/>
              </a:ext>
            </a:extLst>
          </p:cNvPr>
          <p:cNvSpPr txBox="1"/>
          <p:nvPr/>
        </p:nvSpPr>
        <p:spPr>
          <a:xfrm>
            <a:off x="0" y="681202"/>
            <a:ext cx="2844048" cy="215444"/>
          </a:xfrm>
          <a:prstGeom prst="rect">
            <a:avLst/>
          </a:prstGeom>
          <a:noFill/>
        </p:spPr>
        <p:txBody>
          <a:bodyPr wrap="none" rtlCol="0">
            <a:spAutoFit/>
          </a:bodyPr>
          <a:lstStyle/>
          <a:p>
            <a:r>
              <a:rPr lang="it-IT" sz="800">
                <a:latin typeface="Adobe Caslon Pro" panose="0205050205050A020403" pitchFamily="18" charset="0"/>
                <a:ea typeface="NSimSun" panose="02010609030101010101" pitchFamily="49" charset="-122"/>
              </a:rPr>
              <a:t>Dip. di Ingegneria Elettrica e delle Tecnologie dell’Informazione</a:t>
            </a:r>
          </a:p>
        </p:txBody>
      </p:sp>
      <p:sp>
        <p:nvSpPr>
          <p:cNvPr id="7" name="TextBox 1">
            <a:extLst>
              <a:ext uri="{FF2B5EF4-FFF2-40B4-BE49-F238E27FC236}">
                <a16:creationId xmlns:a16="http://schemas.microsoft.com/office/drawing/2014/main" id="{7D8D20A7-E1B1-F1F8-6FBB-57A2750CF7D4}"/>
              </a:ext>
            </a:extLst>
          </p:cNvPr>
          <p:cNvSpPr txBox="1"/>
          <p:nvPr/>
        </p:nvSpPr>
        <p:spPr>
          <a:xfrm>
            <a:off x="3370253" y="1047600"/>
            <a:ext cx="5258334" cy="454420"/>
          </a:xfrm>
          <a:prstGeom prst="rect">
            <a:avLst/>
          </a:prstGeom>
          <a:noFill/>
        </p:spPr>
        <p:txBody>
          <a:bodyPr wrap="square" lIns="0" tIns="0" rIns="0" bIns="0" rtlCol="0">
            <a:spAutoFit/>
          </a:bodyPr>
          <a:lstStyle/>
          <a:p>
            <a:pPr>
              <a:lnSpc>
                <a:spcPts val="4000"/>
              </a:lnSpc>
            </a:pPr>
            <a:r>
              <a:rPr lang="en-US" sz="2400" b="1">
                <a:solidFill>
                  <a:schemeClr val="accent1">
                    <a:lumMod val="50000"/>
                  </a:schemeClr>
                </a:solidFill>
                <a:latin typeface="Segoe UI" panose="020B0502040204020203" pitchFamily="34" charset="0"/>
                <a:cs typeface="Segoe UI" panose="020B0502040204020203" pitchFamily="34" charset="0"/>
              </a:rPr>
              <a:t>Configurazione di Cognito User Pool</a:t>
            </a:r>
          </a:p>
        </p:txBody>
      </p:sp>
      <p:cxnSp>
        <p:nvCxnSpPr>
          <p:cNvPr id="11" name="Connettore diritto 10">
            <a:extLst>
              <a:ext uri="{FF2B5EF4-FFF2-40B4-BE49-F238E27FC236}">
                <a16:creationId xmlns:a16="http://schemas.microsoft.com/office/drawing/2014/main" id="{BE642B90-CACB-10C6-B53E-96104CBAB4A0}"/>
              </a:ext>
            </a:extLst>
          </p:cNvPr>
          <p:cNvCxnSpPr>
            <a:cxnSpLocks/>
          </p:cNvCxnSpPr>
          <p:nvPr/>
        </p:nvCxnSpPr>
        <p:spPr>
          <a:xfrm>
            <a:off x="3477390" y="1565000"/>
            <a:ext cx="503921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Connettore diritto 22">
            <a:extLst>
              <a:ext uri="{FF2B5EF4-FFF2-40B4-BE49-F238E27FC236}">
                <a16:creationId xmlns:a16="http://schemas.microsoft.com/office/drawing/2014/main" id="{D6A84BE6-0620-B482-7348-6D599D730DE5}"/>
              </a:ext>
            </a:extLst>
          </p:cNvPr>
          <p:cNvCxnSpPr>
            <a:cxnSpLocks/>
          </p:cNvCxnSpPr>
          <p:nvPr/>
        </p:nvCxnSpPr>
        <p:spPr>
          <a:xfrm>
            <a:off x="122830" y="974366"/>
            <a:ext cx="1195283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Connettore diritto 39">
            <a:extLst>
              <a:ext uri="{FF2B5EF4-FFF2-40B4-BE49-F238E27FC236}">
                <a16:creationId xmlns:a16="http://schemas.microsoft.com/office/drawing/2014/main" id="{E6BA20D7-40B8-1215-734E-F9E010879D54}"/>
              </a:ext>
            </a:extLst>
          </p:cNvPr>
          <p:cNvCxnSpPr>
            <a:cxnSpLocks/>
          </p:cNvCxnSpPr>
          <p:nvPr/>
        </p:nvCxnSpPr>
        <p:spPr>
          <a:xfrm>
            <a:off x="4124397" y="2910942"/>
            <a:ext cx="0" cy="65989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1" name="Connettore diritto 40">
            <a:extLst>
              <a:ext uri="{FF2B5EF4-FFF2-40B4-BE49-F238E27FC236}">
                <a16:creationId xmlns:a16="http://schemas.microsoft.com/office/drawing/2014/main" id="{AB7BA1BA-1B6A-713E-6675-8358EEEB2F71}"/>
              </a:ext>
            </a:extLst>
          </p:cNvPr>
          <p:cNvCxnSpPr>
            <a:cxnSpLocks/>
          </p:cNvCxnSpPr>
          <p:nvPr/>
        </p:nvCxnSpPr>
        <p:spPr>
          <a:xfrm flipH="1">
            <a:off x="3939126" y="2913933"/>
            <a:ext cx="185409"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2" name="Connettore diritto 41">
            <a:extLst>
              <a:ext uri="{FF2B5EF4-FFF2-40B4-BE49-F238E27FC236}">
                <a16:creationId xmlns:a16="http://schemas.microsoft.com/office/drawing/2014/main" id="{D7ADE608-908A-556D-E17E-BABFF1F87079}"/>
              </a:ext>
            </a:extLst>
          </p:cNvPr>
          <p:cNvCxnSpPr>
            <a:cxnSpLocks/>
          </p:cNvCxnSpPr>
          <p:nvPr/>
        </p:nvCxnSpPr>
        <p:spPr>
          <a:xfrm flipH="1">
            <a:off x="3938988" y="3570832"/>
            <a:ext cx="185409"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
        <p:nvSpPr>
          <p:cNvPr id="51" name="TextBox 67">
            <a:extLst>
              <a:ext uri="{FF2B5EF4-FFF2-40B4-BE49-F238E27FC236}">
                <a16:creationId xmlns:a16="http://schemas.microsoft.com/office/drawing/2014/main" id="{1D81AD9F-53B8-DC71-BB43-7694D1157744}"/>
              </a:ext>
            </a:extLst>
          </p:cNvPr>
          <p:cNvSpPr txBox="1"/>
          <p:nvPr/>
        </p:nvSpPr>
        <p:spPr>
          <a:xfrm>
            <a:off x="4221252" y="3079304"/>
            <a:ext cx="1452027" cy="323165"/>
          </a:xfrm>
          <a:prstGeom prst="rect">
            <a:avLst/>
          </a:prstGeom>
        </p:spPr>
        <p:txBody>
          <a:bodyPr wrap="square" lIns="0" tIns="0" rIns="0" bIns="0">
            <a:spAutoFit/>
          </a:bodyPr>
          <a:lstStyle>
            <a:defPPr>
              <a:defRPr lang="en-US"/>
            </a:defPPr>
            <a:lvl1pPr>
              <a:defRPr sz="1600" i="1">
                <a:solidFill>
                  <a:srgbClr val="002060"/>
                </a:solidFill>
                <a:latin typeface="+mj-lt"/>
                <a:cs typeface="Segoe UI" panose="020B0502040204020203" pitchFamily="34" charset="0"/>
              </a:defRPr>
            </a:lvl1pPr>
          </a:lstStyle>
          <a:p>
            <a:r>
              <a:rPr lang="en-US" sz="1050" b="1">
                <a:latin typeface="Segoe UI" panose="020B0502040204020203" pitchFamily="34" charset="0"/>
              </a:rPr>
              <a:t>Tipi di autenticazione ammessi</a:t>
            </a:r>
          </a:p>
        </p:txBody>
      </p:sp>
      <p:cxnSp>
        <p:nvCxnSpPr>
          <p:cNvPr id="16" name="Connettore diritto 15">
            <a:extLst>
              <a:ext uri="{FF2B5EF4-FFF2-40B4-BE49-F238E27FC236}">
                <a16:creationId xmlns:a16="http://schemas.microsoft.com/office/drawing/2014/main" id="{DB733B88-F5C6-4157-E5BC-3168B617BB0C}"/>
              </a:ext>
            </a:extLst>
          </p:cNvPr>
          <p:cNvCxnSpPr>
            <a:cxnSpLocks/>
          </p:cNvCxnSpPr>
          <p:nvPr/>
        </p:nvCxnSpPr>
        <p:spPr>
          <a:xfrm>
            <a:off x="4124397" y="3570832"/>
            <a:ext cx="0" cy="726362"/>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Connettore diritto 17">
            <a:extLst>
              <a:ext uri="{FF2B5EF4-FFF2-40B4-BE49-F238E27FC236}">
                <a16:creationId xmlns:a16="http://schemas.microsoft.com/office/drawing/2014/main" id="{ED5BF583-031B-ED4E-4DA5-7DB86A1E2AD5}"/>
              </a:ext>
            </a:extLst>
          </p:cNvPr>
          <p:cNvCxnSpPr>
            <a:cxnSpLocks/>
          </p:cNvCxnSpPr>
          <p:nvPr/>
        </p:nvCxnSpPr>
        <p:spPr>
          <a:xfrm flipH="1">
            <a:off x="3938988" y="4297194"/>
            <a:ext cx="185409"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
        <p:nvSpPr>
          <p:cNvPr id="29" name="TextBox 67">
            <a:extLst>
              <a:ext uri="{FF2B5EF4-FFF2-40B4-BE49-F238E27FC236}">
                <a16:creationId xmlns:a16="http://schemas.microsoft.com/office/drawing/2014/main" id="{102C9271-D30D-4182-B353-7A3B34F48448}"/>
              </a:ext>
            </a:extLst>
          </p:cNvPr>
          <p:cNvSpPr txBox="1"/>
          <p:nvPr/>
        </p:nvSpPr>
        <p:spPr>
          <a:xfrm>
            <a:off x="4221251" y="3691639"/>
            <a:ext cx="1452027" cy="484748"/>
          </a:xfrm>
          <a:prstGeom prst="rect">
            <a:avLst/>
          </a:prstGeom>
        </p:spPr>
        <p:txBody>
          <a:bodyPr wrap="square" lIns="0" tIns="0" rIns="0" bIns="0">
            <a:spAutoFit/>
          </a:bodyPr>
          <a:lstStyle>
            <a:defPPr>
              <a:defRPr lang="en-US"/>
            </a:defPPr>
            <a:lvl1pPr>
              <a:defRPr sz="1600" i="1">
                <a:solidFill>
                  <a:srgbClr val="002060"/>
                </a:solidFill>
                <a:latin typeface="+mj-lt"/>
                <a:cs typeface="Segoe UI" panose="020B0502040204020203" pitchFamily="34" charset="0"/>
              </a:defRPr>
            </a:lvl1pPr>
          </a:lstStyle>
          <a:p>
            <a:r>
              <a:rPr lang="en-US" sz="1050" b="1">
                <a:latin typeface="Segoe UI" panose="020B0502040204020203" pitchFamily="34" charset="0"/>
              </a:rPr>
              <a:t>Configurazione dei tempi di validità dei token</a:t>
            </a:r>
          </a:p>
        </p:txBody>
      </p:sp>
      <p:cxnSp>
        <p:nvCxnSpPr>
          <p:cNvPr id="34" name="Connettore diritto 33">
            <a:extLst>
              <a:ext uri="{FF2B5EF4-FFF2-40B4-BE49-F238E27FC236}">
                <a16:creationId xmlns:a16="http://schemas.microsoft.com/office/drawing/2014/main" id="{099A2032-D25A-F130-7FF6-7A9333411206}"/>
              </a:ext>
            </a:extLst>
          </p:cNvPr>
          <p:cNvCxnSpPr>
            <a:cxnSpLocks/>
          </p:cNvCxnSpPr>
          <p:nvPr/>
        </p:nvCxnSpPr>
        <p:spPr>
          <a:xfrm flipH="1">
            <a:off x="10157356" y="2815266"/>
            <a:ext cx="185409"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5" name="Connettore diritto 34">
            <a:extLst>
              <a:ext uri="{FF2B5EF4-FFF2-40B4-BE49-F238E27FC236}">
                <a16:creationId xmlns:a16="http://schemas.microsoft.com/office/drawing/2014/main" id="{A086B944-7FDD-224D-9DF8-2D5C46C9A3E6}"/>
              </a:ext>
            </a:extLst>
          </p:cNvPr>
          <p:cNvCxnSpPr>
            <a:cxnSpLocks/>
          </p:cNvCxnSpPr>
          <p:nvPr/>
        </p:nvCxnSpPr>
        <p:spPr>
          <a:xfrm>
            <a:off x="10342626" y="2807711"/>
            <a:ext cx="0" cy="2536642"/>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
        <p:nvSpPr>
          <p:cNvPr id="37" name="TextBox 67">
            <a:extLst>
              <a:ext uri="{FF2B5EF4-FFF2-40B4-BE49-F238E27FC236}">
                <a16:creationId xmlns:a16="http://schemas.microsoft.com/office/drawing/2014/main" id="{20649846-35B3-2AF2-452A-8ADF3D1A3631}"/>
              </a:ext>
            </a:extLst>
          </p:cNvPr>
          <p:cNvSpPr txBox="1"/>
          <p:nvPr/>
        </p:nvSpPr>
        <p:spPr>
          <a:xfrm>
            <a:off x="10439483" y="4014804"/>
            <a:ext cx="1452027" cy="323165"/>
          </a:xfrm>
          <a:prstGeom prst="rect">
            <a:avLst/>
          </a:prstGeom>
        </p:spPr>
        <p:txBody>
          <a:bodyPr wrap="square" lIns="0" tIns="0" rIns="0" bIns="0">
            <a:spAutoFit/>
          </a:bodyPr>
          <a:lstStyle>
            <a:defPPr>
              <a:defRPr lang="en-US"/>
            </a:defPPr>
            <a:lvl1pPr>
              <a:defRPr sz="1600" i="1">
                <a:solidFill>
                  <a:srgbClr val="002060"/>
                </a:solidFill>
                <a:latin typeface="+mj-lt"/>
                <a:cs typeface="Segoe UI" panose="020B0502040204020203" pitchFamily="34" charset="0"/>
              </a:defRPr>
            </a:lvl1pPr>
          </a:lstStyle>
          <a:p>
            <a:r>
              <a:rPr lang="en-US" sz="1050" b="1">
                <a:latin typeface="Segoe UI" panose="020B0502040204020203" pitchFamily="34" charset="0"/>
              </a:rPr>
              <a:t>Creazione dei gruppi di utenti</a:t>
            </a:r>
          </a:p>
        </p:txBody>
      </p:sp>
      <p:cxnSp>
        <p:nvCxnSpPr>
          <p:cNvPr id="43" name="Connettore diritto 42">
            <a:extLst>
              <a:ext uri="{FF2B5EF4-FFF2-40B4-BE49-F238E27FC236}">
                <a16:creationId xmlns:a16="http://schemas.microsoft.com/office/drawing/2014/main" id="{12659CAB-BAF7-97D6-DA18-B3269F045D64}"/>
              </a:ext>
            </a:extLst>
          </p:cNvPr>
          <p:cNvCxnSpPr>
            <a:cxnSpLocks/>
          </p:cNvCxnSpPr>
          <p:nvPr/>
        </p:nvCxnSpPr>
        <p:spPr>
          <a:xfrm flipH="1">
            <a:off x="10148784" y="5344353"/>
            <a:ext cx="185409"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pic>
        <p:nvPicPr>
          <p:cNvPr id="4" name="Immagine 3" descr="Immagine che contiene testo, schermata, Carattere&#10;&#10;Descrizione generata automaticamente">
            <a:extLst>
              <a:ext uri="{FF2B5EF4-FFF2-40B4-BE49-F238E27FC236}">
                <a16:creationId xmlns:a16="http://schemas.microsoft.com/office/drawing/2014/main" id="{7887BE4C-2103-32AF-5B68-53F4E21EE4B0}"/>
              </a:ext>
            </a:extLst>
          </p:cNvPr>
          <p:cNvPicPr>
            <a:picLocks noChangeAspect="1"/>
          </p:cNvPicPr>
          <p:nvPr/>
        </p:nvPicPr>
        <p:blipFill>
          <a:blip r:embed="rId4"/>
          <a:stretch>
            <a:fillRect/>
          </a:stretch>
        </p:blipFill>
        <p:spPr>
          <a:xfrm>
            <a:off x="6228549" y="2787687"/>
            <a:ext cx="3859298" cy="2577803"/>
          </a:xfrm>
          <a:prstGeom prst="rect">
            <a:avLst/>
          </a:prstGeom>
        </p:spPr>
      </p:pic>
      <p:pic>
        <p:nvPicPr>
          <p:cNvPr id="8" name="Immagine 7" descr="Immagine che contiene testo, schermata, Carattere, menu&#10;&#10;Descrizione generata automaticamente">
            <a:extLst>
              <a:ext uri="{FF2B5EF4-FFF2-40B4-BE49-F238E27FC236}">
                <a16:creationId xmlns:a16="http://schemas.microsoft.com/office/drawing/2014/main" id="{ECB9798C-28E9-FC69-CADB-31B8F680E56B}"/>
              </a:ext>
            </a:extLst>
          </p:cNvPr>
          <p:cNvPicPr>
            <a:picLocks noChangeAspect="1"/>
          </p:cNvPicPr>
          <p:nvPr/>
        </p:nvPicPr>
        <p:blipFill>
          <a:blip r:embed="rId5"/>
          <a:stretch>
            <a:fillRect/>
          </a:stretch>
        </p:blipFill>
        <p:spPr>
          <a:xfrm>
            <a:off x="377451" y="1808586"/>
            <a:ext cx="3421079" cy="4548390"/>
          </a:xfrm>
          <a:prstGeom prst="rect">
            <a:avLst/>
          </a:prstGeom>
        </p:spPr>
      </p:pic>
    </p:spTree>
    <p:extLst>
      <p:ext uri="{BB962C8B-B14F-4D97-AF65-F5344CB8AC3E}">
        <p14:creationId xmlns:p14="http://schemas.microsoft.com/office/powerpoint/2010/main" val="4036312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arn(outVertical)">
                                      <p:cBhvr>
                                        <p:cTn id="7" dur="2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Title 67" hidden="1">
            <a:extLst>
              <a:ext uri="{FF2B5EF4-FFF2-40B4-BE49-F238E27FC236}">
                <a16:creationId xmlns:a16="http://schemas.microsoft.com/office/drawing/2014/main" id="{3D46526D-118F-4F6F-BAE0-066F422EBD1E}"/>
              </a:ext>
            </a:extLst>
          </p:cNvPr>
          <p:cNvSpPr>
            <a:spLocks noGrp="1"/>
          </p:cNvSpPr>
          <p:nvPr>
            <p:ph type="title"/>
          </p:nvPr>
        </p:nvSpPr>
        <p:spPr/>
        <p:txBody>
          <a:bodyPr/>
          <a:lstStyle/>
          <a:p>
            <a:r>
              <a:rPr lang="en-US"/>
              <a:t>Human resources slide 3</a:t>
            </a:r>
          </a:p>
        </p:txBody>
      </p:sp>
      <p:sp>
        <p:nvSpPr>
          <p:cNvPr id="2" name="TextBox 1">
            <a:extLst>
              <a:ext uri="{FF2B5EF4-FFF2-40B4-BE49-F238E27FC236}">
                <a16:creationId xmlns:a16="http://schemas.microsoft.com/office/drawing/2014/main" id="{62AEF5FE-6C45-4BF6-9676-571742C3CDD7}"/>
              </a:ext>
            </a:extLst>
          </p:cNvPr>
          <p:cNvSpPr txBox="1"/>
          <p:nvPr/>
        </p:nvSpPr>
        <p:spPr>
          <a:xfrm>
            <a:off x="3291360" y="327600"/>
            <a:ext cx="5609279" cy="512961"/>
          </a:xfrm>
          <a:prstGeom prst="rect">
            <a:avLst/>
          </a:prstGeom>
          <a:noFill/>
        </p:spPr>
        <p:txBody>
          <a:bodyPr wrap="square" lIns="0" tIns="0" rIns="0" bIns="0" rtlCol="0">
            <a:spAutoFit/>
          </a:bodyPr>
          <a:lstStyle/>
          <a:p>
            <a:pPr>
              <a:lnSpc>
                <a:spcPts val="4000"/>
              </a:lnSpc>
            </a:pPr>
            <a:r>
              <a:rPr lang="en-US" sz="4400" b="1">
                <a:solidFill>
                  <a:srgbClr val="002060"/>
                </a:solidFill>
                <a:latin typeface="Segoe UI" panose="020B0502040204020203" pitchFamily="34" charset="0"/>
                <a:cs typeface="Segoe UI" panose="020B0502040204020203" pitchFamily="34" charset="0"/>
              </a:rPr>
              <a:t>Architettura e Servizi</a:t>
            </a:r>
          </a:p>
        </p:txBody>
      </p:sp>
      <p:pic>
        <p:nvPicPr>
          <p:cNvPr id="69" name="Immagine 68" descr="Immagine che contiene testo, Carattere, logo, simbolo&#10;&#10;Descrizione generata automaticamente">
            <a:extLst>
              <a:ext uri="{FF2B5EF4-FFF2-40B4-BE49-F238E27FC236}">
                <a16:creationId xmlns:a16="http://schemas.microsoft.com/office/drawing/2014/main" id="{DD93A340-F1A3-4546-7E69-7835CC5A869C}"/>
              </a:ext>
            </a:extLst>
          </p:cNvPr>
          <p:cNvPicPr>
            <a:picLocks noChangeAspect="1"/>
          </p:cNvPicPr>
          <p:nvPr/>
        </p:nvPicPr>
        <p:blipFill>
          <a:blip r:embed="rId3"/>
          <a:stretch>
            <a:fillRect/>
          </a:stretch>
        </p:blipFill>
        <p:spPr>
          <a:xfrm>
            <a:off x="122830" y="142843"/>
            <a:ext cx="1787858" cy="503622"/>
          </a:xfrm>
          <a:prstGeom prst="rect">
            <a:avLst/>
          </a:prstGeom>
        </p:spPr>
      </p:pic>
      <p:sp>
        <p:nvSpPr>
          <p:cNvPr id="70" name="CasellaDiTesto 69">
            <a:extLst>
              <a:ext uri="{FF2B5EF4-FFF2-40B4-BE49-F238E27FC236}">
                <a16:creationId xmlns:a16="http://schemas.microsoft.com/office/drawing/2014/main" id="{8C9CA1A5-FE25-C1CF-2C9F-18E16ADD8D79}"/>
              </a:ext>
            </a:extLst>
          </p:cNvPr>
          <p:cNvSpPr txBox="1"/>
          <p:nvPr/>
        </p:nvSpPr>
        <p:spPr>
          <a:xfrm>
            <a:off x="0" y="681202"/>
            <a:ext cx="2844048" cy="215444"/>
          </a:xfrm>
          <a:prstGeom prst="rect">
            <a:avLst/>
          </a:prstGeom>
          <a:noFill/>
        </p:spPr>
        <p:txBody>
          <a:bodyPr wrap="none" rtlCol="0">
            <a:spAutoFit/>
          </a:bodyPr>
          <a:lstStyle/>
          <a:p>
            <a:r>
              <a:rPr lang="it-IT" sz="800">
                <a:latin typeface="Adobe Caslon Pro" panose="0205050205050A020403" pitchFamily="18" charset="0"/>
                <a:ea typeface="NSimSun" panose="02010609030101010101" pitchFamily="49" charset="-122"/>
              </a:rPr>
              <a:t>Dip. di Ingegneria Elettrica e delle Tecnologie dell’Informazione</a:t>
            </a:r>
          </a:p>
        </p:txBody>
      </p:sp>
      <p:sp>
        <p:nvSpPr>
          <p:cNvPr id="7" name="TextBox 1">
            <a:extLst>
              <a:ext uri="{FF2B5EF4-FFF2-40B4-BE49-F238E27FC236}">
                <a16:creationId xmlns:a16="http://schemas.microsoft.com/office/drawing/2014/main" id="{7D8D20A7-E1B1-F1F8-6FBB-57A2750CF7D4}"/>
              </a:ext>
            </a:extLst>
          </p:cNvPr>
          <p:cNvSpPr txBox="1"/>
          <p:nvPr/>
        </p:nvSpPr>
        <p:spPr>
          <a:xfrm>
            <a:off x="3133482" y="1047600"/>
            <a:ext cx="5727026" cy="454420"/>
          </a:xfrm>
          <a:prstGeom prst="rect">
            <a:avLst/>
          </a:prstGeom>
          <a:noFill/>
        </p:spPr>
        <p:txBody>
          <a:bodyPr wrap="square" lIns="0" tIns="0" rIns="0" bIns="0" rtlCol="0">
            <a:spAutoFit/>
          </a:bodyPr>
          <a:lstStyle/>
          <a:p>
            <a:pPr>
              <a:lnSpc>
                <a:spcPts val="4000"/>
              </a:lnSpc>
            </a:pPr>
            <a:r>
              <a:rPr lang="en-US" sz="2400" b="1">
                <a:solidFill>
                  <a:schemeClr val="accent1">
                    <a:lumMod val="50000"/>
                  </a:schemeClr>
                </a:solidFill>
                <a:latin typeface="Segoe UI" panose="020B0502040204020203" pitchFamily="34" charset="0"/>
                <a:cs typeface="Segoe UI" panose="020B0502040204020203" pitchFamily="34" charset="0"/>
              </a:rPr>
              <a:t>Configurazione di Cognito Identity Pool</a:t>
            </a:r>
          </a:p>
        </p:txBody>
      </p:sp>
      <p:cxnSp>
        <p:nvCxnSpPr>
          <p:cNvPr id="11" name="Connettore diritto 10">
            <a:extLst>
              <a:ext uri="{FF2B5EF4-FFF2-40B4-BE49-F238E27FC236}">
                <a16:creationId xmlns:a16="http://schemas.microsoft.com/office/drawing/2014/main" id="{BE642B90-CACB-10C6-B53E-96104CBAB4A0}"/>
              </a:ext>
            </a:extLst>
          </p:cNvPr>
          <p:cNvCxnSpPr>
            <a:cxnSpLocks/>
          </p:cNvCxnSpPr>
          <p:nvPr/>
        </p:nvCxnSpPr>
        <p:spPr>
          <a:xfrm>
            <a:off x="3243784" y="1565000"/>
            <a:ext cx="551309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Connettore diritto 22">
            <a:extLst>
              <a:ext uri="{FF2B5EF4-FFF2-40B4-BE49-F238E27FC236}">
                <a16:creationId xmlns:a16="http://schemas.microsoft.com/office/drawing/2014/main" id="{D6A84BE6-0620-B482-7348-6D599D730DE5}"/>
              </a:ext>
            </a:extLst>
          </p:cNvPr>
          <p:cNvCxnSpPr>
            <a:cxnSpLocks/>
          </p:cNvCxnSpPr>
          <p:nvPr/>
        </p:nvCxnSpPr>
        <p:spPr>
          <a:xfrm>
            <a:off x="122830" y="974366"/>
            <a:ext cx="1195283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Connettore diritto 39">
            <a:extLst>
              <a:ext uri="{FF2B5EF4-FFF2-40B4-BE49-F238E27FC236}">
                <a16:creationId xmlns:a16="http://schemas.microsoft.com/office/drawing/2014/main" id="{E6BA20D7-40B8-1215-734E-F9E010879D54}"/>
              </a:ext>
            </a:extLst>
          </p:cNvPr>
          <p:cNvCxnSpPr>
            <a:cxnSpLocks/>
          </p:cNvCxnSpPr>
          <p:nvPr/>
        </p:nvCxnSpPr>
        <p:spPr>
          <a:xfrm>
            <a:off x="5273129" y="3263629"/>
            <a:ext cx="0" cy="770365"/>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1" name="Connettore diritto 40">
            <a:extLst>
              <a:ext uri="{FF2B5EF4-FFF2-40B4-BE49-F238E27FC236}">
                <a16:creationId xmlns:a16="http://schemas.microsoft.com/office/drawing/2014/main" id="{AB7BA1BA-1B6A-713E-6675-8358EEEB2F71}"/>
              </a:ext>
            </a:extLst>
          </p:cNvPr>
          <p:cNvCxnSpPr>
            <a:cxnSpLocks/>
          </p:cNvCxnSpPr>
          <p:nvPr/>
        </p:nvCxnSpPr>
        <p:spPr>
          <a:xfrm flipH="1">
            <a:off x="5087720" y="3263629"/>
            <a:ext cx="185409"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
        <p:nvSpPr>
          <p:cNvPr id="51" name="TextBox 67">
            <a:extLst>
              <a:ext uri="{FF2B5EF4-FFF2-40B4-BE49-F238E27FC236}">
                <a16:creationId xmlns:a16="http://schemas.microsoft.com/office/drawing/2014/main" id="{1D81AD9F-53B8-DC71-BB43-7694D1157744}"/>
              </a:ext>
            </a:extLst>
          </p:cNvPr>
          <p:cNvSpPr txBox="1"/>
          <p:nvPr/>
        </p:nvSpPr>
        <p:spPr>
          <a:xfrm>
            <a:off x="5369986" y="3914449"/>
            <a:ext cx="1452027" cy="323165"/>
          </a:xfrm>
          <a:prstGeom prst="rect">
            <a:avLst/>
          </a:prstGeom>
        </p:spPr>
        <p:txBody>
          <a:bodyPr wrap="square" lIns="0" tIns="0" rIns="0" bIns="0">
            <a:spAutoFit/>
          </a:bodyPr>
          <a:lstStyle>
            <a:defPPr>
              <a:defRPr lang="en-US"/>
            </a:defPPr>
            <a:lvl1pPr>
              <a:defRPr sz="1600" i="1">
                <a:solidFill>
                  <a:srgbClr val="002060"/>
                </a:solidFill>
                <a:latin typeface="+mj-lt"/>
                <a:cs typeface="Segoe UI" panose="020B0502040204020203" pitchFamily="34" charset="0"/>
              </a:defRPr>
            </a:lvl1pPr>
          </a:lstStyle>
          <a:p>
            <a:r>
              <a:rPr lang="en-US" sz="1050" b="1">
                <a:latin typeface="Segoe UI" panose="020B0502040204020203" pitchFamily="34" charset="0"/>
              </a:rPr>
              <a:t>Definizione dell’IdentityPool</a:t>
            </a:r>
          </a:p>
        </p:txBody>
      </p:sp>
      <p:cxnSp>
        <p:nvCxnSpPr>
          <p:cNvPr id="16" name="Connettore diritto 15">
            <a:extLst>
              <a:ext uri="{FF2B5EF4-FFF2-40B4-BE49-F238E27FC236}">
                <a16:creationId xmlns:a16="http://schemas.microsoft.com/office/drawing/2014/main" id="{DB733B88-F5C6-4157-E5BC-3168B617BB0C}"/>
              </a:ext>
            </a:extLst>
          </p:cNvPr>
          <p:cNvCxnSpPr>
            <a:cxnSpLocks/>
          </p:cNvCxnSpPr>
          <p:nvPr/>
        </p:nvCxnSpPr>
        <p:spPr>
          <a:xfrm>
            <a:off x="5273129" y="4033994"/>
            <a:ext cx="0" cy="726362"/>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Connettore diritto 17">
            <a:extLst>
              <a:ext uri="{FF2B5EF4-FFF2-40B4-BE49-F238E27FC236}">
                <a16:creationId xmlns:a16="http://schemas.microsoft.com/office/drawing/2014/main" id="{ED5BF583-031B-ED4E-4DA5-7DB86A1E2AD5}"/>
              </a:ext>
            </a:extLst>
          </p:cNvPr>
          <p:cNvCxnSpPr>
            <a:cxnSpLocks/>
          </p:cNvCxnSpPr>
          <p:nvPr/>
        </p:nvCxnSpPr>
        <p:spPr>
          <a:xfrm flipH="1">
            <a:off x="5087720" y="4760356"/>
            <a:ext cx="185409"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4" name="Connettore diritto 33">
            <a:extLst>
              <a:ext uri="{FF2B5EF4-FFF2-40B4-BE49-F238E27FC236}">
                <a16:creationId xmlns:a16="http://schemas.microsoft.com/office/drawing/2014/main" id="{099A2032-D25A-F130-7FF6-7A9333411206}"/>
              </a:ext>
            </a:extLst>
          </p:cNvPr>
          <p:cNvCxnSpPr>
            <a:cxnSpLocks/>
          </p:cNvCxnSpPr>
          <p:nvPr/>
        </p:nvCxnSpPr>
        <p:spPr>
          <a:xfrm flipH="1">
            <a:off x="11058406" y="2152553"/>
            <a:ext cx="185409"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5" name="Connettore diritto 34">
            <a:extLst>
              <a:ext uri="{FF2B5EF4-FFF2-40B4-BE49-F238E27FC236}">
                <a16:creationId xmlns:a16="http://schemas.microsoft.com/office/drawing/2014/main" id="{A086B944-7FDD-224D-9DF8-2D5C46C9A3E6}"/>
              </a:ext>
            </a:extLst>
          </p:cNvPr>
          <p:cNvCxnSpPr>
            <a:cxnSpLocks/>
          </p:cNvCxnSpPr>
          <p:nvPr/>
        </p:nvCxnSpPr>
        <p:spPr>
          <a:xfrm>
            <a:off x="11243676" y="2144998"/>
            <a:ext cx="139" cy="4185232"/>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
        <p:nvSpPr>
          <p:cNvPr id="37" name="TextBox 67">
            <a:extLst>
              <a:ext uri="{FF2B5EF4-FFF2-40B4-BE49-F238E27FC236}">
                <a16:creationId xmlns:a16="http://schemas.microsoft.com/office/drawing/2014/main" id="{20649846-35B3-2AF2-452A-8ADF3D1A3631}"/>
              </a:ext>
            </a:extLst>
          </p:cNvPr>
          <p:cNvSpPr txBox="1"/>
          <p:nvPr/>
        </p:nvSpPr>
        <p:spPr>
          <a:xfrm>
            <a:off x="11290812" y="4076031"/>
            <a:ext cx="901188" cy="484748"/>
          </a:xfrm>
          <a:prstGeom prst="rect">
            <a:avLst/>
          </a:prstGeom>
        </p:spPr>
        <p:txBody>
          <a:bodyPr wrap="square" lIns="0" tIns="0" rIns="0" bIns="0">
            <a:spAutoFit/>
          </a:bodyPr>
          <a:lstStyle>
            <a:defPPr>
              <a:defRPr lang="en-US"/>
            </a:defPPr>
            <a:lvl1pPr>
              <a:defRPr sz="1600" i="1">
                <a:solidFill>
                  <a:srgbClr val="002060"/>
                </a:solidFill>
                <a:latin typeface="+mj-lt"/>
                <a:cs typeface="Segoe UI" panose="020B0502040204020203" pitchFamily="34" charset="0"/>
              </a:defRPr>
            </a:lvl1pPr>
          </a:lstStyle>
          <a:p>
            <a:r>
              <a:rPr lang="en-US" sz="1050" b="1">
                <a:latin typeface="Segoe UI" panose="020B0502040204020203" pitchFamily="34" charset="0"/>
              </a:rPr>
              <a:t>Ruoli IAM per i gruppi di utenti</a:t>
            </a:r>
          </a:p>
        </p:txBody>
      </p:sp>
      <p:cxnSp>
        <p:nvCxnSpPr>
          <p:cNvPr id="43" name="Connettore diritto 42">
            <a:extLst>
              <a:ext uri="{FF2B5EF4-FFF2-40B4-BE49-F238E27FC236}">
                <a16:creationId xmlns:a16="http://schemas.microsoft.com/office/drawing/2014/main" id="{12659CAB-BAF7-97D6-DA18-B3269F045D64}"/>
              </a:ext>
            </a:extLst>
          </p:cNvPr>
          <p:cNvCxnSpPr>
            <a:cxnSpLocks/>
          </p:cNvCxnSpPr>
          <p:nvPr/>
        </p:nvCxnSpPr>
        <p:spPr>
          <a:xfrm flipH="1">
            <a:off x="11058406" y="6330230"/>
            <a:ext cx="185409"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pic>
        <p:nvPicPr>
          <p:cNvPr id="12" name="Immagine 11" descr="Immagine che contiene testo, schermata, Carattere&#10;&#10;Descrizione generata automaticamente">
            <a:extLst>
              <a:ext uri="{FF2B5EF4-FFF2-40B4-BE49-F238E27FC236}">
                <a16:creationId xmlns:a16="http://schemas.microsoft.com/office/drawing/2014/main" id="{DD82C973-0E11-4238-0B2A-401E12E4D4EE}"/>
              </a:ext>
            </a:extLst>
          </p:cNvPr>
          <p:cNvPicPr>
            <a:picLocks noChangeAspect="1"/>
          </p:cNvPicPr>
          <p:nvPr/>
        </p:nvPicPr>
        <p:blipFill>
          <a:blip r:embed="rId4"/>
          <a:stretch>
            <a:fillRect/>
          </a:stretch>
        </p:blipFill>
        <p:spPr>
          <a:xfrm>
            <a:off x="248425" y="3210325"/>
            <a:ext cx="4805421" cy="1608958"/>
          </a:xfrm>
          <a:prstGeom prst="rect">
            <a:avLst/>
          </a:prstGeom>
        </p:spPr>
      </p:pic>
      <p:pic>
        <p:nvPicPr>
          <p:cNvPr id="15" name="Immagine 14" descr="Immagine che contiene testo, schermata&#10;&#10;Descrizione generata automaticamente">
            <a:extLst>
              <a:ext uri="{FF2B5EF4-FFF2-40B4-BE49-F238E27FC236}">
                <a16:creationId xmlns:a16="http://schemas.microsoft.com/office/drawing/2014/main" id="{59E7D3F2-B65C-656C-762B-6B82383EBF0D}"/>
              </a:ext>
            </a:extLst>
          </p:cNvPr>
          <p:cNvPicPr>
            <a:picLocks noChangeAspect="1"/>
          </p:cNvPicPr>
          <p:nvPr/>
        </p:nvPicPr>
        <p:blipFill>
          <a:blip r:embed="rId5"/>
          <a:stretch>
            <a:fillRect/>
          </a:stretch>
        </p:blipFill>
        <p:spPr>
          <a:xfrm>
            <a:off x="6523987" y="2072525"/>
            <a:ext cx="4517657" cy="4330178"/>
          </a:xfrm>
          <a:prstGeom prst="rect">
            <a:avLst/>
          </a:prstGeom>
        </p:spPr>
      </p:pic>
    </p:spTree>
    <p:extLst>
      <p:ext uri="{BB962C8B-B14F-4D97-AF65-F5344CB8AC3E}">
        <p14:creationId xmlns:p14="http://schemas.microsoft.com/office/powerpoint/2010/main" val="3548403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arn(outVertical)">
                                      <p:cBhvr>
                                        <p:cTn id="7" dur="2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Title 67" hidden="1">
            <a:extLst>
              <a:ext uri="{FF2B5EF4-FFF2-40B4-BE49-F238E27FC236}">
                <a16:creationId xmlns:a16="http://schemas.microsoft.com/office/drawing/2014/main" id="{3D46526D-118F-4F6F-BAE0-066F422EBD1E}"/>
              </a:ext>
            </a:extLst>
          </p:cNvPr>
          <p:cNvSpPr>
            <a:spLocks noGrp="1"/>
          </p:cNvSpPr>
          <p:nvPr>
            <p:ph type="title"/>
          </p:nvPr>
        </p:nvSpPr>
        <p:spPr/>
        <p:txBody>
          <a:bodyPr/>
          <a:lstStyle/>
          <a:p>
            <a:r>
              <a:rPr lang="en-US"/>
              <a:t>Human resources slide 3</a:t>
            </a:r>
          </a:p>
        </p:txBody>
      </p:sp>
      <p:sp>
        <p:nvSpPr>
          <p:cNvPr id="2" name="TextBox 1">
            <a:extLst>
              <a:ext uri="{FF2B5EF4-FFF2-40B4-BE49-F238E27FC236}">
                <a16:creationId xmlns:a16="http://schemas.microsoft.com/office/drawing/2014/main" id="{62AEF5FE-6C45-4BF6-9676-571742C3CDD7}"/>
              </a:ext>
            </a:extLst>
          </p:cNvPr>
          <p:cNvSpPr txBox="1"/>
          <p:nvPr/>
        </p:nvSpPr>
        <p:spPr>
          <a:xfrm>
            <a:off x="3291360" y="327600"/>
            <a:ext cx="5609279" cy="512961"/>
          </a:xfrm>
          <a:prstGeom prst="rect">
            <a:avLst/>
          </a:prstGeom>
          <a:noFill/>
        </p:spPr>
        <p:txBody>
          <a:bodyPr wrap="square" lIns="0" tIns="0" rIns="0" bIns="0" rtlCol="0">
            <a:spAutoFit/>
          </a:bodyPr>
          <a:lstStyle/>
          <a:p>
            <a:pPr>
              <a:lnSpc>
                <a:spcPts val="4000"/>
              </a:lnSpc>
            </a:pPr>
            <a:r>
              <a:rPr lang="en-US" sz="4400" b="1">
                <a:solidFill>
                  <a:srgbClr val="002060"/>
                </a:solidFill>
                <a:latin typeface="Segoe UI" panose="020B0502040204020203" pitchFamily="34" charset="0"/>
                <a:cs typeface="Segoe UI" panose="020B0502040204020203" pitchFamily="34" charset="0"/>
              </a:rPr>
              <a:t>Architettura e Servizi</a:t>
            </a:r>
          </a:p>
        </p:txBody>
      </p:sp>
      <p:pic>
        <p:nvPicPr>
          <p:cNvPr id="69" name="Immagine 68" descr="Immagine che contiene testo, Carattere, logo, simbolo&#10;&#10;Descrizione generata automaticamente">
            <a:extLst>
              <a:ext uri="{FF2B5EF4-FFF2-40B4-BE49-F238E27FC236}">
                <a16:creationId xmlns:a16="http://schemas.microsoft.com/office/drawing/2014/main" id="{DD93A340-F1A3-4546-7E69-7835CC5A869C}"/>
              </a:ext>
            </a:extLst>
          </p:cNvPr>
          <p:cNvPicPr>
            <a:picLocks noChangeAspect="1"/>
          </p:cNvPicPr>
          <p:nvPr/>
        </p:nvPicPr>
        <p:blipFill>
          <a:blip r:embed="rId3"/>
          <a:stretch>
            <a:fillRect/>
          </a:stretch>
        </p:blipFill>
        <p:spPr>
          <a:xfrm>
            <a:off x="122830" y="142843"/>
            <a:ext cx="1787858" cy="503622"/>
          </a:xfrm>
          <a:prstGeom prst="rect">
            <a:avLst/>
          </a:prstGeom>
        </p:spPr>
      </p:pic>
      <p:sp>
        <p:nvSpPr>
          <p:cNvPr id="70" name="CasellaDiTesto 69">
            <a:extLst>
              <a:ext uri="{FF2B5EF4-FFF2-40B4-BE49-F238E27FC236}">
                <a16:creationId xmlns:a16="http://schemas.microsoft.com/office/drawing/2014/main" id="{8C9CA1A5-FE25-C1CF-2C9F-18E16ADD8D79}"/>
              </a:ext>
            </a:extLst>
          </p:cNvPr>
          <p:cNvSpPr txBox="1"/>
          <p:nvPr/>
        </p:nvSpPr>
        <p:spPr>
          <a:xfrm>
            <a:off x="0" y="681202"/>
            <a:ext cx="2844048" cy="215444"/>
          </a:xfrm>
          <a:prstGeom prst="rect">
            <a:avLst/>
          </a:prstGeom>
          <a:noFill/>
        </p:spPr>
        <p:txBody>
          <a:bodyPr wrap="none" rtlCol="0">
            <a:spAutoFit/>
          </a:bodyPr>
          <a:lstStyle/>
          <a:p>
            <a:r>
              <a:rPr lang="it-IT" sz="800">
                <a:latin typeface="Adobe Caslon Pro" panose="0205050205050A020403" pitchFamily="18" charset="0"/>
                <a:ea typeface="NSimSun" panose="02010609030101010101" pitchFamily="49" charset="-122"/>
              </a:rPr>
              <a:t>Dip. di Ingegneria Elettrica e delle Tecnologie dell’Informazione</a:t>
            </a:r>
          </a:p>
        </p:txBody>
      </p:sp>
      <p:sp>
        <p:nvSpPr>
          <p:cNvPr id="7" name="TextBox 1">
            <a:extLst>
              <a:ext uri="{FF2B5EF4-FFF2-40B4-BE49-F238E27FC236}">
                <a16:creationId xmlns:a16="http://schemas.microsoft.com/office/drawing/2014/main" id="{7D8D20A7-E1B1-F1F8-6FBB-57A2750CF7D4}"/>
              </a:ext>
            </a:extLst>
          </p:cNvPr>
          <p:cNvSpPr txBox="1"/>
          <p:nvPr/>
        </p:nvSpPr>
        <p:spPr>
          <a:xfrm>
            <a:off x="3133482" y="1047600"/>
            <a:ext cx="5727026" cy="454420"/>
          </a:xfrm>
          <a:prstGeom prst="rect">
            <a:avLst/>
          </a:prstGeom>
          <a:noFill/>
        </p:spPr>
        <p:txBody>
          <a:bodyPr wrap="square" lIns="0" tIns="0" rIns="0" bIns="0" rtlCol="0">
            <a:spAutoFit/>
          </a:bodyPr>
          <a:lstStyle/>
          <a:p>
            <a:pPr>
              <a:lnSpc>
                <a:spcPts val="4000"/>
              </a:lnSpc>
            </a:pPr>
            <a:r>
              <a:rPr lang="en-US" sz="2400" b="1">
                <a:solidFill>
                  <a:schemeClr val="accent1">
                    <a:lumMod val="50000"/>
                  </a:schemeClr>
                </a:solidFill>
                <a:latin typeface="Segoe UI" panose="020B0502040204020203" pitchFamily="34" charset="0"/>
                <a:cs typeface="Segoe UI" panose="020B0502040204020203" pitchFamily="34" charset="0"/>
              </a:rPr>
              <a:t>Configurazione di Cognito Identity Pool</a:t>
            </a:r>
          </a:p>
        </p:txBody>
      </p:sp>
      <p:cxnSp>
        <p:nvCxnSpPr>
          <p:cNvPr id="11" name="Connettore diritto 10">
            <a:extLst>
              <a:ext uri="{FF2B5EF4-FFF2-40B4-BE49-F238E27FC236}">
                <a16:creationId xmlns:a16="http://schemas.microsoft.com/office/drawing/2014/main" id="{BE642B90-CACB-10C6-B53E-96104CBAB4A0}"/>
              </a:ext>
            </a:extLst>
          </p:cNvPr>
          <p:cNvCxnSpPr>
            <a:cxnSpLocks/>
          </p:cNvCxnSpPr>
          <p:nvPr/>
        </p:nvCxnSpPr>
        <p:spPr>
          <a:xfrm>
            <a:off x="3243784" y="1565000"/>
            <a:ext cx="551309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Connettore diritto 22">
            <a:extLst>
              <a:ext uri="{FF2B5EF4-FFF2-40B4-BE49-F238E27FC236}">
                <a16:creationId xmlns:a16="http://schemas.microsoft.com/office/drawing/2014/main" id="{D6A84BE6-0620-B482-7348-6D599D730DE5}"/>
              </a:ext>
            </a:extLst>
          </p:cNvPr>
          <p:cNvCxnSpPr>
            <a:cxnSpLocks/>
          </p:cNvCxnSpPr>
          <p:nvPr/>
        </p:nvCxnSpPr>
        <p:spPr>
          <a:xfrm>
            <a:off x="122830" y="974366"/>
            <a:ext cx="1195283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Connettore diritto 33">
            <a:extLst>
              <a:ext uri="{FF2B5EF4-FFF2-40B4-BE49-F238E27FC236}">
                <a16:creationId xmlns:a16="http://schemas.microsoft.com/office/drawing/2014/main" id="{099A2032-D25A-F130-7FF6-7A9333411206}"/>
              </a:ext>
            </a:extLst>
          </p:cNvPr>
          <p:cNvCxnSpPr>
            <a:cxnSpLocks/>
          </p:cNvCxnSpPr>
          <p:nvPr/>
        </p:nvCxnSpPr>
        <p:spPr>
          <a:xfrm flipH="1">
            <a:off x="9002675" y="2145879"/>
            <a:ext cx="185409"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5" name="Connettore diritto 34">
            <a:extLst>
              <a:ext uri="{FF2B5EF4-FFF2-40B4-BE49-F238E27FC236}">
                <a16:creationId xmlns:a16="http://schemas.microsoft.com/office/drawing/2014/main" id="{A086B944-7FDD-224D-9DF8-2D5C46C9A3E6}"/>
              </a:ext>
            </a:extLst>
          </p:cNvPr>
          <p:cNvCxnSpPr>
            <a:cxnSpLocks/>
          </p:cNvCxnSpPr>
          <p:nvPr/>
        </p:nvCxnSpPr>
        <p:spPr>
          <a:xfrm>
            <a:off x="9187945" y="2138324"/>
            <a:ext cx="139" cy="4185232"/>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
        <p:nvSpPr>
          <p:cNvPr id="37" name="TextBox 67">
            <a:extLst>
              <a:ext uri="{FF2B5EF4-FFF2-40B4-BE49-F238E27FC236}">
                <a16:creationId xmlns:a16="http://schemas.microsoft.com/office/drawing/2014/main" id="{20649846-35B3-2AF2-452A-8ADF3D1A3631}"/>
              </a:ext>
            </a:extLst>
          </p:cNvPr>
          <p:cNvSpPr txBox="1"/>
          <p:nvPr/>
        </p:nvSpPr>
        <p:spPr>
          <a:xfrm>
            <a:off x="9235080" y="4069357"/>
            <a:ext cx="1483811" cy="323165"/>
          </a:xfrm>
          <a:prstGeom prst="rect">
            <a:avLst/>
          </a:prstGeom>
        </p:spPr>
        <p:txBody>
          <a:bodyPr wrap="square" lIns="0" tIns="0" rIns="0" bIns="0">
            <a:spAutoFit/>
          </a:bodyPr>
          <a:lstStyle>
            <a:defPPr>
              <a:defRPr lang="en-US"/>
            </a:defPPr>
            <a:lvl1pPr>
              <a:defRPr sz="1600" i="1">
                <a:solidFill>
                  <a:srgbClr val="002060"/>
                </a:solidFill>
                <a:latin typeface="+mj-lt"/>
                <a:cs typeface="Segoe UI" panose="020B0502040204020203" pitchFamily="34" charset="0"/>
              </a:defRPr>
            </a:lvl1pPr>
          </a:lstStyle>
          <a:p>
            <a:r>
              <a:rPr lang="en-US" sz="1050" b="1">
                <a:latin typeface="Segoe UI" panose="020B0502040204020203" pitchFamily="34" charset="0"/>
              </a:rPr>
              <a:t>Regole di associazione Gruppi-Ruoli</a:t>
            </a:r>
          </a:p>
        </p:txBody>
      </p:sp>
      <p:cxnSp>
        <p:nvCxnSpPr>
          <p:cNvPr id="43" name="Connettore diritto 42">
            <a:extLst>
              <a:ext uri="{FF2B5EF4-FFF2-40B4-BE49-F238E27FC236}">
                <a16:creationId xmlns:a16="http://schemas.microsoft.com/office/drawing/2014/main" id="{12659CAB-BAF7-97D6-DA18-B3269F045D64}"/>
              </a:ext>
            </a:extLst>
          </p:cNvPr>
          <p:cNvCxnSpPr>
            <a:cxnSpLocks/>
          </p:cNvCxnSpPr>
          <p:nvPr/>
        </p:nvCxnSpPr>
        <p:spPr>
          <a:xfrm flipH="1">
            <a:off x="9002675" y="6323556"/>
            <a:ext cx="185409"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pic>
        <p:nvPicPr>
          <p:cNvPr id="4" name="Immagine 3" descr="Immagine che contiene testo, schermata, numero, Parallelo&#10;&#10;Descrizione generata automaticamente">
            <a:extLst>
              <a:ext uri="{FF2B5EF4-FFF2-40B4-BE49-F238E27FC236}">
                <a16:creationId xmlns:a16="http://schemas.microsoft.com/office/drawing/2014/main" id="{D659F496-87AC-7C19-F699-4193C0431772}"/>
              </a:ext>
            </a:extLst>
          </p:cNvPr>
          <p:cNvPicPr>
            <a:picLocks noChangeAspect="1"/>
          </p:cNvPicPr>
          <p:nvPr/>
        </p:nvPicPr>
        <p:blipFill>
          <a:blip r:embed="rId4"/>
          <a:stretch>
            <a:fillRect/>
          </a:stretch>
        </p:blipFill>
        <p:spPr>
          <a:xfrm>
            <a:off x="3291360" y="1751553"/>
            <a:ext cx="5622955" cy="4648955"/>
          </a:xfrm>
          <a:prstGeom prst="rect">
            <a:avLst/>
          </a:prstGeom>
        </p:spPr>
      </p:pic>
    </p:spTree>
    <p:extLst>
      <p:ext uri="{BB962C8B-B14F-4D97-AF65-F5344CB8AC3E}">
        <p14:creationId xmlns:p14="http://schemas.microsoft.com/office/powerpoint/2010/main" val="69209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arn(outVertical)">
                                      <p:cBhvr>
                                        <p:cTn id="7" dur="2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Title 67" hidden="1">
            <a:extLst>
              <a:ext uri="{FF2B5EF4-FFF2-40B4-BE49-F238E27FC236}">
                <a16:creationId xmlns:a16="http://schemas.microsoft.com/office/drawing/2014/main" id="{3D46526D-118F-4F6F-BAE0-066F422EBD1E}"/>
              </a:ext>
            </a:extLst>
          </p:cNvPr>
          <p:cNvSpPr>
            <a:spLocks noGrp="1"/>
          </p:cNvSpPr>
          <p:nvPr>
            <p:ph type="title"/>
          </p:nvPr>
        </p:nvSpPr>
        <p:spPr/>
        <p:txBody>
          <a:bodyPr/>
          <a:lstStyle/>
          <a:p>
            <a:r>
              <a:rPr lang="en-US"/>
              <a:t>Human resources slide 3</a:t>
            </a:r>
          </a:p>
        </p:txBody>
      </p:sp>
      <p:sp>
        <p:nvSpPr>
          <p:cNvPr id="2" name="TextBox 1">
            <a:extLst>
              <a:ext uri="{FF2B5EF4-FFF2-40B4-BE49-F238E27FC236}">
                <a16:creationId xmlns:a16="http://schemas.microsoft.com/office/drawing/2014/main" id="{62AEF5FE-6C45-4BF6-9676-571742C3CDD7}"/>
              </a:ext>
            </a:extLst>
          </p:cNvPr>
          <p:cNvSpPr txBox="1"/>
          <p:nvPr/>
        </p:nvSpPr>
        <p:spPr>
          <a:xfrm>
            <a:off x="3291360" y="327600"/>
            <a:ext cx="5609279" cy="512961"/>
          </a:xfrm>
          <a:prstGeom prst="rect">
            <a:avLst/>
          </a:prstGeom>
          <a:noFill/>
        </p:spPr>
        <p:txBody>
          <a:bodyPr wrap="square" lIns="0" tIns="0" rIns="0" bIns="0" rtlCol="0">
            <a:spAutoFit/>
          </a:bodyPr>
          <a:lstStyle/>
          <a:p>
            <a:pPr>
              <a:lnSpc>
                <a:spcPts val="4000"/>
              </a:lnSpc>
            </a:pPr>
            <a:r>
              <a:rPr lang="en-US" sz="4400" b="1">
                <a:solidFill>
                  <a:srgbClr val="002060"/>
                </a:solidFill>
                <a:latin typeface="Segoe UI" panose="020B0502040204020203" pitchFamily="34" charset="0"/>
                <a:cs typeface="Segoe UI" panose="020B0502040204020203" pitchFamily="34" charset="0"/>
              </a:rPr>
              <a:t>Architettura e Servizi</a:t>
            </a:r>
          </a:p>
        </p:txBody>
      </p:sp>
      <p:pic>
        <p:nvPicPr>
          <p:cNvPr id="69" name="Immagine 68" descr="Immagine che contiene testo, Carattere, logo, simbolo&#10;&#10;Descrizione generata automaticamente">
            <a:extLst>
              <a:ext uri="{FF2B5EF4-FFF2-40B4-BE49-F238E27FC236}">
                <a16:creationId xmlns:a16="http://schemas.microsoft.com/office/drawing/2014/main" id="{DD93A340-F1A3-4546-7E69-7835CC5A869C}"/>
              </a:ext>
            </a:extLst>
          </p:cNvPr>
          <p:cNvPicPr>
            <a:picLocks noChangeAspect="1"/>
          </p:cNvPicPr>
          <p:nvPr/>
        </p:nvPicPr>
        <p:blipFill>
          <a:blip r:embed="rId3"/>
          <a:stretch>
            <a:fillRect/>
          </a:stretch>
        </p:blipFill>
        <p:spPr>
          <a:xfrm>
            <a:off x="122830" y="142843"/>
            <a:ext cx="1787858" cy="503622"/>
          </a:xfrm>
          <a:prstGeom prst="rect">
            <a:avLst/>
          </a:prstGeom>
        </p:spPr>
      </p:pic>
      <p:sp>
        <p:nvSpPr>
          <p:cNvPr id="70" name="CasellaDiTesto 69">
            <a:extLst>
              <a:ext uri="{FF2B5EF4-FFF2-40B4-BE49-F238E27FC236}">
                <a16:creationId xmlns:a16="http://schemas.microsoft.com/office/drawing/2014/main" id="{8C9CA1A5-FE25-C1CF-2C9F-18E16ADD8D79}"/>
              </a:ext>
            </a:extLst>
          </p:cNvPr>
          <p:cNvSpPr txBox="1"/>
          <p:nvPr/>
        </p:nvSpPr>
        <p:spPr>
          <a:xfrm>
            <a:off x="0" y="681202"/>
            <a:ext cx="2844048" cy="215444"/>
          </a:xfrm>
          <a:prstGeom prst="rect">
            <a:avLst/>
          </a:prstGeom>
          <a:noFill/>
        </p:spPr>
        <p:txBody>
          <a:bodyPr wrap="none" rtlCol="0">
            <a:spAutoFit/>
          </a:bodyPr>
          <a:lstStyle/>
          <a:p>
            <a:r>
              <a:rPr lang="it-IT" sz="800">
                <a:latin typeface="Adobe Caslon Pro" panose="0205050205050A020403" pitchFamily="18" charset="0"/>
                <a:ea typeface="NSimSun" panose="02010609030101010101" pitchFamily="49" charset="-122"/>
              </a:rPr>
              <a:t>Dip. di Ingegneria Elettrica e delle Tecnologie dell’Informazione</a:t>
            </a:r>
          </a:p>
        </p:txBody>
      </p:sp>
      <p:sp>
        <p:nvSpPr>
          <p:cNvPr id="7" name="TextBox 1">
            <a:extLst>
              <a:ext uri="{FF2B5EF4-FFF2-40B4-BE49-F238E27FC236}">
                <a16:creationId xmlns:a16="http://schemas.microsoft.com/office/drawing/2014/main" id="{7D8D20A7-E1B1-F1F8-6FBB-57A2750CF7D4}"/>
              </a:ext>
            </a:extLst>
          </p:cNvPr>
          <p:cNvSpPr txBox="1"/>
          <p:nvPr/>
        </p:nvSpPr>
        <p:spPr>
          <a:xfrm>
            <a:off x="2780721" y="1047600"/>
            <a:ext cx="6592736" cy="454420"/>
          </a:xfrm>
          <a:prstGeom prst="rect">
            <a:avLst/>
          </a:prstGeom>
          <a:noFill/>
        </p:spPr>
        <p:txBody>
          <a:bodyPr wrap="square" lIns="0" tIns="0" rIns="0" bIns="0" rtlCol="0">
            <a:spAutoFit/>
          </a:bodyPr>
          <a:lstStyle/>
          <a:p>
            <a:pPr>
              <a:lnSpc>
                <a:spcPts val="4000"/>
              </a:lnSpc>
            </a:pPr>
            <a:r>
              <a:rPr lang="en-US" sz="2400" b="1">
                <a:solidFill>
                  <a:schemeClr val="accent1">
                    <a:lumMod val="50000"/>
                  </a:schemeClr>
                </a:solidFill>
                <a:latin typeface="Segoe UI" panose="020B0502040204020203" pitchFamily="34" charset="0"/>
                <a:cs typeface="Segoe UI" panose="020B0502040204020203" pitchFamily="34" charset="0"/>
              </a:rPr>
              <a:t>Sequence Diagram richiesta di autenticazione</a:t>
            </a:r>
          </a:p>
        </p:txBody>
      </p:sp>
      <p:cxnSp>
        <p:nvCxnSpPr>
          <p:cNvPr id="11" name="Connettore diritto 10">
            <a:extLst>
              <a:ext uri="{FF2B5EF4-FFF2-40B4-BE49-F238E27FC236}">
                <a16:creationId xmlns:a16="http://schemas.microsoft.com/office/drawing/2014/main" id="{BE642B90-CACB-10C6-B53E-96104CBAB4A0}"/>
              </a:ext>
            </a:extLst>
          </p:cNvPr>
          <p:cNvCxnSpPr>
            <a:cxnSpLocks/>
          </p:cNvCxnSpPr>
          <p:nvPr/>
        </p:nvCxnSpPr>
        <p:spPr>
          <a:xfrm>
            <a:off x="2844048" y="1565000"/>
            <a:ext cx="637337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Connettore diritto 22">
            <a:extLst>
              <a:ext uri="{FF2B5EF4-FFF2-40B4-BE49-F238E27FC236}">
                <a16:creationId xmlns:a16="http://schemas.microsoft.com/office/drawing/2014/main" id="{D6A84BE6-0620-B482-7348-6D599D730DE5}"/>
              </a:ext>
            </a:extLst>
          </p:cNvPr>
          <p:cNvCxnSpPr>
            <a:cxnSpLocks/>
          </p:cNvCxnSpPr>
          <p:nvPr/>
        </p:nvCxnSpPr>
        <p:spPr>
          <a:xfrm>
            <a:off x="122830" y="974366"/>
            <a:ext cx="1195283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6" name="Immagine 5" descr="Immagine che contiene testo, diagramma, schermata, Parallelo&#10;&#10;Descrizione generata automaticamente">
            <a:extLst>
              <a:ext uri="{FF2B5EF4-FFF2-40B4-BE49-F238E27FC236}">
                <a16:creationId xmlns:a16="http://schemas.microsoft.com/office/drawing/2014/main" id="{2147A311-D4A6-D86C-BF81-C94487F741D4}"/>
              </a:ext>
            </a:extLst>
          </p:cNvPr>
          <p:cNvPicPr>
            <a:picLocks noChangeAspect="1"/>
          </p:cNvPicPr>
          <p:nvPr/>
        </p:nvPicPr>
        <p:blipFill rotWithShape="1">
          <a:blip r:embed="rId4"/>
          <a:srcRect l="28899" t="4723" r="28870" b="49084"/>
          <a:stretch/>
        </p:blipFill>
        <p:spPr>
          <a:xfrm>
            <a:off x="1946395" y="1627981"/>
            <a:ext cx="8168675" cy="5026877"/>
          </a:xfrm>
          <a:prstGeom prst="rect">
            <a:avLst/>
          </a:prstGeom>
        </p:spPr>
      </p:pic>
      <p:pic>
        <p:nvPicPr>
          <p:cNvPr id="8" name="Immagine 7" descr="Immagine che contiene testo, diagramma, schermata, Parallelo&#10;&#10;Descrizione generata automaticamente">
            <a:extLst>
              <a:ext uri="{FF2B5EF4-FFF2-40B4-BE49-F238E27FC236}">
                <a16:creationId xmlns:a16="http://schemas.microsoft.com/office/drawing/2014/main" id="{42B885EE-9ECB-EFEB-9C38-533FB116758E}"/>
              </a:ext>
            </a:extLst>
          </p:cNvPr>
          <p:cNvPicPr>
            <a:picLocks noChangeAspect="1"/>
          </p:cNvPicPr>
          <p:nvPr/>
        </p:nvPicPr>
        <p:blipFill rotWithShape="1">
          <a:blip r:embed="rId4"/>
          <a:srcRect l="28885" t="50659" r="28884" b="3148"/>
          <a:stretch/>
        </p:blipFill>
        <p:spPr>
          <a:xfrm>
            <a:off x="1992751" y="1690962"/>
            <a:ext cx="8168675" cy="5026877"/>
          </a:xfrm>
          <a:prstGeom prst="rect">
            <a:avLst/>
          </a:prstGeom>
        </p:spPr>
      </p:pic>
    </p:spTree>
    <p:extLst>
      <p:ext uri="{BB962C8B-B14F-4D97-AF65-F5344CB8AC3E}">
        <p14:creationId xmlns:p14="http://schemas.microsoft.com/office/powerpoint/2010/main" val="2698339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arn(outVertical)">
                                      <p:cBhvr>
                                        <p:cTn id="7" dur="25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6"/>
                                        </p:tgtEl>
                                      </p:cBhvr>
                                    </p:animEffect>
                                    <p:set>
                                      <p:cBhvr>
                                        <p:cTn id="12" dur="1" fill="hold">
                                          <p:stCondLst>
                                            <p:cond delay="499"/>
                                          </p:stCondLst>
                                        </p:cTn>
                                        <p:tgtEl>
                                          <p:spTgt spid="6"/>
                                        </p:tgtEl>
                                        <p:attrNameLst>
                                          <p:attrName>style.visibility</p:attrName>
                                        </p:attrNameLst>
                                      </p:cBhvr>
                                      <p:to>
                                        <p:strVal val="hidden"/>
                                      </p:to>
                                    </p:set>
                                  </p:childTnLst>
                                </p:cTn>
                              </p:par>
                              <p:par>
                                <p:cTn id="13" presetID="10"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arallelogram 3">
            <a:extLst>
              <a:ext uri="{FF2B5EF4-FFF2-40B4-BE49-F238E27FC236}">
                <a16:creationId xmlns:a16="http://schemas.microsoft.com/office/drawing/2014/main" id="{4EAA84C4-7955-62FC-411F-4608853597D2}"/>
              </a:ext>
              <a:ext uri="{C183D7F6-B498-43B3-948B-1728B52AA6E4}">
                <adec:decorative xmlns:adec="http://schemas.microsoft.com/office/drawing/2017/decorative" val="1"/>
              </a:ext>
            </a:extLst>
          </p:cNvPr>
          <p:cNvSpPr/>
          <p:nvPr/>
        </p:nvSpPr>
        <p:spPr>
          <a:xfrm>
            <a:off x="7998000" y="974366"/>
            <a:ext cx="4194000" cy="5904000"/>
          </a:xfrm>
          <a:prstGeom prst="parallelogram">
            <a:avLst>
              <a:gd name="adj" fmla="val 0"/>
            </a:avLst>
          </a:prstGeom>
          <a:gradFill>
            <a:gsLst>
              <a:gs pos="0">
                <a:srgbClr val="7CEFD8"/>
              </a:gs>
              <a:gs pos="71000">
                <a:srgbClr val="6672E4"/>
              </a:gs>
              <a:gs pos="100000">
                <a:srgbClr val="882BE5"/>
              </a:gs>
            </a:gsLst>
            <a:lin ang="5400000" scaled="1"/>
          </a:gra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68" name="Title 67" hidden="1">
            <a:extLst>
              <a:ext uri="{FF2B5EF4-FFF2-40B4-BE49-F238E27FC236}">
                <a16:creationId xmlns:a16="http://schemas.microsoft.com/office/drawing/2014/main" id="{3D46526D-118F-4F6F-BAE0-066F422EBD1E}"/>
              </a:ext>
            </a:extLst>
          </p:cNvPr>
          <p:cNvSpPr>
            <a:spLocks noGrp="1"/>
          </p:cNvSpPr>
          <p:nvPr>
            <p:ph type="title"/>
          </p:nvPr>
        </p:nvSpPr>
        <p:spPr/>
        <p:txBody>
          <a:bodyPr/>
          <a:lstStyle/>
          <a:p>
            <a:r>
              <a:rPr lang="en-US"/>
              <a:t>Human resources slide 3</a:t>
            </a:r>
          </a:p>
        </p:txBody>
      </p:sp>
      <p:sp>
        <p:nvSpPr>
          <p:cNvPr id="2" name="TextBox 1">
            <a:extLst>
              <a:ext uri="{FF2B5EF4-FFF2-40B4-BE49-F238E27FC236}">
                <a16:creationId xmlns:a16="http://schemas.microsoft.com/office/drawing/2014/main" id="{62AEF5FE-6C45-4BF6-9676-571742C3CDD7}"/>
              </a:ext>
            </a:extLst>
          </p:cNvPr>
          <p:cNvSpPr txBox="1"/>
          <p:nvPr/>
        </p:nvSpPr>
        <p:spPr>
          <a:xfrm>
            <a:off x="3291360" y="327600"/>
            <a:ext cx="5609279" cy="512961"/>
          </a:xfrm>
          <a:prstGeom prst="rect">
            <a:avLst/>
          </a:prstGeom>
          <a:noFill/>
        </p:spPr>
        <p:txBody>
          <a:bodyPr wrap="square" lIns="0" tIns="0" rIns="0" bIns="0" rtlCol="0">
            <a:spAutoFit/>
          </a:bodyPr>
          <a:lstStyle/>
          <a:p>
            <a:pPr>
              <a:lnSpc>
                <a:spcPts val="4000"/>
              </a:lnSpc>
            </a:pPr>
            <a:r>
              <a:rPr lang="en-US" sz="4400" b="1">
                <a:solidFill>
                  <a:srgbClr val="002060"/>
                </a:solidFill>
                <a:latin typeface="Segoe UI" panose="020B0502040204020203" pitchFamily="34" charset="0"/>
                <a:cs typeface="Segoe UI" panose="020B0502040204020203" pitchFamily="34" charset="0"/>
              </a:rPr>
              <a:t>Architettura e Servizi</a:t>
            </a:r>
          </a:p>
        </p:txBody>
      </p:sp>
      <p:pic>
        <p:nvPicPr>
          <p:cNvPr id="69" name="Immagine 68" descr="Immagine che contiene testo, Carattere, logo, simbolo&#10;&#10;Descrizione generata automaticamente">
            <a:extLst>
              <a:ext uri="{FF2B5EF4-FFF2-40B4-BE49-F238E27FC236}">
                <a16:creationId xmlns:a16="http://schemas.microsoft.com/office/drawing/2014/main" id="{DD93A340-F1A3-4546-7E69-7835CC5A869C}"/>
              </a:ext>
            </a:extLst>
          </p:cNvPr>
          <p:cNvPicPr>
            <a:picLocks noChangeAspect="1"/>
          </p:cNvPicPr>
          <p:nvPr/>
        </p:nvPicPr>
        <p:blipFill>
          <a:blip r:embed="rId3"/>
          <a:stretch>
            <a:fillRect/>
          </a:stretch>
        </p:blipFill>
        <p:spPr>
          <a:xfrm>
            <a:off x="122830" y="142843"/>
            <a:ext cx="1787858" cy="503622"/>
          </a:xfrm>
          <a:prstGeom prst="rect">
            <a:avLst/>
          </a:prstGeom>
        </p:spPr>
      </p:pic>
      <p:sp>
        <p:nvSpPr>
          <p:cNvPr id="70" name="CasellaDiTesto 69">
            <a:extLst>
              <a:ext uri="{FF2B5EF4-FFF2-40B4-BE49-F238E27FC236}">
                <a16:creationId xmlns:a16="http://schemas.microsoft.com/office/drawing/2014/main" id="{8C9CA1A5-FE25-C1CF-2C9F-18E16ADD8D79}"/>
              </a:ext>
            </a:extLst>
          </p:cNvPr>
          <p:cNvSpPr txBox="1"/>
          <p:nvPr/>
        </p:nvSpPr>
        <p:spPr>
          <a:xfrm>
            <a:off x="0" y="681202"/>
            <a:ext cx="2844048" cy="215444"/>
          </a:xfrm>
          <a:prstGeom prst="rect">
            <a:avLst/>
          </a:prstGeom>
          <a:noFill/>
        </p:spPr>
        <p:txBody>
          <a:bodyPr wrap="none" rtlCol="0">
            <a:spAutoFit/>
          </a:bodyPr>
          <a:lstStyle/>
          <a:p>
            <a:r>
              <a:rPr lang="it-IT" sz="800">
                <a:latin typeface="Adobe Caslon Pro" panose="0205050205050A020403" pitchFamily="18" charset="0"/>
                <a:ea typeface="NSimSun" panose="02010609030101010101" pitchFamily="49" charset="-122"/>
              </a:rPr>
              <a:t>Dip. di Ingegneria Elettrica e delle Tecnologie dell’Informazione</a:t>
            </a:r>
          </a:p>
        </p:txBody>
      </p:sp>
      <p:cxnSp>
        <p:nvCxnSpPr>
          <p:cNvPr id="75" name="Connettore diritto 74">
            <a:extLst>
              <a:ext uri="{FF2B5EF4-FFF2-40B4-BE49-F238E27FC236}">
                <a16:creationId xmlns:a16="http://schemas.microsoft.com/office/drawing/2014/main" id="{948C4C18-4DFD-3C36-A858-91CDA415C1FC}"/>
              </a:ext>
            </a:extLst>
          </p:cNvPr>
          <p:cNvCxnSpPr>
            <a:cxnSpLocks/>
          </p:cNvCxnSpPr>
          <p:nvPr/>
        </p:nvCxnSpPr>
        <p:spPr>
          <a:xfrm>
            <a:off x="122830" y="974366"/>
            <a:ext cx="1206917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2">
            <a:extLst>
              <a:ext uri="{FF2B5EF4-FFF2-40B4-BE49-F238E27FC236}">
                <a16:creationId xmlns:a16="http://schemas.microsoft.com/office/drawing/2014/main" id="{0D57824E-87A6-2F06-6D9A-CAD85A94FCCE}"/>
              </a:ext>
            </a:extLst>
          </p:cNvPr>
          <p:cNvSpPr txBox="1"/>
          <p:nvPr/>
        </p:nvSpPr>
        <p:spPr>
          <a:xfrm>
            <a:off x="122830" y="1221520"/>
            <a:ext cx="5394050" cy="405205"/>
          </a:xfrm>
          <a:prstGeom prst="rect">
            <a:avLst/>
          </a:prstGeom>
          <a:noFill/>
        </p:spPr>
        <p:txBody>
          <a:bodyPr wrap="square" lIns="0" tIns="0" rIns="0" bIns="0" rtlCol="0">
            <a:noAutofit/>
          </a:bodyPr>
          <a:lstStyle>
            <a:defPPr>
              <a:defRPr lang="en-US"/>
            </a:defPPr>
            <a:lvl1pPr>
              <a:lnSpc>
                <a:spcPts val="4000"/>
              </a:lnSpc>
              <a:defRPr sz="3600" b="1">
                <a:solidFill>
                  <a:srgbClr val="002060"/>
                </a:solidFill>
                <a:latin typeface="Segoe UI" panose="020B0502040204020203" pitchFamily="34" charset="0"/>
                <a:cs typeface="Segoe UI" panose="020B0502040204020203" pitchFamily="34" charset="0"/>
              </a:defRPr>
            </a:lvl1pPr>
          </a:lstStyle>
          <a:p>
            <a:r>
              <a:rPr lang="en-US" sz="3200"/>
              <a:t>AWS AppSync</a:t>
            </a:r>
          </a:p>
        </p:txBody>
      </p:sp>
      <p:sp>
        <p:nvSpPr>
          <p:cNvPr id="4" name="TextBox 4">
            <a:extLst>
              <a:ext uri="{FF2B5EF4-FFF2-40B4-BE49-F238E27FC236}">
                <a16:creationId xmlns:a16="http://schemas.microsoft.com/office/drawing/2014/main" id="{44CF1C90-0D43-1450-C2D9-35E1111AD732}"/>
              </a:ext>
            </a:extLst>
          </p:cNvPr>
          <p:cNvSpPr txBox="1"/>
          <p:nvPr/>
        </p:nvSpPr>
        <p:spPr>
          <a:xfrm>
            <a:off x="159438" y="1873879"/>
            <a:ext cx="7703067" cy="984885"/>
          </a:xfrm>
          <a:prstGeom prst="rect">
            <a:avLst/>
          </a:prstGeom>
        </p:spPr>
        <p:txBody>
          <a:bodyPr wrap="square" lIns="0" tIns="0" rIns="0" bIns="0">
            <a:spAutoFit/>
          </a:bodyPr>
          <a:lstStyle>
            <a:defPPr>
              <a:defRPr lang="en-US"/>
            </a:defPPr>
            <a:lvl1pPr>
              <a:defRPr sz="1600" i="1">
                <a:solidFill>
                  <a:srgbClr val="002060"/>
                </a:solidFill>
                <a:latin typeface="+mj-lt"/>
                <a:cs typeface="Segoe UI" panose="020B0502040204020203" pitchFamily="34" charset="0"/>
              </a:defRPr>
            </a:lvl1pPr>
          </a:lstStyle>
          <a:p>
            <a:r>
              <a:rPr lang="it-IT"/>
              <a:t>AWS AppSync è un servizio completamente gestito che facilita lo sviluppo di API GraphQL, permettendo di sincronizzare dati in tempo reale tra le applicazioni e i servizi backend. AppSync semplifica la gestione delle query, delle mutazioni e delle subscription, consentendo agli sviluppatori di costruire applicazioni scalabili e reattive con facilità.</a:t>
            </a:r>
            <a:endParaRPr lang="en-US" i="0"/>
          </a:p>
        </p:txBody>
      </p:sp>
      <p:sp>
        <p:nvSpPr>
          <p:cNvPr id="5" name="TextBox 67">
            <a:extLst>
              <a:ext uri="{FF2B5EF4-FFF2-40B4-BE49-F238E27FC236}">
                <a16:creationId xmlns:a16="http://schemas.microsoft.com/office/drawing/2014/main" id="{65E68252-FE59-F1A2-83FD-ED02BDC27145}"/>
              </a:ext>
            </a:extLst>
          </p:cNvPr>
          <p:cNvSpPr txBox="1"/>
          <p:nvPr/>
        </p:nvSpPr>
        <p:spPr>
          <a:xfrm>
            <a:off x="122830" y="2921252"/>
            <a:ext cx="5266002" cy="246221"/>
          </a:xfrm>
          <a:prstGeom prst="rect">
            <a:avLst/>
          </a:prstGeom>
        </p:spPr>
        <p:txBody>
          <a:bodyPr wrap="square" lIns="0" tIns="0" rIns="0" bIns="0">
            <a:spAutoFit/>
          </a:bodyPr>
          <a:lstStyle>
            <a:defPPr>
              <a:defRPr lang="en-US"/>
            </a:defPPr>
            <a:lvl1pPr>
              <a:defRPr sz="1600" i="1">
                <a:solidFill>
                  <a:srgbClr val="002060"/>
                </a:solidFill>
                <a:latin typeface="+mj-lt"/>
                <a:cs typeface="Segoe UI" panose="020B0502040204020203" pitchFamily="34" charset="0"/>
              </a:defRPr>
            </a:lvl1pPr>
          </a:lstStyle>
          <a:p>
            <a:r>
              <a:rPr lang="it-IT" b="1">
                <a:latin typeface="Segoe UI" panose="020B0502040204020203" pitchFamily="34" charset="0"/>
              </a:rPr>
              <a:t>Integrazione in Tempo Reale e Offline</a:t>
            </a:r>
            <a:endParaRPr lang="en-US" b="1">
              <a:latin typeface="Segoe UI" panose="020B0502040204020203" pitchFamily="34" charset="0"/>
            </a:endParaRPr>
          </a:p>
        </p:txBody>
      </p:sp>
      <p:sp>
        <p:nvSpPr>
          <p:cNvPr id="6" name="TextBox 4">
            <a:extLst>
              <a:ext uri="{FF2B5EF4-FFF2-40B4-BE49-F238E27FC236}">
                <a16:creationId xmlns:a16="http://schemas.microsoft.com/office/drawing/2014/main" id="{FEC4B743-566F-83B9-8B44-F7C51EFE6CAE}"/>
              </a:ext>
            </a:extLst>
          </p:cNvPr>
          <p:cNvSpPr txBox="1"/>
          <p:nvPr/>
        </p:nvSpPr>
        <p:spPr>
          <a:xfrm>
            <a:off x="122830" y="3227911"/>
            <a:ext cx="7703067" cy="984885"/>
          </a:xfrm>
          <a:prstGeom prst="rect">
            <a:avLst/>
          </a:prstGeom>
        </p:spPr>
        <p:txBody>
          <a:bodyPr wrap="square" lIns="0" tIns="0" rIns="0" bIns="0">
            <a:spAutoFit/>
          </a:bodyPr>
          <a:lstStyle>
            <a:defPPr>
              <a:defRPr lang="en-US"/>
            </a:defPPr>
            <a:lvl1pPr>
              <a:defRPr sz="1600" i="1">
                <a:solidFill>
                  <a:srgbClr val="002060"/>
                </a:solidFill>
                <a:latin typeface="+mj-lt"/>
                <a:cs typeface="Segoe UI" panose="020B0502040204020203" pitchFamily="34" charset="0"/>
              </a:defRPr>
            </a:lvl1pPr>
          </a:lstStyle>
          <a:p>
            <a:r>
              <a:rPr lang="it-IT"/>
              <a:t>AWS AppSync consente di aggiornare automaticamente i dati delle applicazioni in tempo reale, utilizzando WebSockets per mantenere una connessione persistente. Inoltre, offre funzionalità offline, permettendo alle applicazioni di funzionare anche quando non sono connesse a Internet, sincronizzando i dati una volta che la connessione è ristabilita.</a:t>
            </a:r>
            <a:endParaRPr lang="en-US" i="0"/>
          </a:p>
        </p:txBody>
      </p:sp>
      <p:sp>
        <p:nvSpPr>
          <p:cNvPr id="17" name="TextBox 67">
            <a:extLst>
              <a:ext uri="{FF2B5EF4-FFF2-40B4-BE49-F238E27FC236}">
                <a16:creationId xmlns:a16="http://schemas.microsoft.com/office/drawing/2014/main" id="{A0A5158B-F999-6C14-5212-919B2214E83B}"/>
              </a:ext>
            </a:extLst>
          </p:cNvPr>
          <p:cNvSpPr txBox="1"/>
          <p:nvPr/>
        </p:nvSpPr>
        <p:spPr>
          <a:xfrm>
            <a:off x="122830" y="4275284"/>
            <a:ext cx="5266002" cy="246221"/>
          </a:xfrm>
          <a:prstGeom prst="rect">
            <a:avLst/>
          </a:prstGeom>
        </p:spPr>
        <p:txBody>
          <a:bodyPr wrap="square" lIns="0" tIns="0" rIns="0" bIns="0">
            <a:spAutoFit/>
          </a:bodyPr>
          <a:lstStyle>
            <a:defPPr>
              <a:defRPr lang="en-US"/>
            </a:defPPr>
            <a:lvl1pPr>
              <a:defRPr sz="1600" i="1">
                <a:solidFill>
                  <a:srgbClr val="002060"/>
                </a:solidFill>
                <a:latin typeface="+mj-lt"/>
                <a:cs typeface="Segoe UI" panose="020B0502040204020203" pitchFamily="34" charset="0"/>
              </a:defRPr>
            </a:lvl1pPr>
          </a:lstStyle>
          <a:p>
            <a:r>
              <a:rPr lang="it-IT" b="1">
                <a:latin typeface="Segoe UI" panose="020B0502040204020203" pitchFamily="34" charset="0"/>
              </a:rPr>
              <a:t>Sicurezza e Autorizzazioni Granulari</a:t>
            </a:r>
            <a:endParaRPr lang="en-US" b="1">
              <a:latin typeface="Segoe UI" panose="020B0502040204020203" pitchFamily="34" charset="0"/>
            </a:endParaRPr>
          </a:p>
        </p:txBody>
      </p:sp>
      <p:sp>
        <p:nvSpPr>
          <p:cNvPr id="18" name="TextBox 4">
            <a:extLst>
              <a:ext uri="{FF2B5EF4-FFF2-40B4-BE49-F238E27FC236}">
                <a16:creationId xmlns:a16="http://schemas.microsoft.com/office/drawing/2014/main" id="{0B720899-AE23-019A-CC57-3EE1082A87AA}"/>
              </a:ext>
            </a:extLst>
          </p:cNvPr>
          <p:cNvSpPr txBox="1"/>
          <p:nvPr/>
        </p:nvSpPr>
        <p:spPr>
          <a:xfrm>
            <a:off x="122830" y="4581943"/>
            <a:ext cx="7703067" cy="984885"/>
          </a:xfrm>
          <a:prstGeom prst="rect">
            <a:avLst/>
          </a:prstGeom>
        </p:spPr>
        <p:txBody>
          <a:bodyPr wrap="square" lIns="0" tIns="0" rIns="0" bIns="0">
            <a:spAutoFit/>
          </a:bodyPr>
          <a:lstStyle>
            <a:defPPr>
              <a:defRPr lang="en-US"/>
            </a:defPPr>
            <a:lvl1pPr>
              <a:defRPr sz="1600" i="1">
                <a:solidFill>
                  <a:srgbClr val="002060"/>
                </a:solidFill>
                <a:latin typeface="+mj-lt"/>
                <a:cs typeface="Segoe UI" panose="020B0502040204020203" pitchFamily="34" charset="0"/>
              </a:defRPr>
            </a:lvl1pPr>
          </a:lstStyle>
          <a:p>
            <a:r>
              <a:rPr lang="it-IT"/>
              <a:t>AppSync fornisce un controllo preciso sulle autorizzazioni e sulla sicurezza, permettendo di utilizzare AWS Identity and Access Management (IAM), Amazon Cognito e OpenID Connect per gestire l'autenticazione e le autorizzazioni a livello di campo. Questo assicura che solo gli utenti autorizzati possano accedere e modificare i dati sensibili.</a:t>
            </a:r>
            <a:endParaRPr lang="en-US" i="0"/>
          </a:p>
        </p:txBody>
      </p:sp>
      <p:pic>
        <p:nvPicPr>
          <p:cNvPr id="20" name="Elemento grafico 19">
            <a:extLst>
              <a:ext uri="{FF2B5EF4-FFF2-40B4-BE49-F238E27FC236}">
                <a16:creationId xmlns:a16="http://schemas.microsoft.com/office/drawing/2014/main" id="{94A1407C-6A71-133B-27B6-F82C1028D42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632539" y="2084400"/>
            <a:ext cx="1095143" cy="1095143"/>
          </a:xfrm>
          <a:prstGeom prst="rect">
            <a:avLst/>
          </a:prstGeom>
          <a:effectLst>
            <a:outerShdw blurRad="50800" dist="38100" dir="18900000" algn="bl" rotWithShape="0">
              <a:prstClr val="black">
                <a:alpha val="40000"/>
              </a:prstClr>
            </a:outerShdw>
          </a:effectLst>
        </p:spPr>
      </p:pic>
      <p:pic>
        <p:nvPicPr>
          <p:cNvPr id="22" name="Immagine 21" descr="Immagine che contiene Elementi grafici, Carattere, grafica, design&#10;&#10;Descrizione generata automaticamente">
            <a:extLst>
              <a:ext uri="{FF2B5EF4-FFF2-40B4-BE49-F238E27FC236}">
                <a16:creationId xmlns:a16="http://schemas.microsoft.com/office/drawing/2014/main" id="{79958CD8-471E-EA0E-D3AA-01B4FABAE433}"/>
              </a:ext>
            </a:extLst>
          </p:cNvPr>
          <p:cNvPicPr>
            <a:picLocks noChangeAspect="1"/>
          </p:cNvPicPr>
          <p:nvPr/>
        </p:nvPicPr>
        <p:blipFill>
          <a:blip r:embed="rId6"/>
          <a:stretch>
            <a:fillRect/>
          </a:stretch>
        </p:blipFill>
        <p:spPr>
          <a:xfrm>
            <a:off x="8954078" y="3785378"/>
            <a:ext cx="2452064" cy="1226032"/>
          </a:xfrm>
          <a:prstGeom prst="rect">
            <a:avLst/>
          </a:prstGeom>
        </p:spPr>
      </p:pic>
      <p:cxnSp>
        <p:nvCxnSpPr>
          <p:cNvPr id="23" name="Connettore diritto 22">
            <a:extLst>
              <a:ext uri="{FF2B5EF4-FFF2-40B4-BE49-F238E27FC236}">
                <a16:creationId xmlns:a16="http://schemas.microsoft.com/office/drawing/2014/main" id="{7E65AD7D-2431-8AE9-3E92-D6BF98974E49}"/>
              </a:ext>
            </a:extLst>
          </p:cNvPr>
          <p:cNvCxnSpPr>
            <a:cxnSpLocks/>
          </p:cNvCxnSpPr>
          <p:nvPr/>
        </p:nvCxnSpPr>
        <p:spPr>
          <a:xfrm>
            <a:off x="10186625" y="3300529"/>
            <a:ext cx="0" cy="650746"/>
          </a:xfrm>
          <a:prstGeom prst="line">
            <a:avLst/>
          </a:prstGeom>
          <a:ln w="28575">
            <a:solidFill>
              <a:schemeClr val="bg2">
                <a:lumMod val="50000"/>
              </a:schemeClr>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5877230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arallelogram 3">
            <a:extLst>
              <a:ext uri="{FF2B5EF4-FFF2-40B4-BE49-F238E27FC236}">
                <a16:creationId xmlns:a16="http://schemas.microsoft.com/office/drawing/2014/main" id="{4EAA84C4-7955-62FC-411F-4608853597D2}"/>
              </a:ext>
              <a:ext uri="{C183D7F6-B498-43B3-948B-1728B52AA6E4}">
                <adec:decorative xmlns:adec="http://schemas.microsoft.com/office/drawing/2017/decorative" val="1"/>
              </a:ext>
            </a:extLst>
          </p:cNvPr>
          <p:cNvSpPr/>
          <p:nvPr/>
        </p:nvSpPr>
        <p:spPr>
          <a:xfrm>
            <a:off x="7998000" y="974366"/>
            <a:ext cx="4194000" cy="5904000"/>
          </a:xfrm>
          <a:prstGeom prst="parallelogram">
            <a:avLst>
              <a:gd name="adj" fmla="val 0"/>
            </a:avLst>
          </a:prstGeom>
          <a:gradFill>
            <a:gsLst>
              <a:gs pos="0">
                <a:srgbClr val="7CEFD8"/>
              </a:gs>
              <a:gs pos="44000">
                <a:srgbClr val="6672E4"/>
              </a:gs>
              <a:gs pos="100000">
                <a:srgbClr val="882BE5"/>
              </a:gs>
            </a:gsLst>
            <a:lin ang="5400000" scaled="1"/>
          </a:gra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68" name="Title 67" hidden="1">
            <a:extLst>
              <a:ext uri="{FF2B5EF4-FFF2-40B4-BE49-F238E27FC236}">
                <a16:creationId xmlns:a16="http://schemas.microsoft.com/office/drawing/2014/main" id="{3D46526D-118F-4F6F-BAE0-066F422EBD1E}"/>
              </a:ext>
            </a:extLst>
          </p:cNvPr>
          <p:cNvSpPr>
            <a:spLocks noGrp="1"/>
          </p:cNvSpPr>
          <p:nvPr>
            <p:ph type="title"/>
          </p:nvPr>
        </p:nvSpPr>
        <p:spPr/>
        <p:txBody>
          <a:bodyPr/>
          <a:lstStyle/>
          <a:p>
            <a:r>
              <a:rPr lang="en-US"/>
              <a:t>Human resources slide 3</a:t>
            </a:r>
          </a:p>
        </p:txBody>
      </p:sp>
      <p:sp>
        <p:nvSpPr>
          <p:cNvPr id="2" name="TextBox 1">
            <a:extLst>
              <a:ext uri="{FF2B5EF4-FFF2-40B4-BE49-F238E27FC236}">
                <a16:creationId xmlns:a16="http://schemas.microsoft.com/office/drawing/2014/main" id="{62AEF5FE-6C45-4BF6-9676-571742C3CDD7}"/>
              </a:ext>
            </a:extLst>
          </p:cNvPr>
          <p:cNvSpPr txBox="1"/>
          <p:nvPr/>
        </p:nvSpPr>
        <p:spPr>
          <a:xfrm>
            <a:off x="3291360" y="327600"/>
            <a:ext cx="5609279" cy="512961"/>
          </a:xfrm>
          <a:prstGeom prst="rect">
            <a:avLst/>
          </a:prstGeom>
          <a:noFill/>
        </p:spPr>
        <p:txBody>
          <a:bodyPr wrap="square" lIns="0" tIns="0" rIns="0" bIns="0" rtlCol="0">
            <a:spAutoFit/>
          </a:bodyPr>
          <a:lstStyle/>
          <a:p>
            <a:pPr>
              <a:lnSpc>
                <a:spcPts val="4000"/>
              </a:lnSpc>
            </a:pPr>
            <a:r>
              <a:rPr lang="en-US" sz="4400" b="1">
                <a:solidFill>
                  <a:srgbClr val="002060"/>
                </a:solidFill>
                <a:latin typeface="Segoe UI" panose="020B0502040204020203" pitchFamily="34" charset="0"/>
                <a:cs typeface="Segoe UI" panose="020B0502040204020203" pitchFamily="34" charset="0"/>
              </a:rPr>
              <a:t>Architettura e Servizi</a:t>
            </a:r>
          </a:p>
        </p:txBody>
      </p:sp>
      <p:pic>
        <p:nvPicPr>
          <p:cNvPr id="69" name="Immagine 68" descr="Immagine che contiene testo, Carattere, logo, simbolo&#10;&#10;Descrizione generata automaticamente">
            <a:extLst>
              <a:ext uri="{FF2B5EF4-FFF2-40B4-BE49-F238E27FC236}">
                <a16:creationId xmlns:a16="http://schemas.microsoft.com/office/drawing/2014/main" id="{DD93A340-F1A3-4546-7E69-7835CC5A869C}"/>
              </a:ext>
            </a:extLst>
          </p:cNvPr>
          <p:cNvPicPr>
            <a:picLocks noChangeAspect="1"/>
          </p:cNvPicPr>
          <p:nvPr/>
        </p:nvPicPr>
        <p:blipFill>
          <a:blip r:embed="rId3"/>
          <a:stretch>
            <a:fillRect/>
          </a:stretch>
        </p:blipFill>
        <p:spPr>
          <a:xfrm>
            <a:off x="122830" y="142843"/>
            <a:ext cx="1787858" cy="503622"/>
          </a:xfrm>
          <a:prstGeom prst="rect">
            <a:avLst/>
          </a:prstGeom>
        </p:spPr>
      </p:pic>
      <p:sp>
        <p:nvSpPr>
          <p:cNvPr id="70" name="CasellaDiTesto 69">
            <a:extLst>
              <a:ext uri="{FF2B5EF4-FFF2-40B4-BE49-F238E27FC236}">
                <a16:creationId xmlns:a16="http://schemas.microsoft.com/office/drawing/2014/main" id="{8C9CA1A5-FE25-C1CF-2C9F-18E16ADD8D79}"/>
              </a:ext>
            </a:extLst>
          </p:cNvPr>
          <p:cNvSpPr txBox="1"/>
          <p:nvPr/>
        </p:nvSpPr>
        <p:spPr>
          <a:xfrm>
            <a:off x="0" y="681202"/>
            <a:ext cx="2844048" cy="215444"/>
          </a:xfrm>
          <a:prstGeom prst="rect">
            <a:avLst/>
          </a:prstGeom>
          <a:noFill/>
        </p:spPr>
        <p:txBody>
          <a:bodyPr wrap="none" rtlCol="0">
            <a:spAutoFit/>
          </a:bodyPr>
          <a:lstStyle/>
          <a:p>
            <a:r>
              <a:rPr lang="it-IT" sz="800">
                <a:latin typeface="Adobe Caslon Pro" panose="0205050205050A020403" pitchFamily="18" charset="0"/>
                <a:ea typeface="NSimSun" panose="02010609030101010101" pitchFamily="49" charset="-122"/>
              </a:rPr>
              <a:t>Dip. di Ingegneria Elettrica e delle Tecnologie dell’Informazione</a:t>
            </a:r>
          </a:p>
        </p:txBody>
      </p:sp>
      <p:cxnSp>
        <p:nvCxnSpPr>
          <p:cNvPr id="75" name="Connettore diritto 74">
            <a:extLst>
              <a:ext uri="{FF2B5EF4-FFF2-40B4-BE49-F238E27FC236}">
                <a16:creationId xmlns:a16="http://schemas.microsoft.com/office/drawing/2014/main" id="{948C4C18-4DFD-3C36-A858-91CDA415C1FC}"/>
              </a:ext>
            </a:extLst>
          </p:cNvPr>
          <p:cNvCxnSpPr>
            <a:cxnSpLocks/>
          </p:cNvCxnSpPr>
          <p:nvPr/>
        </p:nvCxnSpPr>
        <p:spPr>
          <a:xfrm>
            <a:off x="122830" y="974366"/>
            <a:ext cx="1206917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2">
            <a:extLst>
              <a:ext uri="{FF2B5EF4-FFF2-40B4-BE49-F238E27FC236}">
                <a16:creationId xmlns:a16="http://schemas.microsoft.com/office/drawing/2014/main" id="{0D57824E-87A6-2F06-6D9A-CAD85A94FCCE}"/>
              </a:ext>
            </a:extLst>
          </p:cNvPr>
          <p:cNvSpPr txBox="1"/>
          <p:nvPr/>
        </p:nvSpPr>
        <p:spPr>
          <a:xfrm>
            <a:off x="122830" y="1221520"/>
            <a:ext cx="5394050" cy="405205"/>
          </a:xfrm>
          <a:prstGeom prst="rect">
            <a:avLst/>
          </a:prstGeom>
          <a:noFill/>
        </p:spPr>
        <p:txBody>
          <a:bodyPr wrap="square" lIns="0" tIns="0" rIns="0" bIns="0" rtlCol="0">
            <a:noAutofit/>
          </a:bodyPr>
          <a:lstStyle>
            <a:defPPr>
              <a:defRPr lang="en-US"/>
            </a:defPPr>
            <a:lvl1pPr>
              <a:lnSpc>
                <a:spcPts val="4000"/>
              </a:lnSpc>
              <a:defRPr sz="3600" b="1">
                <a:solidFill>
                  <a:srgbClr val="002060"/>
                </a:solidFill>
                <a:latin typeface="Segoe UI" panose="020B0502040204020203" pitchFamily="34" charset="0"/>
                <a:cs typeface="Segoe UI" panose="020B0502040204020203" pitchFamily="34" charset="0"/>
              </a:defRPr>
            </a:lvl1pPr>
          </a:lstStyle>
          <a:p>
            <a:r>
              <a:rPr lang="en-US" sz="3200"/>
              <a:t>AWS Lambda</a:t>
            </a:r>
          </a:p>
        </p:txBody>
      </p:sp>
      <p:sp>
        <p:nvSpPr>
          <p:cNvPr id="4" name="TextBox 4">
            <a:extLst>
              <a:ext uri="{FF2B5EF4-FFF2-40B4-BE49-F238E27FC236}">
                <a16:creationId xmlns:a16="http://schemas.microsoft.com/office/drawing/2014/main" id="{44CF1C90-0D43-1450-C2D9-35E1111AD732}"/>
              </a:ext>
            </a:extLst>
          </p:cNvPr>
          <p:cNvSpPr txBox="1"/>
          <p:nvPr/>
        </p:nvSpPr>
        <p:spPr>
          <a:xfrm>
            <a:off x="159438" y="1873879"/>
            <a:ext cx="7703067" cy="984885"/>
          </a:xfrm>
          <a:prstGeom prst="rect">
            <a:avLst/>
          </a:prstGeom>
        </p:spPr>
        <p:txBody>
          <a:bodyPr wrap="square" lIns="0" tIns="0" rIns="0" bIns="0">
            <a:spAutoFit/>
          </a:bodyPr>
          <a:lstStyle>
            <a:defPPr>
              <a:defRPr lang="en-US"/>
            </a:defPPr>
            <a:lvl1pPr>
              <a:defRPr sz="1600" i="1">
                <a:solidFill>
                  <a:srgbClr val="002060"/>
                </a:solidFill>
                <a:latin typeface="+mj-lt"/>
                <a:cs typeface="Segoe UI" panose="020B0502040204020203" pitchFamily="34" charset="0"/>
              </a:defRPr>
            </a:lvl1pPr>
          </a:lstStyle>
          <a:p>
            <a:r>
              <a:rPr lang="it-IT"/>
              <a:t>AWS Lambda è un servizio di calcolo serverless che consente di eseguire codice in risposta a eventi senza dover gestire server. Con Lambda, è possibile eseguire automaticamente il codice in risposta a modifiche dei dati, richieste HTTP, aggiornamenti dello stato delle applicazioni e altro, pagando solo per il tempo di calcolo effettivamente utilizzato.</a:t>
            </a:r>
            <a:endParaRPr lang="en-US" i="0"/>
          </a:p>
        </p:txBody>
      </p:sp>
      <p:sp>
        <p:nvSpPr>
          <p:cNvPr id="5" name="TextBox 67">
            <a:extLst>
              <a:ext uri="{FF2B5EF4-FFF2-40B4-BE49-F238E27FC236}">
                <a16:creationId xmlns:a16="http://schemas.microsoft.com/office/drawing/2014/main" id="{65E68252-FE59-F1A2-83FD-ED02BDC27145}"/>
              </a:ext>
            </a:extLst>
          </p:cNvPr>
          <p:cNvSpPr txBox="1"/>
          <p:nvPr/>
        </p:nvSpPr>
        <p:spPr>
          <a:xfrm>
            <a:off x="122830" y="2921252"/>
            <a:ext cx="5266002" cy="246221"/>
          </a:xfrm>
          <a:prstGeom prst="rect">
            <a:avLst/>
          </a:prstGeom>
        </p:spPr>
        <p:txBody>
          <a:bodyPr wrap="square" lIns="0" tIns="0" rIns="0" bIns="0">
            <a:spAutoFit/>
          </a:bodyPr>
          <a:lstStyle>
            <a:defPPr>
              <a:defRPr lang="en-US"/>
            </a:defPPr>
            <a:lvl1pPr>
              <a:defRPr sz="1600" i="1">
                <a:solidFill>
                  <a:srgbClr val="002060"/>
                </a:solidFill>
                <a:latin typeface="+mj-lt"/>
                <a:cs typeface="Segoe UI" panose="020B0502040204020203" pitchFamily="34" charset="0"/>
              </a:defRPr>
            </a:lvl1pPr>
          </a:lstStyle>
          <a:p>
            <a:r>
              <a:rPr lang="it-IT" b="1">
                <a:latin typeface="Segoe UI" panose="020B0502040204020203" pitchFamily="34" charset="0"/>
              </a:rPr>
              <a:t>Esecuzione Automatica e Scalabilità Dinamica</a:t>
            </a:r>
            <a:endParaRPr lang="en-US" b="1">
              <a:latin typeface="Segoe UI" panose="020B0502040204020203" pitchFamily="34" charset="0"/>
            </a:endParaRPr>
          </a:p>
        </p:txBody>
      </p:sp>
      <p:sp>
        <p:nvSpPr>
          <p:cNvPr id="6" name="TextBox 4">
            <a:extLst>
              <a:ext uri="{FF2B5EF4-FFF2-40B4-BE49-F238E27FC236}">
                <a16:creationId xmlns:a16="http://schemas.microsoft.com/office/drawing/2014/main" id="{FEC4B743-566F-83B9-8B44-F7C51EFE6CAE}"/>
              </a:ext>
            </a:extLst>
          </p:cNvPr>
          <p:cNvSpPr txBox="1"/>
          <p:nvPr/>
        </p:nvSpPr>
        <p:spPr>
          <a:xfrm>
            <a:off x="122830" y="3227911"/>
            <a:ext cx="7703067" cy="984885"/>
          </a:xfrm>
          <a:prstGeom prst="rect">
            <a:avLst/>
          </a:prstGeom>
        </p:spPr>
        <p:txBody>
          <a:bodyPr wrap="square" lIns="0" tIns="0" rIns="0" bIns="0">
            <a:spAutoFit/>
          </a:bodyPr>
          <a:lstStyle>
            <a:defPPr>
              <a:defRPr lang="en-US"/>
            </a:defPPr>
            <a:lvl1pPr>
              <a:defRPr sz="1600" i="1">
                <a:solidFill>
                  <a:srgbClr val="002060"/>
                </a:solidFill>
                <a:latin typeface="+mj-lt"/>
                <a:cs typeface="Segoe UI" panose="020B0502040204020203" pitchFamily="34" charset="0"/>
              </a:defRPr>
            </a:lvl1pPr>
          </a:lstStyle>
          <a:p>
            <a:r>
              <a:rPr lang="it-IT"/>
              <a:t>AWS Lambda esegue il codice automaticamente in risposta a trigger come modifiche nei dati, richieste HTTP e altro, gestendo la scalabilità senza intervento manuale. Il servizio scala automaticamente la capacità di elaborazione in base al numero di eventi in ingresso, garantendo performance ottimali.</a:t>
            </a:r>
            <a:endParaRPr lang="en-US" i="0"/>
          </a:p>
        </p:txBody>
      </p:sp>
      <p:sp>
        <p:nvSpPr>
          <p:cNvPr id="17" name="TextBox 67">
            <a:extLst>
              <a:ext uri="{FF2B5EF4-FFF2-40B4-BE49-F238E27FC236}">
                <a16:creationId xmlns:a16="http://schemas.microsoft.com/office/drawing/2014/main" id="{A0A5158B-F999-6C14-5212-919B2214E83B}"/>
              </a:ext>
            </a:extLst>
          </p:cNvPr>
          <p:cNvSpPr txBox="1"/>
          <p:nvPr/>
        </p:nvSpPr>
        <p:spPr>
          <a:xfrm>
            <a:off x="122830" y="4275284"/>
            <a:ext cx="5266002" cy="246221"/>
          </a:xfrm>
          <a:prstGeom prst="rect">
            <a:avLst/>
          </a:prstGeom>
        </p:spPr>
        <p:txBody>
          <a:bodyPr wrap="square" lIns="0" tIns="0" rIns="0" bIns="0">
            <a:spAutoFit/>
          </a:bodyPr>
          <a:lstStyle>
            <a:defPPr>
              <a:defRPr lang="en-US"/>
            </a:defPPr>
            <a:lvl1pPr>
              <a:defRPr sz="1600" i="1">
                <a:solidFill>
                  <a:srgbClr val="002060"/>
                </a:solidFill>
                <a:latin typeface="+mj-lt"/>
                <a:cs typeface="Segoe UI" panose="020B0502040204020203" pitchFamily="34" charset="0"/>
              </a:defRPr>
            </a:lvl1pPr>
          </a:lstStyle>
          <a:p>
            <a:r>
              <a:rPr lang="it-IT" b="1">
                <a:latin typeface="Segoe UI" panose="020B0502040204020203" pitchFamily="34" charset="0"/>
              </a:rPr>
              <a:t>Modello di Pricing Pay-as-You-Go</a:t>
            </a:r>
            <a:endParaRPr lang="en-US" b="1">
              <a:latin typeface="Segoe UI" panose="020B0502040204020203" pitchFamily="34" charset="0"/>
            </a:endParaRPr>
          </a:p>
        </p:txBody>
      </p:sp>
      <p:sp>
        <p:nvSpPr>
          <p:cNvPr id="18" name="TextBox 4">
            <a:extLst>
              <a:ext uri="{FF2B5EF4-FFF2-40B4-BE49-F238E27FC236}">
                <a16:creationId xmlns:a16="http://schemas.microsoft.com/office/drawing/2014/main" id="{0B720899-AE23-019A-CC57-3EE1082A87AA}"/>
              </a:ext>
            </a:extLst>
          </p:cNvPr>
          <p:cNvSpPr txBox="1"/>
          <p:nvPr/>
        </p:nvSpPr>
        <p:spPr>
          <a:xfrm>
            <a:off x="122830" y="4581943"/>
            <a:ext cx="7703067" cy="738664"/>
          </a:xfrm>
          <a:prstGeom prst="rect">
            <a:avLst/>
          </a:prstGeom>
        </p:spPr>
        <p:txBody>
          <a:bodyPr wrap="square" lIns="0" tIns="0" rIns="0" bIns="0">
            <a:spAutoFit/>
          </a:bodyPr>
          <a:lstStyle>
            <a:defPPr>
              <a:defRPr lang="en-US"/>
            </a:defPPr>
            <a:lvl1pPr>
              <a:defRPr sz="1600" i="1">
                <a:solidFill>
                  <a:srgbClr val="002060"/>
                </a:solidFill>
                <a:latin typeface="+mj-lt"/>
                <a:cs typeface="Segoe UI" panose="020B0502040204020203" pitchFamily="34" charset="0"/>
              </a:defRPr>
            </a:lvl1pPr>
          </a:lstStyle>
          <a:p>
            <a:r>
              <a:rPr lang="it-IT"/>
              <a:t>Con Lambda, si paga solo per il tempo di esecuzione effettiva del codice. Il costo è calcolato in base al numero di richieste e alla durata del codice in esecuzione, misurata in millisecondi, consentendo un'efficienza economica elevata senza costi per risorse inattive.</a:t>
            </a:r>
            <a:endParaRPr lang="en-US" i="0"/>
          </a:p>
        </p:txBody>
      </p:sp>
      <p:pic>
        <p:nvPicPr>
          <p:cNvPr id="9" name="Elemento grafico 8">
            <a:extLst>
              <a:ext uri="{FF2B5EF4-FFF2-40B4-BE49-F238E27FC236}">
                <a16:creationId xmlns:a16="http://schemas.microsoft.com/office/drawing/2014/main" id="{9CA737E9-8C84-1C61-2DE5-3B38CD1AE0F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547429" y="3378795"/>
            <a:ext cx="1095142" cy="1095142"/>
          </a:xfrm>
          <a:prstGeom prst="rect">
            <a:avLst/>
          </a:prstGeom>
        </p:spPr>
      </p:pic>
      <p:pic>
        <p:nvPicPr>
          <p:cNvPr id="13" name="Immagine 12" descr="Immagine che contiene Elementi grafici, schermata, Carattere, logo&#10;&#10;Descrizione generata automaticamente">
            <a:extLst>
              <a:ext uri="{FF2B5EF4-FFF2-40B4-BE49-F238E27FC236}">
                <a16:creationId xmlns:a16="http://schemas.microsoft.com/office/drawing/2014/main" id="{57C77D37-C097-987A-7BF8-5E4916B275D7}"/>
              </a:ext>
            </a:extLst>
          </p:cNvPr>
          <p:cNvPicPr>
            <a:picLocks noChangeAspect="1"/>
          </p:cNvPicPr>
          <p:nvPr/>
        </p:nvPicPr>
        <p:blipFill>
          <a:blip r:embed="rId6"/>
          <a:stretch>
            <a:fillRect/>
          </a:stretch>
        </p:blipFill>
        <p:spPr>
          <a:xfrm>
            <a:off x="8242949" y="2110561"/>
            <a:ext cx="1701980" cy="458072"/>
          </a:xfrm>
          <a:prstGeom prst="rect">
            <a:avLst/>
          </a:prstGeom>
        </p:spPr>
      </p:pic>
      <p:pic>
        <p:nvPicPr>
          <p:cNvPr id="19" name="Elemento grafico 18">
            <a:extLst>
              <a:ext uri="{FF2B5EF4-FFF2-40B4-BE49-F238E27FC236}">
                <a16:creationId xmlns:a16="http://schemas.microsoft.com/office/drawing/2014/main" id="{7F38D8AF-B48C-ED18-622F-62023562656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351418" y="4888757"/>
            <a:ext cx="1487163" cy="1487163"/>
          </a:xfrm>
          <a:prstGeom prst="rect">
            <a:avLst/>
          </a:prstGeom>
        </p:spPr>
      </p:pic>
      <p:pic>
        <p:nvPicPr>
          <p:cNvPr id="24" name="Immagine 23" descr="Immagine che contiene testo, Elementi grafici, Carattere, clipart&#10;&#10;Descrizione generata automaticamente">
            <a:extLst>
              <a:ext uri="{FF2B5EF4-FFF2-40B4-BE49-F238E27FC236}">
                <a16:creationId xmlns:a16="http://schemas.microsoft.com/office/drawing/2014/main" id="{04135714-AE96-D07B-3569-88B9C1C045B0}"/>
              </a:ext>
            </a:extLst>
          </p:cNvPr>
          <p:cNvPicPr>
            <a:picLocks noChangeAspect="1"/>
          </p:cNvPicPr>
          <p:nvPr/>
        </p:nvPicPr>
        <p:blipFill rotWithShape="1">
          <a:blip r:embed="rId9"/>
          <a:srcRect l="-1" r="7492"/>
          <a:stretch/>
        </p:blipFill>
        <p:spPr>
          <a:xfrm>
            <a:off x="10070400" y="1723181"/>
            <a:ext cx="2088000" cy="1504730"/>
          </a:xfrm>
          <a:prstGeom prst="rect">
            <a:avLst/>
          </a:prstGeom>
        </p:spPr>
      </p:pic>
      <p:cxnSp>
        <p:nvCxnSpPr>
          <p:cNvPr id="25" name="Connettore diritto 24">
            <a:extLst>
              <a:ext uri="{FF2B5EF4-FFF2-40B4-BE49-F238E27FC236}">
                <a16:creationId xmlns:a16="http://schemas.microsoft.com/office/drawing/2014/main" id="{1E09BB1E-379A-CC3B-2905-242F9847A3B5}"/>
              </a:ext>
            </a:extLst>
          </p:cNvPr>
          <p:cNvCxnSpPr>
            <a:cxnSpLocks/>
          </p:cNvCxnSpPr>
          <p:nvPr/>
        </p:nvCxnSpPr>
        <p:spPr>
          <a:xfrm flipH="1">
            <a:off x="10499435" y="2858764"/>
            <a:ext cx="286272" cy="369147"/>
          </a:xfrm>
          <a:prstGeom prst="line">
            <a:avLst/>
          </a:prstGeom>
          <a:ln w="28575">
            <a:solidFill>
              <a:schemeClr val="bg2">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Connettore diritto 34">
            <a:extLst>
              <a:ext uri="{FF2B5EF4-FFF2-40B4-BE49-F238E27FC236}">
                <a16:creationId xmlns:a16="http://schemas.microsoft.com/office/drawing/2014/main" id="{A4127457-4D0D-0104-15FE-A2C52DC98C97}"/>
              </a:ext>
            </a:extLst>
          </p:cNvPr>
          <p:cNvCxnSpPr>
            <a:cxnSpLocks/>
          </p:cNvCxnSpPr>
          <p:nvPr/>
        </p:nvCxnSpPr>
        <p:spPr>
          <a:xfrm>
            <a:off x="9351418" y="2858764"/>
            <a:ext cx="337020" cy="369147"/>
          </a:xfrm>
          <a:prstGeom prst="line">
            <a:avLst/>
          </a:prstGeom>
          <a:ln w="28575">
            <a:solidFill>
              <a:schemeClr val="bg2">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Connettore diritto 38">
            <a:extLst>
              <a:ext uri="{FF2B5EF4-FFF2-40B4-BE49-F238E27FC236}">
                <a16:creationId xmlns:a16="http://schemas.microsoft.com/office/drawing/2014/main" id="{16485E92-D243-0210-DAA9-58BDF0F2AF43}"/>
              </a:ext>
            </a:extLst>
          </p:cNvPr>
          <p:cNvCxnSpPr>
            <a:cxnSpLocks/>
          </p:cNvCxnSpPr>
          <p:nvPr/>
        </p:nvCxnSpPr>
        <p:spPr>
          <a:xfrm flipH="1">
            <a:off x="10094999" y="4572930"/>
            <a:ext cx="8735" cy="315826"/>
          </a:xfrm>
          <a:prstGeom prst="line">
            <a:avLst/>
          </a:prstGeom>
          <a:ln w="28575">
            <a:solidFill>
              <a:schemeClr val="bg2">
                <a:lumMod val="50000"/>
              </a:schemeClr>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86732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arallelogram 3">
            <a:extLst>
              <a:ext uri="{FF2B5EF4-FFF2-40B4-BE49-F238E27FC236}">
                <a16:creationId xmlns:a16="http://schemas.microsoft.com/office/drawing/2014/main" id="{4EAA84C4-7955-62FC-411F-4608853597D2}"/>
              </a:ext>
              <a:ext uri="{C183D7F6-B498-43B3-948B-1728B52AA6E4}">
                <adec:decorative xmlns:adec="http://schemas.microsoft.com/office/drawing/2017/decorative" val="1"/>
              </a:ext>
            </a:extLst>
          </p:cNvPr>
          <p:cNvSpPr/>
          <p:nvPr/>
        </p:nvSpPr>
        <p:spPr>
          <a:xfrm>
            <a:off x="7998000" y="974366"/>
            <a:ext cx="4194000" cy="5904000"/>
          </a:xfrm>
          <a:prstGeom prst="parallelogram">
            <a:avLst>
              <a:gd name="adj" fmla="val 0"/>
            </a:avLst>
          </a:prstGeom>
          <a:gradFill>
            <a:gsLst>
              <a:gs pos="0">
                <a:srgbClr val="7CEFD8"/>
              </a:gs>
              <a:gs pos="71000">
                <a:srgbClr val="6672E4"/>
              </a:gs>
              <a:gs pos="100000">
                <a:srgbClr val="882BE5"/>
              </a:gs>
            </a:gsLst>
            <a:lin ang="5400000" scaled="1"/>
          </a:gra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68" name="Title 67" hidden="1">
            <a:extLst>
              <a:ext uri="{FF2B5EF4-FFF2-40B4-BE49-F238E27FC236}">
                <a16:creationId xmlns:a16="http://schemas.microsoft.com/office/drawing/2014/main" id="{3D46526D-118F-4F6F-BAE0-066F422EBD1E}"/>
              </a:ext>
            </a:extLst>
          </p:cNvPr>
          <p:cNvSpPr>
            <a:spLocks noGrp="1"/>
          </p:cNvSpPr>
          <p:nvPr>
            <p:ph type="title"/>
          </p:nvPr>
        </p:nvSpPr>
        <p:spPr/>
        <p:txBody>
          <a:bodyPr/>
          <a:lstStyle/>
          <a:p>
            <a:r>
              <a:rPr lang="en-US"/>
              <a:t>Human resources slide 3</a:t>
            </a:r>
          </a:p>
        </p:txBody>
      </p:sp>
      <p:sp>
        <p:nvSpPr>
          <p:cNvPr id="2" name="TextBox 1">
            <a:extLst>
              <a:ext uri="{FF2B5EF4-FFF2-40B4-BE49-F238E27FC236}">
                <a16:creationId xmlns:a16="http://schemas.microsoft.com/office/drawing/2014/main" id="{62AEF5FE-6C45-4BF6-9676-571742C3CDD7}"/>
              </a:ext>
            </a:extLst>
          </p:cNvPr>
          <p:cNvSpPr txBox="1"/>
          <p:nvPr/>
        </p:nvSpPr>
        <p:spPr>
          <a:xfrm>
            <a:off x="3291360" y="327600"/>
            <a:ext cx="5609279" cy="512961"/>
          </a:xfrm>
          <a:prstGeom prst="rect">
            <a:avLst/>
          </a:prstGeom>
          <a:noFill/>
        </p:spPr>
        <p:txBody>
          <a:bodyPr wrap="square" lIns="0" tIns="0" rIns="0" bIns="0" rtlCol="0">
            <a:spAutoFit/>
          </a:bodyPr>
          <a:lstStyle/>
          <a:p>
            <a:pPr>
              <a:lnSpc>
                <a:spcPts val="4000"/>
              </a:lnSpc>
            </a:pPr>
            <a:r>
              <a:rPr lang="en-US" sz="4400" b="1">
                <a:solidFill>
                  <a:srgbClr val="002060"/>
                </a:solidFill>
                <a:latin typeface="Segoe UI" panose="020B0502040204020203" pitchFamily="34" charset="0"/>
                <a:cs typeface="Segoe UI" panose="020B0502040204020203" pitchFamily="34" charset="0"/>
              </a:rPr>
              <a:t>Architettura e Servizi</a:t>
            </a:r>
          </a:p>
        </p:txBody>
      </p:sp>
      <p:pic>
        <p:nvPicPr>
          <p:cNvPr id="69" name="Immagine 68" descr="Immagine che contiene testo, Carattere, logo, simbolo&#10;&#10;Descrizione generata automaticamente">
            <a:extLst>
              <a:ext uri="{FF2B5EF4-FFF2-40B4-BE49-F238E27FC236}">
                <a16:creationId xmlns:a16="http://schemas.microsoft.com/office/drawing/2014/main" id="{DD93A340-F1A3-4546-7E69-7835CC5A869C}"/>
              </a:ext>
            </a:extLst>
          </p:cNvPr>
          <p:cNvPicPr>
            <a:picLocks noChangeAspect="1"/>
          </p:cNvPicPr>
          <p:nvPr/>
        </p:nvPicPr>
        <p:blipFill>
          <a:blip r:embed="rId3"/>
          <a:stretch>
            <a:fillRect/>
          </a:stretch>
        </p:blipFill>
        <p:spPr>
          <a:xfrm>
            <a:off x="122830" y="142843"/>
            <a:ext cx="1787858" cy="503622"/>
          </a:xfrm>
          <a:prstGeom prst="rect">
            <a:avLst/>
          </a:prstGeom>
        </p:spPr>
      </p:pic>
      <p:sp>
        <p:nvSpPr>
          <p:cNvPr id="70" name="CasellaDiTesto 69">
            <a:extLst>
              <a:ext uri="{FF2B5EF4-FFF2-40B4-BE49-F238E27FC236}">
                <a16:creationId xmlns:a16="http://schemas.microsoft.com/office/drawing/2014/main" id="{8C9CA1A5-FE25-C1CF-2C9F-18E16ADD8D79}"/>
              </a:ext>
            </a:extLst>
          </p:cNvPr>
          <p:cNvSpPr txBox="1"/>
          <p:nvPr/>
        </p:nvSpPr>
        <p:spPr>
          <a:xfrm>
            <a:off x="0" y="681202"/>
            <a:ext cx="2844048" cy="215444"/>
          </a:xfrm>
          <a:prstGeom prst="rect">
            <a:avLst/>
          </a:prstGeom>
          <a:noFill/>
        </p:spPr>
        <p:txBody>
          <a:bodyPr wrap="none" rtlCol="0">
            <a:spAutoFit/>
          </a:bodyPr>
          <a:lstStyle/>
          <a:p>
            <a:r>
              <a:rPr lang="it-IT" sz="800">
                <a:latin typeface="Adobe Caslon Pro" panose="0205050205050A020403" pitchFamily="18" charset="0"/>
                <a:ea typeface="NSimSun" panose="02010609030101010101" pitchFamily="49" charset="-122"/>
              </a:rPr>
              <a:t>Dip. di Ingegneria Elettrica e delle Tecnologie dell’Informazione</a:t>
            </a:r>
          </a:p>
        </p:txBody>
      </p:sp>
      <p:cxnSp>
        <p:nvCxnSpPr>
          <p:cNvPr id="75" name="Connettore diritto 74">
            <a:extLst>
              <a:ext uri="{FF2B5EF4-FFF2-40B4-BE49-F238E27FC236}">
                <a16:creationId xmlns:a16="http://schemas.microsoft.com/office/drawing/2014/main" id="{948C4C18-4DFD-3C36-A858-91CDA415C1FC}"/>
              </a:ext>
            </a:extLst>
          </p:cNvPr>
          <p:cNvCxnSpPr>
            <a:cxnSpLocks/>
          </p:cNvCxnSpPr>
          <p:nvPr/>
        </p:nvCxnSpPr>
        <p:spPr>
          <a:xfrm>
            <a:off x="122830" y="974366"/>
            <a:ext cx="1206917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2">
            <a:extLst>
              <a:ext uri="{FF2B5EF4-FFF2-40B4-BE49-F238E27FC236}">
                <a16:creationId xmlns:a16="http://schemas.microsoft.com/office/drawing/2014/main" id="{0D57824E-87A6-2F06-6D9A-CAD85A94FCCE}"/>
              </a:ext>
            </a:extLst>
          </p:cNvPr>
          <p:cNvSpPr txBox="1"/>
          <p:nvPr/>
        </p:nvSpPr>
        <p:spPr>
          <a:xfrm>
            <a:off x="122830" y="1221520"/>
            <a:ext cx="5394050" cy="405205"/>
          </a:xfrm>
          <a:prstGeom prst="rect">
            <a:avLst/>
          </a:prstGeom>
          <a:noFill/>
        </p:spPr>
        <p:txBody>
          <a:bodyPr wrap="square" lIns="0" tIns="0" rIns="0" bIns="0" rtlCol="0">
            <a:noAutofit/>
          </a:bodyPr>
          <a:lstStyle>
            <a:defPPr>
              <a:defRPr lang="en-US"/>
            </a:defPPr>
            <a:lvl1pPr>
              <a:lnSpc>
                <a:spcPts val="4000"/>
              </a:lnSpc>
              <a:defRPr sz="3600" b="1">
                <a:solidFill>
                  <a:srgbClr val="002060"/>
                </a:solidFill>
                <a:latin typeface="Segoe UI" panose="020B0502040204020203" pitchFamily="34" charset="0"/>
                <a:cs typeface="Segoe UI" panose="020B0502040204020203" pitchFamily="34" charset="0"/>
              </a:defRPr>
            </a:lvl1pPr>
          </a:lstStyle>
          <a:p>
            <a:r>
              <a:rPr lang="en-US" sz="3200"/>
              <a:t>AWS DynamoDB</a:t>
            </a:r>
          </a:p>
        </p:txBody>
      </p:sp>
      <p:sp>
        <p:nvSpPr>
          <p:cNvPr id="4" name="TextBox 4">
            <a:extLst>
              <a:ext uri="{FF2B5EF4-FFF2-40B4-BE49-F238E27FC236}">
                <a16:creationId xmlns:a16="http://schemas.microsoft.com/office/drawing/2014/main" id="{44CF1C90-0D43-1450-C2D9-35E1111AD732}"/>
              </a:ext>
            </a:extLst>
          </p:cNvPr>
          <p:cNvSpPr txBox="1"/>
          <p:nvPr/>
        </p:nvSpPr>
        <p:spPr>
          <a:xfrm>
            <a:off x="159438" y="1873879"/>
            <a:ext cx="7703067" cy="1231106"/>
          </a:xfrm>
          <a:prstGeom prst="rect">
            <a:avLst/>
          </a:prstGeom>
        </p:spPr>
        <p:txBody>
          <a:bodyPr wrap="square" lIns="0" tIns="0" rIns="0" bIns="0">
            <a:spAutoFit/>
          </a:bodyPr>
          <a:lstStyle>
            <a:defPPr>
              <a:defRPr lang="en-US"/>
            </a:defPPr>
            <a:lvl1pPr>
              <a:defRPr sz="1600" i="1">
                <a:solidFill>
                  <a:srgbClr val="002060"/>
                </a:solidFill>
                <a:latin typeface="+mj-lt"/>
                <a:cs typeface="Segoe UI" panose="020B0502040204020203" pitchFamily="34" charset="0"/>
              </a:defRPr>
            </a:lvl1pPr>
          </a:lstStyle>
          <a:p>
            <a:r>
              <a:rPr lang="it-IT"/>
              <a:t>Amazon DynamoDB è un database NoSQL completamente gestito che offre prestazioni elevate e scalabilità automatica. Ideale per applicazioni che richiedono una latenza bassa e una scalabilità elevata, DynamoDB supporta sia dati strutturati che semi-strutturati, e offre un'ampia gamma di funzionalità per garantire la disponibilità, la durabilità e la sicurezza dei dati.</a:t>
            </a:r>
            <a:endParaRPr lang="en-US" i="0"/>
          </a:p>
        </p:txBody>
      </p:sp>
      <p:sp>
        <p:nvSpPr>
          <p:cNvPr id="5" name="TextBox 67">
            <a:extLst>
              <a:ext uri="{FF2B5EF4-FFF2-40B4-BE49-F238E27FC236}">
                <a16:creationId xmlns:a16="http://schemas.microsoft.com/office/drawing/2014/main" id="{65E68252-FE59-F1A2-83FD-ED02BDC27145}"/>
              </a:ext>
            </a:extLst>
          </p:cNvPr>
          <p:cNvSpPr txBox="1"/>
          <p:nvPr/>
        </p:nvSpPr>
        <p:spPr>
          <a:xfrm>
            <a:off x="122830" y="3182779"/>
            <a:ext cx="5266002" cy="246221"/>
          </a:xfrm>
          <a:prstGeom prst="rect">
            <a:avLst/>
          </a:prstGeom>
        </p:spPr>
        <p:txBody>
          <a:bodyPr wrap="square" lIns="0" tIns="0" rIns="0" bIns="0">
            <a:spAutoFit/>
          </a:bodyPr>
          <a:lstStyle>
            <a:defPPr>
              <a:defRPr lang="en-US"/>
            </a:defPPr>
            <a:lvl1pPr>
              <a:defRPr sz="1600" i="1">
                <a:solidFill>
                  <a:srgbClr val="002060"/>
                </a:solidFill>
                <a:latin typeface="+mj-lt"/>
                <a:cs typeface="Segoe UI" panose="020B0502040204020203" pitchFamily="34" charset="0"/>
              </a:defRPr>
            </a:lvl1pPr>
          </a:lstStyle>
          <a:p>
            <a:r>
              <a:rPr lang="it-IT" b="1">
                <a:latin typeface="Segoe UI" panose="020B0502040204020203" pitchFamily="34" charset="0"/>
              </a:rPr>
              <a:t>Scalabilità Automatica e Prestazioni Elevate</a:t>
            </a:r>
            <a:endParaRPr lang="en-US" b="1">
              <a:latin typeface="Segoe UI" panose="020B0502040204020203" pitchFamily="34" charset="0"/>
            </a:endParaRPr>
          </a:p>
        </p:txBody>
      </p:sp>
      <p:sp>
        <p:nvSpPr>
          <p:cNvPr id="6" name="TextBox 4">
            <a:extLst>
              <a:ext uri="{FF2B5EF4-FFF2-40B4-BE49-F238E27FC236}">
                <a16:creationId xmlns:a16="http://schemas.microsoft.com/office/drawing/2014/main" id="{FEC4B743-566F-83B9-8B44-F7C51EFE6CAE}"/>
              </a:ext>
            </a:extLst>
          </p:cNvPr>
          <p:cNvSpPr txBox="1"/>
          <p:nvPr/>
        </p:nvSpPr>
        <p:spPr>
          <a:xfrm>
            <a:off x="122830" y="3489438"/>
            <a:ext cx="7703067" cy="738664"/>
          </a:xfrm>
          <a:prstGeom prst="rect">
            <a:avLst/>
          </a:prstGeom>
        </p:spPr>
        <p:txBody>
          <a:bodyPr wrap="square" lIns="0" tIns="0" rIns="0" bIns="0">
            <a:spAutoFit/>
          </a:bodyPr>
          <a:lstStyle>
            <a:defPPr>
              <a:defRPr lang="en-US"/>
            </a:defPPr>
            <a:lvl1pPr>
              <a:defRPr sz="1600" i="1">
                <a:solidFill>
                  <a:srgbClr val="002060"/>
                </a:solidFill>
                <a:latin typeface="+mj-lt"/>
                <a:cs typeface="Segoe UI" panose="020B0502040204020203" pitchFamily="34" charset="0"/>
              </a:defRPr>
            </a:lvl1pPr>
          </a:lstStyle>
          <a:p>
            <a:r>
              <a:rPr lang="it-IT"/>
              <a:t>DynamoDB gestisce automaticamente la scalabilità del database per far fronte a variazioni nel carico di lavoro. Supporta milioni di query al secondo con latenza di singoli millisecondi, consentendo di gestire facilmente carichi di lavoro elevati e garantendo prestazioni costanti.</a:t>
            </a:r>
            <a:endParaRPr lang="en-US" i="0"/>
          </a:p>
        </p:txBody>
      </p:sp>
      <p:sp>
        <p:nvSpPr>
          <p:cNvPr id="7" name="TextBox 67">
            <a:extLst>
              <a:ext uri="{FF2B5EF4-FFF2-40B4-BE49-F238E27FC236}">
                <a16:creationId xmlns:a16="http://schemas.microsoft.com/office/drawing/2014/main" id="{3B67FBE1-4B95-9692-CC9A-49282389545E}"/>
              </a:ext>
            </a:extLst>
          </p:cNvPr>
          <p:cNvSpPr txBox="1"/>
          <p:nvPr/>
        </p:nvSpPr>
        <p:spPr>
          <a:xfrm>
            <a:off x="122830" y="4288540"/>
            <a:ext cx="5266002" cy="246221"/>
          </a:xfrm>
          <a:prstGeom prst="rect">
            <a:avLst/>
          </a:prstGeom>
        </p:spPr>
        <p:txBody>
          <a:bodyPr wrap="square" lIns="0" tIns="0" rIns="0" bIns="0">
            <a:spAutoFit/>
          </a:bodyPr>
          <a:lstStyle>
            <a:defPPr>
              <a:defRPr lang="en-US"/>
            </a:defPPr>
            <a:lvl1pPr>
              <a:defRPr sz="1600" i="1">
                <a:solidFill>
                  <a:srgbClr val="002060"/>
                </a:solidFill>
                <a:latin typeface="+mj-lt"/>
                <a:cs typeface="Segoe UI" panose="020B0502040204020203" pitchFamily="34" charset="0"/>
              </a:defRPr>
            </a:lvl1pPr>
          </a:lstStyle>
          <a:p>
            <a:r>
              <a:rPr lang="it-IT" b="1">
                <a:latin typeface="Segoe UI" panose="020B0502040204020203" pitchFamily="34" charset="0"/>
              </a:rPr>
              <a:t>Gestione dei Dati e Sicurezza Avanzata:</a:t>
            </a:r>
            <a:endParaRPr lang="en-US" b="1">
              <a:latin typeface="Segoe UI" panose="020B0502040204020203" pitchFamily="34" charset="0"/>
            </a:endParaRPr>
          </a:p>
        </p:txBody>
      </p:sp>
      <p:sp>
        <p:nvSpPr>
          <p:cNvPr id="9" name="TextBox 4">
            <a:extLst>
              <a:ext uri="{FF2B5EF4-FFF2-40B4-BE49-F238E27FC236}">
                <a16:creationId xmlns:a16="http://schemas.microsoft.com/office/drawing/2014/main" id="{04703806-DFB5-CE7F-EC21-0E0F7BFBB9AA}"/>
              </a:ext>
            </a:extLst>
          </p:cNvPr>
          <p:cNvSpPr txBox="1"/>
          <p:nvPr/>
        </p:nvSpPr>
        <p:spPr>
          <a:xfrm>
            <a:off x="122830" y="4595199"/>
            <a:ext cx="7703067" cy="738664"/>
          </a:xfrm>
          <a:prstGeom prst="rect">
            <a:avLst/>
          </a:prstGeom>
        </p:spPr>
        <p:txBody>
          <a:bodyPr wrap="square" lIns="0" tIns="0" rIns="0" bIns="0">
            <a:spAutoFit/>
          </a:bodyPr>
          <a:lstStyle>
            <a:defPPr>
              <a:defRPr lang="en-US"/>
            </a:defPPr>
            <a:lvl1pPr>
              <a:defRPr sz="1600" i="1">
                <a:solidFill>
                  <a:srgbClr val="002060"/>
                </a:solidFill>
                <a:latin typeface="+mj-lt"/>
                <a:cs typeface="Segoe UI" panose="020B0502040204020203" pitchFamily="34" charset="0"/>
              </a:defRPr>
            </a:lvl1pPr>
          </a:lstStyle>
          <a:p>
            <a:r>
              <a:rPr lang="it-IT"/>
              <a:t>DynamoDB offre funzionalità avanzate per la gestione dei dati, inclusi backup e ripristino automatici, crittografia dei dati a riposo e in transito, e supporto per il controllo degli accessi tramite AWS Identity and Access Management (IAM).</a:t>
            </a:r>
            <a:endParaRPr lang="en-US" i="0"/>
          </a:p>
        </p:txBody>
      </p:sp>
      <p:pic>
        <p:nvPicPr>
          <p:cNvPr id="11" name="Elemento grafico 10">
            <a:extLst>
              <a:ext uri="{FF2B5EF4-FFF2-40B4-BE49-F238E27FC236}">
                <a16:creationId xmlns:a16="http://schemas.microsoft.com/office/drawing/2014/main" id="{B8D39765-39A3-AF4A-2683-48989E8108E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632539" y="2084400"/>
            <a:ext cx="1103479" cy="1103479"/>
          </a:xfrm>
          <a:prstGeom prst="rect">
            <a:avLst/>
          </a:prstGeom>
          <a:effectLst>
            <a:outerShdw blurRad="50800" dist="38100" dir="18900000" algn="bl" rotWithShape="0">
              <a:prstClr val="black">
                <a:alpha val="40000"/>
              </a:prstClr>
            </a:outerShdw>
          </a:effectLst>
        </p:spPr>
      </p:pic>
    </p:spTree>
    <p:extLst>
      <p:ext uri="{BB962C8B-B14F-4D97-AF65-F5344CB8AC3E}">
        <p14:creationId xmlns:p14="http://schemas.microsoft.com/office/powerpoint/2010/main" val="29756560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Title 67" hidden="1">
            <a:extLst>
              <a:ext uri="{FF2B5EF4-FFF2-40B4-BE49-F238E27FC236}">
                <a16:creationId xmlns:a16="http://schemas.microsoft.com/office/drawing/2014/main" id="{3D46526D-118F-4F6F-BAE0-066F422EBD1E}"/>
              </a:ext>
            </a:extLst>
          </p:cNvPr>
          <p:cNvSpPr>
            <a:spLocks noGrp="1"/>
          </p:cNvSpPr>
          <p:nvPr>
            <p:ph type="title"/>
          </p:nvPr>
        </p:nvSpPr>
        <p:spPr/>
        <p:txBody>
          <a:bodyPr/>
          <a:lstStyle/>
          <a:p>
            <a:r>
              <a:rPr lang="en-US"/>
              <a:t>Human resources slide 3</a:t>
            </a:r>
          </a:p>
        </p:txBody>
      </p:sp>
      <p:sp>
        <p:nvSpPr>
          <p:cNvPr id="2" name="TextBox 1">
            <a:extLst>
              <a:ext uri="{FF2B5EF4-FFF2-40B4-BE49-F238E27FC236}">
                <a16:creationId xmlns:a16="http://schemas.microsoft.com/office/drawing/2014/main" id="{62AEF5FE-6C45-4BF6-9676-571742C3CDD7}"/>
              </a:ext>
            </a:extLst>
          </p:cNvPr>
          <p:cNvSpPr txBox="1"/>
          <p:nvPr/>
        </p:nvSpPr>
        <p:spPr>
          <a:xfrm>
            <a:off x="3291360" y="327600"/>
            <a:ext cx="5609279" cy="512961"/>
          </a:xfrm>
          <a:prstGeom prst="rect">
            <a:avLst/>
          </a:prstGeom>
          <a:noFill/>
        </p:spPr>
        <p:txBody>
          <a:bodyPr wrap="square" lIns="0" tIns="0" rIns="0" bIns="0" rtlCol="0">
            <a:spAutoFit/>
          </a:bodyPr>
          <a:lstStyle/>
          <a:p>
            <a:pPr>
              <a:lnSpc>
                <a:spcPts val="4000"/>
              </a:lnSpc>
            </a:pPr>
            <a:r>
              <a:rPr lang="en-US" sz="4400" b="1">
                <a:solidFill>
                  <a:srgbClr val="002060"/>
                </a:solidFill>
                <a:latin typeface="Segoe UI" panose="020B0502040204020203" pitchFamily="34" charset="0"/>
                <a:cs typeface="Segoe UI" panose="020B0502040204020203" pitchFamily="34" charset="0"/>
              </a:rPr>
              <a:t>Architettura e Servizi</a:t>
            </a:r>
          </a:p>
        </p:txBody>
      </p:sp>
      <p:pic>
        <p:nvPicPr>
          <p:cNvPr id="69" name="Immagine 68" descr="Immagine che contiene testo, Carattere, logo, simbolo&#10;&#10;Descrizione generata automaticamente">
            <a:extLst>
              <a:ext uri="{FF2B5EF4-FFF2-40B4-BE49-F238E27FC236}">
                <a16:creationId xmlns:a16="http://schemas.microsoft.com/office/drawing/2014/main" id="{DD93A340-F1A3-4546-7E69-7835CC5A869C}"/>
              </a:ext>
            </a:extLst>
          </p:cNvPr>
          <p:cNvPicPr>
            <a:picLocks noChangeAspect="1"/>
          </p:cNvPicPr>
          <p:nvPr/>
        </p:nvPicPr>
        <p:blipFill>
          <a:blip r:embed="rId3"/>
          <a:stretch>
            <a:fillRect/>
          </a:stretch>
        </p:blipFill>
        <p:spPr>
          <a:xfrm>
            <a:off x="122830" y="142843"/>
            <a:ext cx="1787858" cy="503622"/>
          </a:xfrm>
          <a:prstGeom prst="rect">
            <a:avLst/>
          </a:prstGeom>
        </p:spPr>
      </p:pic>
      <p:sp>
        <p:nvSpPr>
          <p:cNvPr id="70" name="CasellaDiTesto 69">
            <a:extLst>
              <a:ext uri="{FF2B5EF4-FFF2-40B4-BE49-F238E27FC236}">
                <a16:creationId xmlns:a16="http://schemas.microsoft.com/office/drawing/2014/main" id="{8C9CA1A5-FE25-C1CF-2C9F-18E16ADD8D79}"/>
              </a:ext>
            </a:extLst>
          </p:cNvPr>
          <p:cNvSpPr txBox="1"/>
          <p:nvPr/>
        </p:nvSpPr>
        <p:spPr>
          <a:xfrm>
            <a:off x="0" y="681202"/>
            <a:ext cx="2844048" cy="215444"/>
          </a:xfrm>
          <a:prstGeom prst="rect">
            <a:avLst/>
          </a:prstGeom>
          <a:noFill/>
        </p:spPr>
        <p:txBody>
          <a:bodyPr wrap="none" rtlCol="0">
            <a:spAutoFit/>
          </a:bodyPr>
          <a:lstStyle/>
          <a:p>
            <a:r>
              <a:rPr lang="it-IT" sz="800">
                <a:latin typeface="Adobe Caslon Pro" panose="0205050205050A020403" pitchFamily="18" charset="0"/>
                <a:ea typeface="NSimSun" panose="02010609030101010101" pitchFamily="49" charset="-122"/>
              </a:rPr>
              <a:t>Dip. di Ingegneria Elettrica e delle Tecnologie dell’Informazione</a:t>
            </a:r>
          </a:p>
        </p:txBody>
      </p:sp>
      <p:sp>
        <p:nvSpPr>
          <p:cNvPr id="7" name="TextBox 1">
            <a:extLst>
              <a:ext uri="{FF2B5EF4-FFF2-40B4-BE49-F238E27FC236}">
                <a16:creationId xmlns:a16="http://schemas.microsoft.com/office/drawing/2014/main" id="{7D8D20A7-E1B1-F1F8-6FBB-57A2750CF7D4}"/>
              </a:ext>
            </a:extLst>
          </p:cNvPr>
          <p:cNvSpPr txBox="1"/>
          <p:nvPr/>
        </p:nvSpPr>
        <p:spPr>
          <a:xfrm>
            <a:off x="3540924" y="1047600"/>
            <a:ext cx="5272563" cy="454420"/>
          </a:xfrm>
          <a:prstGeom prst="rect">
            <a:avLst/>
          </a:prstGeom>
          <a:noFill/>
        </p:spPr>
        <p:txBody>
          <a:bodyPr wrap="square" lIns="0" tIns="0" rIns="0" bIns="0" rtlCol="0">
            <a:spAutoFit/>
          </a:bodyPr>
          <a:lstStyle/>
          <a:p>
            <a:pPr>
              <a:lnSpc>
                <a:spcPts val="4000"/>
              </a:lnSpc>
            </a:pPr>
            <a:r>
              <a:rPr lang="en-US" sz="2400" b="1">
                <a:solidFill>
                  <a:schemeClr val="accent1">
                    <a:lumMod val="50000"/>
                  </a:schemeClr>
                </a:solidFill>
                <a:latin typeface="Segoe UI" panose="020B0502040204020203" pitchFamily="34" charset="0"/>
                <a:cs typeface="Segoe UI" panose="020B0502040204020203" pitchFamily="34" charset="0"/>
              </a:rPr>
              <a:t>Architettura per le operazioni sul DB</a:t>
            </a:r>
          </a:p>
        </p:txBody>
      </p:sp>
      <p:cxnSp>
        <p:nvCxnSpPr>
          <p:cNvPr id="11" name="Connettore diritto 10">
            <a:extLst>
              <a:ext uri="{FF2B5EF4-FFF2-40B4-BE49-F238E27FC236}">
                <a16:creationId xmlns:a16="http://schemas.microsoft.com/office/drawing/2014/main" id="{BE642B90-CACB-10C6-B53E-96104CBAB4A0}"/>
              </a:ext>
            </a:extLst>
          </p:cNvPr>
          <p:cNvCxnSpPr>
            <a:cxnSpLocks/>
          </p:cNvCxnSpPr>
          <p:nvPr/>
        </p:nvCxnSpPr>
        <p:spPr>
          <a:xfrm>
            <a:off x="3650926" y="1565000"/>
            <a:ext cx="499249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Connettore diritto 22">
            <a:extLst>
              <a:ext uri="{FF2B5EF4-FFF2-40B4-BE49-F238E27FC236}">
                <a16:creationId xmlns:a16="http://schemas.microsoft.com/office/drawing/2014/main" id="{D6A84BE6-0620-B482-7348-6D599D730DE5}"/>
              </a:ext>
            </a:extLst>
          </p:cNvPr>
          <p:cNvCxnSpPr>
            <a:cxnSpLocks/>
          </p:cNvCxnSpPr>
          <p:nvPr/>
        </p:nvCxnSpPr>
        <p:spPr>
          <a:xfrm>
            <a:off x="122830" y="974366"/>
            <a:ext cx="1195283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4">
            <a:extLst>
              <a:ext uri="{FF2B5EF4-FFF2-40B4-BE49-F238E27FC236}">
                <a16:creationId xmlns:a16="http://schemas.microsoft.com/office/drawing/2014/main" id="{20887DB9-0990-E6C9-7911-45FF46CECAE6}"/>
              </a:ext>
            </a:extLst>
          </p:cNvPr>
          <p:cNvSpPr txBox="1"/>
          <p:nvPr/>
        </p:nvSpPr>
        <p:spPr>
          <a:xfrm>
            <a:off x="2608447" y="1620000"/>
            <a:ext cx="6975103" cy="215444"/>
          </a:xfrm>
          <a:prstGeom prst="rect">
            <a:avLst/>
          </a:prstGeom>
        </p:spPr>
        <p:txBody>
          <a:bodyPr wrap="square" lIns="0" tIns="0" rIns="0" bIns="0">
            <a:spAutoFit/>
          </a:bodyPr>
          <a:lstStyle>
            <a:defPPr>
              <a:defRPr lang="en-US"/>
            </a:defPPr>
            <a:lvl1pPr>
              <a:defRPr sz="1600" i="1">
                <a:solidFill>
                  <a:srgbClr val="002060"/>
                </a:solidFill>
                <a:latin typeface="+mj-lt"/>
                <a:cs typeface="Segoe UI" panose="020B0502040204020203" pitchFamily="34" charset="0"/>
              </a:defRPr>
            </a:lvl1pPr>
          </a:lstStyle>
          <a:p>
            <a:r>
              <a:rPr lang="it-IT" sz="1400" i="0"/>
              <a:t>Per le operazioni su database vengono coinvolti i seguenti servizi: AppSync, DynamoDB e Lambda</a:t>
            </a:r>
            <a:endParaRPr lang="en-US" sz="1400" i="0"/>
          </a:p>
        </p:txBody>
      </p:sp>
      <p:cxnSp>
        <p:nvCxnSpPr>
          <p:cNvPr id="20" name="Connettore diritto 19">
            <a:extLst>
              <a:ext uri="{FF2B5EF4-FFF2-40B4-BE49-F238E27FC236}">
                <a16:creationId xmlns:a16="http://schemas.microsoft.com/office/drawing/2014/main" id="{9A125612-4153-7AF4-4B9B-10517BD97187}"/>
              </a:ext>
            </a:extLst>
          </p:cNvPr>
          <p:cNvCxnSpPr>
            <a:cxnSpLocks/>
          </p:cNvCxnSpPr>
          <p:nvPr/>
        </p:nvCxnSpPr>
        <p:spPr>
          <a:xfrm>
            <a:off x="4044718" y="3924577"/>
            <a:ext cx="4264976" cy="0"/>
          </a:xfrm>
          <a:prstGeom prst="line">
            <a:avLst/>
          </a:prstGeom>
          <a:ln>
            <a:solidFill>
              <a:srgbClr val="000000"/>
            </a:solidFill>
          </a:ln>
        </p:spPr>
        <p:style>
          <a:lnRef idx="1">
            <a:schemeClr val="accent1"/>
          </a:lnRef>
          <a:fillRef idx="0">
            <a:schemeClr val="accent1"/>
          </a:fillRef>
          <a:effectRef idx="0">
            <a:schemeClr val="accent1"/>
          </a:effectRef>
          <a:fontRef idx="minor">
            <a:schemeClr val="tx1"/>
          </a:fontRef>
        </p:style>
      </p:cxnSp>
      <p:sp>
        <p:nvSpPr>
          <p:cNvPr id="27" name="TextBox 2">
            <a:extLst>
              <a:ext uri="{FF2B5EF4-FFF2-40B4-BE49-F238E27FC236}">
                <a16:creationId xmlns:a16="http://schemas.microsoft.com/office/drawing/2014/main" id="{7C5ACBB4-063F-A7AF-E60D-798CA365541E}"/>
              </a:ext>
            </a:extLst>
          </p:cNvPr>
          <p:cNvSpPr txBox="1"/>
          <p:nvPr/>
        </p:nvSpPr>
        <p:spPr>
          <a:xfrm>
            <a:off x="646008" y="2555424"/>
            <a:ext cx="2093088" cy="405205"/>
          </a:xfrm>
          <a:prstGeom prst="rect">
            <a:avLst/>
          </a:prstGeom>
          <a:noFill/>
        </p:spPr>
        <p:txBody>
          <a:bodyPr wrap="square" lIns="0" tIns="0" rIns="0" bIns="0" rtlCol="0">
            <a:noAutofit/>
          </a:bodyPr>
          <a:lstStyle>
            <a:defPPr>
              <a:defRPr lang="en-US"/>
            </a:defPPr>
            <a:lvl1pPr>
              <a:lnSpc>
                <a:spcPts val="4000"/>
              </a:lnSpc>
              <a:defRPr sz="3600" b="1">
                <a:solidFill>
                  <a:srgbClr val="002060"/>
                </a:solidFill>
                <a:latin typeface="Segoe UI" panose="020B0502040204020203" pitchFamily="34" charset="0"/>
                <a:cs typeface="Segoe UI" panose="020B0502040204020203" pitchFamily="34" charset="0"/>
              </a:defRPr>
            </a:lvl1pPr>
          </a:lstStyle>
          <a:p>
            <a:r>
              <a:rPr lang="en-US" sz="3200"/>
              <a:t>Alto livello</a:t>
            </a:r>
          </a:p>
        </p:txBody>
      </p:sp>
      <p:sp>
        <p:nvSpPr>
          <p:cNvPr id="28" name="TextBox 2">
            <a:extLst>
              <a:ext uri="{FF2B5EF4-FFF2-40B4-BE49-F238E27FC236}">
                <a16:creationId xmlns:a16="http://schemas.microsoft.com/office/drawing/2014/main" id="{1CE5DD23-5D43-3287-BE9E-9EFC060A765A}"/>
              </a:ext>
            </a:extLst>
          </p:cNvPr>
          <p:cNvSpPr txBox="1"/>
          <p:nvPr/>
        </p:nvSpPr>
        <p:spPr>
          <a:xfrm>
            <a:off x="646008" y="5114852"/>
            <a:ext cx="2366128" cy="405205"/>
          </a:xfrm>
          <a:prstGeom prst="rect">
            <a:avLst/>
          </a:prstGeom>
          <a:noFill/>
        </p:spPr>
        <p:txBody>
          <a:bodyPr wrap="square" lIns="0" tIns="0" rIns="0" bIns="0" rtlCol="0">
            <a:noAutofit/>
          </a:bodyPr>
          <a:lstStyle>
            <a:defPPr>
              <a:defRPr lang="en-US"/>
            </a:defPPr>
            <a:lvl1pPr>
              <a:lnSpc>
                <a:spcPts val="4000"/>
              </a:lnSpc>
              <a:defRPr sz="3600" b="1">
                <a:solidFill>
                  <a:srgbClr val="002060"/>
                </a:solidFill>
                <a:latin typeface="Segoe UI" panose="020B0502040204020203" pitchFamily="34" charset="0"/>
                <a:cs typeface="Segoe UI" panose="020B0502040204020203" pitchFamily="34" charset="0"/>
              </a:defRPr>
            </a:lvl1pPr>
          </a:lstStyle>
          <a:p>
            <a:r>
              <a:rPr lang="en-US" sz="3200"/>
              <a:t>Basso livello</a:t>
            </a:r>
          </a:p>
        </p:txBody>
      </p:sp>
      <p:pic>
        <p:nvPicPr>
          <p:cNvPr id="10" name="Immagine 9" descr="Immagine che contiene diagramma, Piano, design&#10;&#10;Descrizione generata automaticamente">
            <a:extLst>
              <a:ext uri="{FF2B5EF4-FFF2-40B4-BE49-F238E27FC236}">
                <a16:creationId xmlns:a16="http://schemas.microsoft.com/office/drawing/2014/main" id="{B53D387E-6DFB-0993-B345-C3A171BE27F9}"/>
              </a:ext>
            </a:extLst>
          </p:cNvPr>
          <p:cNvPicPr>
            <a:picLocks noChangeAspect="1"/>
          </p:cNvPicPr>
          <p:nvPr/>
        </p:nvPicPr>
        <p:blipFill rotWithShape="1">
          <a:blip r:embed="rId4"/>
          <a:srcRect l="21529" t="27284" r="21777" b="27040"/>
          <a:stretch/>
        </p:blipFill>
        <p:spPr>
          <a:xfrm>
            <a:off x="4014683" y="1940144"/>
            <a:ext cx="4264976" cy="1932567"/>
          </a:xfrm>
          <a:prstGeom prst="rect">
            <a:avLst/>
          </a:prstGeom>
        </p:spPr>
      </p:pic>
      <p:pic>
        <p:nvPicPr>
          <p:cNvPr id="13" name="Immagine 12" descr="Immagine che contiene diagramma, testo, Piano, design&#10;&#10;Descrizione generata automaticamente">
            <a:extLst>
              <a:ext uri="{FF2B5EF4-FFF2-40B4-BE49-F238E27FC236}">
                <a16:creationId xmlns:a16="http://schemas.microsoft.com/office/drawing/2014/main" id="{69C19B46-7882-E89A-4EC7-5AD7046446A2}"/>
              </a:ext>
            </a:extLst>
          </p:cNvPr>
          <p:cNvPicPr>
            <a:picLocks noChangeAspect="1"/>
          </p:cNvPicPr>
          <p:nvPr/>
        </p:nvPicPr>
        <p:blipFill rotWithShape="1">
          <a:blip r:embed="rId5"/>
          <a:srcRect l="15354" t="21007" r="15243" b="20730"/>
          <a:stretch/>
        </p:blipFill>
        <p:spPr>
          <a:xfrm>
            <a:off x="4014683" y="4040476"/>
            <a:ext cx="5407025" cy="2553956"/>
          </a:xfrm>
          <a:prstGeom prst="rect">
            <a:avLst/>
          </a:prstGeom>
        </p:spPr>
      </p:pic>
    </p:spTree>
    <p:extLst>
      <p:ext uri="{BB962C8B-B14F-4D97-AF65-F5344CB8AC3E}">
        <p14:creationId xmlns:p14="http://schemas.microsoft.com/office/powerpoint/2010/main" val="2254249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arn(outVertical)">
                                      <p:cBhvr>
                                        <p:cTn id="7" dur="2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Title 67" hidden="1">
            <a:extLst>
              <a:ext uri="{FF2B5EF4-FFF2-40B4-BE49-F238E27FC236}">
                <a16:creationId xmlns:a16="http://schemas.microsoft.com/office/drawing/2014/main" id="{3D46526D-118F-4F6F-BAE0-066F422EBD1E}"/>
              </a:ext>
            </a:extLst>
          </p:cNvPr>
          <p:cNvSpPr>
            <a:spLocks noGrp="1"/>
          </p:cNvSpPr>
          <p:nvPr>
            <p:ph type="title"/>
          </p:nvPr>
        </p:nvSpPr>
        <p:spPr/>
        <p:txBody>
          <a:bodyPr/>
          <a:lstStyle/>
          <a:p>
            <a:r>
              <a:rPr lang="en-US"/>
              <a:t>Human resources slide 3</a:t>
            </a:r>
          </a:p>
        </p:txBody>
      </p:sp>
      <p:sp>
        <p:nvSpPr>
          <p:cNvPr id="2" name="TextBox 1">
            <a:extLst>
              <a:ext uri="{FF2B5EF4-FFF2-40B4-BE49-F238E27FC236}">
                <a16:creationId xmlns:a16="http://schemas.microsoft.com/office/drawing/2014/main" id="{62AEF5FE-6C45-4BF6-9676-571742C3CDD7}"/>
              </a:ext>
            </a:extLst>
          </p:cNvPr>
          <p:cNvSpPr txBox="1"/>
          <p:nvPr/>
        </p:nvSpPr>
        <p:spPr>
          <a:xfrm>
            <a:off x="3291360" y="327600"/>
            <a:ext cx="5609279" cy="512961"/>
          </a:xfrm>
          <a:prstGeom prst="rect">
            <a:avLst/>
          </a:prstGeom>
          <a:noFill/>
        </p:spPr>
        <p:txBody>
          <a:bodyPr wrap="square" lIns="0" tIns="0" rIns="0" bIns="0" rtlCol="0">
            <a:spAutoFit/>
          </a:bodyPr>
          <a:lstStyle/>
          <a:p>
            <a:pPr>
              <a:lnSpc>
                <a:spcPts val="4000"/>
              </a:lnSpc>
            </a:pPr>
            <a:r>
              <a:rPr lang="en-US" sz="4400" b="1">
                <a:solidFill>
                  <a:srgbClr val="002060"/>
                </a:solidFill>
                <a:latin typeface="Segoe UI" panose="020B0502040204020203" pitchFamily="34" charset="0"/>
                <a:cs typeface="Segoe UI" panose="020B0502040204020203" pitchFamily="34" charset="0"/>
              </a:rPr>
              <a:t>Architettura e Servizi</a:t>
            </a:r>
          </a:p>
        </p:txBody>
      </p:sp>
      <p:pic>
        <p:nvPicPr>
          <p:cNvPr id="69" name="Immagine 68" descr="Immagine che contiene testo, Carattere, logo, simbolo&#10;&#10;Descrizione generata automaticamente">
            <a:extLst>
              <a:ext uri="{FF2B5EF4-FFF2-40B4-BE49-F238E27FC236}">
                <a16:creationId xmlns:a16="http://schemas.microsoft.com/office/drawing/2014/main" id="{DD93A340-F1A3-4546-7E69-7835CC5A869C}"/>
              </a:ext>
            </a:extLst>
          </p:cNvPr>
          <p:cNvPicPr>
            <a:picLocks noChangeAspect="1"/>
          </p:cNvPicPr>
          <p:nvPr/>
        </p:nvPicPr>
        <p:blipFill>
          <a:blip r:embed="rId3"/>
          <a:stretch>
            <a:fillRect/>
          </a:stretch>
        </p:blipFill>
        <p:spPr>
          <a:xfrm>
            <a:off x="122830" y="142843"/>
            <a:ext cx="1787858" cy="503622"/>
          </a:xfrm>
          <a:prstGeom prst="rect">
            <a:avLst/>
          </a:prstGeom>
        </p:spPr>
      </p:pic>
      <p:sp>
        <p:nvSpPr>
          <p:cNvPr id="70" name="CasellaDiTesto 69">
            <a:extLst>
              <a:ext uri="{FF2B5EF4-FFF2-40B4-BE49-F238E27FC236}">
                <a16:creationId xmlns:a16="http://schemas.microsoft.com/office/drawing/2014/main" id="{8C9CA1A5-FE25-C1CF-2C9F-18E16ADD8D79}"/>
              </a:ext>
            </a:extLst>
          </p:cNvPr>
          <p:cNvSpPr txBox="1"/>
          <p:nvPr/>
        </p:nvSpPr>
        <p:spPr>
          <a:xfrm>
            <a:off x="0" y="681202"/>
            <a:ext cx="2844048" cy="215444"/>
          </a:xfrm>
          <a:prstGeom prst="rect">
            <a:avLst/>
          </a:prstGeom>
          <a:noFill/>
        </p:spPr>
        <p:txBody>
          <a:bodyPr wrap="none" rtlCol="0">
            <a:spAutoFit/>
          </a:bodyPr>
          <a:lstStyle/>
          <a:p>
            <a:r>
              <a:rPr lang="it-IT" sz="800">
                <a:latin typeface="Adobe Caslon Pro" panose="0205050205050A020403" pitchFamily="18" charset="0"/>
                <a:ea typeface="NSimSun" panose="02010609030101010101" pitchFamily="49" charset="-122"/>
              </a:rPr>
              <a:t>Dip. di Ingegneria Elettrica e delle Tecnologie dell’Informazione</a:t>
            </a:r>
          </a:p>
        </p:txBody>
      </p:sp>
      <p:sp>
        <p:nvSpPr>
          <p:cNvPr id="7" name="TextBox 1">
            <a:extLst>
              <a:ext uri="{FF2B5EF4-FFF2-40B4-BE49-F238E27FC236}">
                <a16:creationId xmlns:a16="http://schemas.microsoft.com/office/drawing/2014/main" id="{7D8D20A7-E1B1-F1F8-6FBB-57A2750CF7D4}"/>
              </a:ext>
            </a:extLst>
          </p:cNvPr>
          <p:cNvSpPr txBox="1"/>
          <p:nvPr/>
        </p:nvSpPr>
        <p:spPr>
          <a:xfrm>
            <a:off x="4037221" y="1047600"/>
            <a:ext cx="3919547" cy="454420"/>
          </a:xfrm>
          <a:prstGeom prst="rect">
            <a:avLst/>
          </a:prstGeom>
          <a:noFill/>
        </p:spPr>
        <p:txBody>
          <a:bodyPr wrap="square" lIns="0" tIns="0" rIns="0" bIns="0" rtlCol="0">
            <a:spAutoFit/>
          </a:bodyPr>
          <a:lstStyle/>
          <a:p>
            <a:pPr>
              <a:lnSpc>
                <a:spcPts val="4000"/>
              </a:lnSpc>
            </a:pPr>
            <a:r>
              <a:rPr lang="en-US" sz="2400" b="1">
                <a:solidFill>
                  <a:schemeClr val="accent1">
                    <a:lumMod val="50000"/>
                  </a:schemeClr>
                </a:solidFill>
                <a:latin typeface="Segoe UI" panose="020B0502040204020203" pitchFamily="34" charset="0"/>
                <a:cs typeface="Segoe UI" panose="020B0502040204020203" pitchFamily="34" charset="0"/>
              </a:rPr>
              <a:t>Configurazione di AppSync</a:t>
            </a:r>
          </a:p>
        </p:txBody>
      </p:sp>
      <p:cxnSp>
        <p:nvCxnSpPr>
          <p:cNvPr id="11" name="Connettore diritto 10">
            <a:extLst>
              <a:ext uri="{FF2B5EF4-FFF2-40B4-BE49-F238E27FC236}">
                <a16:creationId xmlns:a16="http://schemas.microsoft.com/office/drawing/2014/main" id="{BE642B90-CACB-10C6-B53E-96104CBAB4A0}"/>
              </a:ext>
            </a:extLst>
          </p:cNvPr>
          <p:cNvCxnSpPr>
            <a:cxnSpLocks/>
          </p:cNvCxnSpPr>
          <p:nvPr/>
        </p:nvCxnSpPr>
        <p:spPr>
          <a:xfrm>
            <a:off x="4158184" y="1565000"/>
            <a:ext cx="368429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Connettore diritto 22">
            <a:extLst>
              <a:ext uri="{FF2B5EF4-FFF2-40B4-BE49-F238E27FC236}">
                <a16:creationId xmlns:a16="http://schemas.microsoft.com/office/drawing/2014/main" id="{D6A84BE6-0620-B482-7348-6D599D730DE5}"/>
              </a:ext>
            </a:extLst>
          </p:cNvPr>
          <p:cNvCxnSpPr>
            <a:cxnSpLocks/>
          </p:cNvCxnSpPr>
          <p:nvPr/>
        </p:nvCxnSpPr>
        <p:spPr>
          <a:xfrm>
            <a:off x="122830" y="974366"/>
            <a:ext cx="1195283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Connettore diritto 40">
            <a:extLst>
              <a:ext uri="{FF2B5EF4-FFF2-40B4-BE49-F238E27FC236}">
                <a16:creationId xmlns:a16="http://schemas.microsoft.com/office/drawing/2014/main" id="{AB7BA1BA-1B6A-713E-6675-8358EEEB2F71}"/>
              </a:ext>
            </a:extLst>
          </p:cNvPr>
          <p:cNvCxnSpPr>
            <a:cxnSpLocks/>
          </p:cNvCxnSpPr>
          <p:nvPr/>
        </p:nvCxnSpPr>
        <p:spPr>
          <a:xfrm flipH="1">
            <a:off x="4435551" y="1749496"/>
            <a:ext cx="185409"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6" name="Connettore diritto 15">
            <a:extLst>
              <a:ext uri="{FF2B5EF4-FFF2-40B4-BE49-F238E27FC236}">
                <a16:creationId xmlns:a16="http://schemas.microsoft.com/office/drawing/2014/main" id="{DB733B88-F5C6-4157-E5BC-3168B617BB0C}"/>
              </a:ext>
            </a:extLst>
          </p:cNvPr>
          <p:cNvCxnSpPr>
            <a:cxnSpLocks/>
          </p:cNvCxnSpPr>
          <p:nvPr/>
        </p:nvCxnSpPr>
        <p:spPr>
          <a:xfrm>
            <a:off x="4620960" y="1748567"/>
            <a:ext cx="9651" cy="1879599"/>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Connettore diritto 17">
            <a:extLst>
              <a:ext uri="{FF2B5EF4-FFF2-40B4-BE49-F238E27FC236}">
                <a16:creationId xmlns:a16="http://schemas.microsoft.com/office/drawing/2014/main" id="{ED5BF583-031B-ED4E-4DA5-7DB86A1E2AD5}"/>
              </a:ext>
            </a:extLst>
          </p:cNvPr>
          <p:cNvCxnSpPr>
            <a:cxnSpLocks/>
          </p:cNvCxnSpPr>
          <p:nvPr/>
        </p:nvCxnSpPr>
        <p:spPr>
          <a:xfrm flipH="1">
            <a:off x="4445202" y="3628166"/>
            <a:ext cx="185409"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
        <p:nvSpPr>
          <p:cNvPr id="29" name="TextBox 67">
            <a:extLst>
              <a:ext uri="{FF2B5EF4-FFF2-40B4-BE49-F238E27FC236}">
                <a16:creationId xmlns:a16="http://schemas.microsoft.com/office/drawing/2014/main" id="{102C9271-D30D-4182-B353-7A3B34F48448}"/>
              </a:ext>
            </a:extLst>
          </p:cNvPr>
          <p:cNvSpPr txBox="1"/>
          <p:nvPr/>
        </p:nvSpPr>
        <p:spPr>
          <a:xfrm>
            <a:off x="4673825" y="2543413"/>
            <a:ext cx="1452027" cy="323165"/>
          </a:xfrm>
          <a:prstGeom prst="rect">
            <a:avLst/>
          </a:prstGeom>
        </p:spPr>
        <p:txBody>
          <a:bodyPr wrap="square" lIns="0" tIns="0" rIns="0" bIns="0">
            <a:spAutoFit/>
          </a:bodyPr>
          <a:lstStyle>
            <a:defPPr>
              <a:defRPr lang="en-US"/>
            </a:defPPr>
            <a:lvl1pPr>
              <a:defRPr sz="1600" i="1">
                <a:solidFill>
                  <a:srgbClr val="002060"/>
                </a:solidFill>
                <a:latin typeface="+mj-lt"/>
                <a:cs typeface="Segoe UI" panose="020B0502040204020203" pitchFamily="34" charset="0"/>
              </a:defRPr>
            </a:lvl1pPr>
          </a:lstStyle>
          <a:p>
            <a:r>
              <a:rPr lang="en-US" sz="1050" b="1">
                <a:latin typeface="Segoe UI" panose="020B0502040204020203" pitchFamily="34" charset="0"/>
              </a:rPr>
              <a:t>Configurazione di AppSync</a:t>
            </a:r>
          </a:p>
        </p:txBody>
      </p:sp>
      <p:cxnSp>
        <p:nvCxnSpPr>
          <p:cNvPr id="34" name="Connettore diritto 33">
            <a:extLst>
              <a:ext uri="{FF2B5EF4-FFF2-40B4-BE49-F238E27FC236}">
                <a16:creationId xmlns:a16="http://schemas.microsoft.com/office/drawing/2014/main" id="{099A2032-D25A-F130-7FF6-7A9333411206}"/>
              </a:ext>
            </a:extLst>
          </p:cNvPr>
          <p:cNvCxnSpPr>
            <a:cxnSpLocks/>
          </p:cNvCxnSpPr>
          <p:nvPr/>
        </p:nvCxnSpPr>
        <p:spPr>
          <a:xfrm flipH="1">
            <a:off x="4918187" y="3825340"/>
            <a:ext cx="185409"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5" name="Connettore diritto 34">
            <a:extLst>
              <a:ext uri="{FF2B5EF4-FFF2-40B4-BE49-F238E27FC236}">
                <a16:creationId xmlns:a16="http://schemas.microsoft.com/office/drawing/2014/main" id="{A086B944-7FDD-224D-9DF8-2D5C46C9A3E6}"/>
              </a:ext>
            </a:extLst>
          </p:cNvPr>
          <p:cNvCxnSpPr>
            <a:cxnSpLocks/>
          </p:cNvCxnSpPr>
          <p:nvPr/>
        </p:nvCxnSpPr>
        <p:spPr>
          <a:xfrm>
            <a:off x="5103320" y="3825340"/>
            <a:ext cx="276" cy="446309"/>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6" name="Connettore diritto 35">
            <a:extLst>
              <a:ext uri="{FF2B5EF4-FFF2-40B4-BE49-F238E27FC236}">
                <a16:creationId xmlns:a16="http://schemas.microsoft.com/office/drawing/2014/main" id="{FB80E1BF-C62A-E2A1-DB30-387CC6621D1B}"/>
              </a:ext>
            </a:extLst>
          </p:cNvPr>
          <p:cNvCxnSpPr>
            <a:cxnSpLocks/>
          </p:cNvCxnSpPr>
          <p:nvPr/>
        </p:nvCxnSpPr>
        <p:spPr>
          <a:xfrm flipH="1">
            <a:off x="4918187" y="4271649"/>
            <a:ext cx="185409"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
        <p:nvSpPr>
          <p:cNvPr id="37" name="TextBox 67">
            <a:extLst>
              <a:ext uri="{FF2B5EF4-FFF2-40B4-BE49-F238E27FC236}">
                <a16:creationId xmlns:a16="http://schemas.microsoft.com/office/drawing/2014/main" id="{20649846-35B3-2AF2-452A-8ADF3D1A3631}"/>
              </a:ext>
            </a:extLst>
          </p:cNvPr>
          <p:cNvSpPr txBox="1"/>
          <p:nvPr/>
        </p:nvSpPr>
        <p:spPr>
          <a:xfrm>
            <a:off x="5183611" y="3904055"/>
            <a:ext cx="1452027" cy="323165"/>
          </a:xfrm>
          <a:prstGeom prst="rect">
            <a:avLst/>
          </a:prstGeom>
        </p:spPr>
        <p:txBody>
          <a:bodyPr wrap="square" lIns="0" tIns="0" rIns="0" bIns="0">
            <a:spAutoFit/>
          </a:bodyPr>
          <a:lstStyle>
            <a:defPPr>
              <a:defRPr lang="en-US"/>
            </a:defPPr>
            <a:lvl1pPr>
              <a:defRPr sz="1600" i="1">
                <a:solidFill>
                  <a:srgbClr val="002060"/>
                </a:solidFill>
                <a:latin typeface="+mj-lt"/>
                <a:cs typeface="Segoe UI" panose="020B0502040204020203" pitchFamily="34" charset="0"/>
              </a:defRPr>
            </a:lvl1pPr>
          </a:lstStyle>
          <a:p>
            <a:r>
              <a:rPr lang="en-US" sz="1050" b="1">
                <a:latin typeface="Segoe UI" panose="020B0502040204020203" pitchFamily="34" charset="0"/>
              </a:rPr>
              <a:t>Definizione dello schema</a:t>
            </a:r>
          </a:p>
        </p:txBody>
      </p:sp>
      <p:cxnSp>
        <p:nvCxnSpPr>
          <p:cNvPr id="39" name="Connettore diritto 38">
            <a:extLst>
              <a:ext uri="{FF2B5EF4-FFF2-40B4-BE49-F238E27FC236}">
                <a16:creationId xmlns:a16="http://schemas.microsoft.com/office/drawing/2014/main" id="{346A9ADE-0351-481B-6D59-74DB9BAA9F6E}"/>
              </a:ext>
            </a:extLst>
          </p:cNvPr>
          <p:cNvCxnSpPr>
            <a:cxnSpLocks/>
          </p:cNvCxnSpPr>
          <p:nvPr/>
        </p:nvCxnSpPr>
        <p:spPr>
          <a:xfrm>
            <a:off x="5103320" y="4271649"/>
            <a:ext cx="0" cy="2432407"/>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3" name="Connettore diritto 42">
            <a:extLst>
              <a:ext uri="{FF2B5EF4-FFF2-40B4-BE49-F238E27FC236}">
                <a16:creationId xmlns:a16="http://schemas.microsoft.com/office/drawing/2014/main" id="{12659CAB-BAF7-97D6-DA18-B3269F045D64}"/>
              </a:ext>
            </a:extLst>
          </p:cNvPr>
          <p:cNvCxnSpPr>
            <a:cxnSpLocks/>
          </p:cNvCxnSpPr>
          <p:nvPr/>
        </p:nvCxnSpPr>
        <p:spPr>
          <a:xfrm flipH="1">
            <a:off x="4909615" y="6704056"/>
            <a:ext cx="185409"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
        <p:nvSpPr>
          <p:cNvPr id="46" name="TextBox 67">
            <a:extLst>
              <a:ext uri="{FF2B5EF4-FFF2-40B4-BE49-F238E27FC236}">
                <a16:creationId xmlns:a16="http://schemas.microsoft.com/office/drawing/2014/main" id="{CFF5DBC5-4ED4-EECC-3715-849B367D9C89}"/>
              </a:ext>
            </a:extLst>
          </p:cNvPr>
          <p:cNvSpPr txBox="1"/>
          <p:nvPr/>
        </p:nvSpPr>
        <p:spPr>
          <a:xfrm>
            <a:off x="5183610" y="5343413"/>
            <a:ext cx="1452027" cy="323165"/>
          </a:xfrm>
          <a:prstGeom prst="rect">
            <a:avLst/>
          </a:prstGeom>
        </p:spPr>
        <p:txBody>
          <a:bodyPr wrap="square" lIns="0" tIns="0" rIns="0" bIns="0">
            <a:spAutoFit/>
          </a:bodyPr>
          <a:lstStyle>
            <a:defPPr>
              <a:defRPr lang="en-US"/>
            </a:defPPr>
            <a:lvl1pPr>
              <a:defRPr sz="1600" i="1">
                <a:solidFill>
                  <a:srgbClr val="002060"/>
                </a:solidFill>
                <a:latin typeface="+mj-lt"/>
                <a:cs typeface="Segoe UI" panose="020B0502040204020203" pitchFamily="34" charset="0"/>
              </a:defRPr>
            </a:lvl1pPr>
          </a:lstStyle>
          <a:p>
            <a:r>
              <a:rPr lang="en-US" sz="1050" b="1">
                <a:latin typeface="Segoe UI" panose="020B0502040204020203" pitchFamily="34" charset="0"/>
              </a:rPr>
              <a:t>Definizione delle Queries</a:t>
            </a:r>
          </a:p>
        </p:txBody>
      </p:sp>
      <p:pic>
        <p:nvPicPr>
          <p:cNvPr id="8" name="Immagine 7" descr="Immagine che contiene testo, schermata, Carattere&#10;&#10;Descrizione generata automaticamente">
            <a:extLst>
              <a:ext uri="{FF2B5EF4-FFF2-40B4-BE49-F238E27FC236}">
                <a16:creationId xmlns:a16="http://schemas.microsoft.com/office/drawing/2014/main" id="{3DFB816F-6984-B24F-2530-BFA7AB526AC3}"/>
              </a:ext>
            </a:extLst>
          </p:cNvPr>
          <p:cNvPicPr>
            <a:picLocks noChangeAspect="1"/>
          </p:cNvPicPr>
          <p:nvPr/>
        </p:nvPicPr>
        <p:blipFill>
          <a:blip r:embed="rId4"/>
          <a:stretch>
            <a:fillRect/>
          </a:stretch>
        </p:blipFill>
        <p:spPr>
          <a:xfrm>
            <a:off x="122828" y="1724210"/>
            <a:ext cx="4235589" cy="1962360"/>
          </a:xfrm>
          <a:prstGeom prst="rect">
            <a:avLst/>
          </a:prstGeom>
        </p:spPr>
      </p:pic>
      <p:pic>
        <p:nvPicPr>
          <p:cNvPr id="14" name="Immagine 13" descr="Immagine che contiene testo, schermata, Carattere&#10;&#10;Descrizione generata automaticamente">
            <a:extLst>
              <a:ext uri="{FF2B5EF4-FFF2-40B4-BE49-F238E27FC236}">
                <a16:creationId xmlns:a16="http://schemas.microsoft.com/office/drawing/2014/main" id="{060199DB-C7F2-1A33-C9A6-BDF0619B5D52}"/>
              </a:ext>
            </a:extLst>
          </p:cNvPr>
          <p:cNvPicPr>
            <a:picLocks noChangeAspect="1"/>
          </p:cNvPicPr>
          <p:nvPr/>
        </p:nvPicPr>
        <p:blipFill>
          <a:blip r:embed="rId5"/>
          <a:stretch>
            <a:fillRect/>
          </a:stretch>
        </p:blipFill>
        <p:spPr>
          <a:xfrm>
            <a:off x="122554" y="3778286"/>
            <a:ext cx="4715619" cy="3029428"/>
          </a:xfrm>
          <a:prstGeom prst="rect">
            <a:avLst/>
          </a:prstGeom>
        </p:spPr>
      </p:pic>
      <p:pic>
        <p:nvPicPr>
          <p:cNvPr id="22" name="Immagine 21" descr="Immagine che contiene testo, schermata, Carattere&#10;&#10;Descrizione generata automaticamente">
            <a:extLst>
              <a:ext uri="{FF2B5EF4-FFF2-40B4-BE49-F238E27FC236}">
                <a16:creationId xmlns:a16="http://schemas.microsoft.com/office/drawing/2014/main" id="{4546B076-08B0-7A20-98D9-D8272EEC2517}"/>
              </a:ext>
            </a:extLst>
          </p:cNvPr>
          <p:cNvPicPr>
            <a:picLocks noChangeAspect="1"/>
          </p:cNvPicPr>
          <p:nvPr/>
        </p:nvPicPr>
        <p:blipFill>
          <a:blip r:embed="rId6"/>
          <a:stretch>
            <a:fillRect/>
          </a:stretch>
        </p:blipFill>
        <p:spPr>
          <a:xfrm>
            <a:off x="6486305" y="1724210"/>
            <a:ext cx="4340750" cy="1869374"/>
          </a:xfrm>
          <a:prstGeom prst="rect">
            <a:avLst/>
          </a:prstGeom>
        </p:spPr>
      </p:pic>
      <p:pic>
        <p:nvPicPr>
          <p:cNvPr id="27" name="Immagine 26">
            <a:extLst>
              <a:ext uri="{FF2B5EF4-FFF2-40B4-BE49-F238E27FC236}">
                <a16:creationId xmlns:a16="http://schemas.microsoft.com/office/drawing/2014/main" id="{CBDAFAC9-0E82-2A7B-BC2F-96192DEECEF5}"/>
              </a:ext>
            </a:extLst>
          </p:cNvPr>
          <p:cNvPicPr>
            <a:picLocks noChangeAspect="1"/>
          </p:cNvPicPr>
          <p:nvPr/>
        </p:nvPicPr>
        <p:blipFill>
          <a:blip r:embed="rId7"/>
          <a:stretch>
            <a:fillRect/>
          </a:stretch>
        </p:blipFill>
        <p:spPr>
          <a:xfrm>
            <a:off x="6486305" y="3686570"/>
            <a:ext cx="1655444" cy="3121694"/>
          </a:xfrm>
          <a:prstGeom prst="rect">
            <a:avLst/>
          </a:prstGeom>
        </p:spPr>
      </p:pic>
      <p:cxnSp>
        <p:nvCxnSpPr>
          <p:cNvPr id="30" name="Connettore diritto 29">
            <a:extLst>
              <a:ext uri="{FF2B5EF4-FFF2-40B4-BE49-F238E27FC236}">
                <a16:creationId xmlns:a16="http://schemas.microsoft.com/office/drawing/2014/main" id="{426AF022-8243-725D-9045-0F5625F3BDD6}"/>
              </a:ext>
            </a:extLst>
          </p:cNvPr>
          <p:cNvCxnSpPr>
            <a:cxnSpLocks/>
          </p:cNvCxnSpPr>
          <p:nvPr/>
        </p:nvCxnSpPr>
        <p:spPr>
          <a:xfrm flipH="1">
            <a:off x="10881960" y="1714914"/>
            <a:ext cx="185409"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1" name="Connettore diritto 30">
            <a:extLst>
              <a:ext uri="{FF2B5EF4-FFF2-40B4-BE49-F238E27FC236}">
                <a16:creationId xmlns:a16="http://schemas.microsoft.com/office/drawing/2014/main" id="{75D6017B-561B-2304-F689-BB34628CFCD4}"/>
              </a:ext>
            </a:extLst>
          </p:cNvPr>
          <p:cNvCxnSpPr>
            <a:cxnSpLocks/>
          </p:cNvCxnSpPr>
          <p:nvPr/>
        </p:nvCxnSpPr>
        <p:spPr>
          <a:xfrm>
            <a:off x="11067369" y="1713985"/>
            <a:ext cx="9651" cy="1810126"/>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2" name="Connettore diritto 31">
            <a:extLst>
              <a:ext uri="{FF2B5EF4-FFF2-40B4-BE49-F238E27FC236}">
                <a16:creationId xmlns:a16="http://schemas.microsoft.com/office/drawing/2014/main" id="{236B6851-AD55-8682-787B-7EEE2D0A215D}"/>
              </a:ext>
            </a:extLst>
          </p:cNvPr>
          <p:cNvCxnSpPr>
            <a:cxnSpLocks/>
          </p:cNvCxnSpPr>
          <p:nvPr/>
        </p:nvCxnSpPr>
        <p:spPr>
          <a:xfrm flipH="1">
            <a:off x="10891611" y="3524111"/>
            <a:ext cx="185409"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
        <p:nvSpPr>
          <p:cNvPr id="33" name="TextBox 67">
            <a:extLst>
              <a:ext uri="{FF2B5EF4-FFF2-40B4-BE49-F238E27FC236}">
                <a16:creationId xmlns:a16="http://schemas.microsoft.com/office/drawing/2014/main" id="{9C91EA20-9ED5-A9D8-26A8-6B495671AB10}"/>
              </a:ext>
            </a:extLst>
          </p:cNvPr>
          <p:cNvSpPr txBox="1"/>
          <p:nvPr/>
        </p:nvSpPr>
        <p:spPr>
          <a:xfrm>
            <a:off x="11130417" y="2492201"/>
            <a:ext cx="1061584" cy="323165"/>
          </a:xfrm>
          <a:prstGeom prst="rect">
            <a:avLst/>
          </a:prstGeom>
        </p:spPr>
        <p:txBody>
          <a:bodyPr wrap="square" lIns="0" tIns="0" rIns="0" bIns="0">
            <a:spAutoFit/>
          </a:bodyPr>
          <a:lstStyle>
            <a:defPPr>
              <a:defRPr lang="en-US"/>
            </a:defPPr>
            <a:lvl1pPr>
              <a:defRPr sz="1600" i="1">
                <a:solidFill>
                  <a:srgbClr val="002060"/>
                </a:solidFill>
                <a:latin typeface="+mj-lt"/>
                <a:cs typeface="Segoe UI" panose="020B0502040204020203" pitchFamily="34" charset="0"/>
              </a:defRPr>
            </a:lvl1pPr>
          </a:lstStyle>
          <a:p>
            <a:r>
              <a:rPr lang="en-US" sz="1050" b="1">
                <a:latin typeface="Segoe UI" panose="020B0502040204020203" pitchFamily="34" charset="0"/>
              </a:rPr>
              <a:t>Definizione delle</a:t>
            </a:r>
          </a:p>
          <a:p>
            <a:r>
              <a:rPr lang="en-US" sz="1050" b="1">
                <a:latin typeface="Segoe UI" panose="020B0502040204020203" pitchFamily="34" charset="0"/>
              </a:rPr>
              <a:t>Mutations</a:t>
            </a:r>
          </a:p>
        </p:txBody>
      </p:sp>
      <p:cxnSp>
        <p:nvCxnSpPr>
          <p:cNvPr id="44" name="Connettore diritto 43">
            <a:extLst>
              <a:ext uri="{FF2B5EF4-FFF2-40B4-BE49-F238E27FC236}">
                <a16:creationId xmlns:a16="http://schemas.microsoft.com/office/drawing/2014/main" id="{5183AE79-6D71-7B60-0990-90498073946C}"/>
              </a:ext>
            </a:extLst>
          </p:cNvPr>
          <p:cNvCxnSpPr>
            <a:cxnSpLocks/>
          </p:cNvCxnSpPr>
          <p:nvPr/>
        </p:nvCxnSpPr>
        <p:spPr>
          <a:xfrm flipH="1">
            <a:off x="8211066" y="3686570"/>
            <a:ext cx="185409"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5" name="Connettore diritto 44">
            <a:extLst>
              <a:ext uri="{FF2B5EF4-FFF2-40B4-BE49-F238E27FC236}">
                <a16:creationId xmlns:a16="http://schemas.microsoft.com/office/drawing/2014/main" id="{CD4BEDD0-9823-36D3-16AC-E9C2EB3FA4D1}"/>
              </a:ext>
            </a:extLst>
          </p:cNvPr>
          <p:cNvCxnSpPr>
            <a:cxnSpLocks/>
          </p:cNvCxnSpPr>
          <p:nvPr/>
        </p:nvCxnSpPr>
        <p:spPr>
          <a:xfrm>
            <a:off x="8396475" y="3686570"/>
            <a:ext cx="0" cy="3041131"/>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7" name="Connettore diritto 46">
            <a:extLst>
              <a:ext uri="{FF2B5EF4-FFF2-40B4-BE49-F238E27FC236}">
                <a16:creationId xmlns:a16="http://schemas.microsoft.com/office/drawing/2014/main" id="{A6CD37F4-4652-51D7-DFA1-FD7DC4A36094}"/>
              </a:ext>
            </a:extLst>
          </p:cNvPr>
          <p:cNvCxnSpPr>
            <a:cxnSpLocks/>
          </p:cNvCxnSpPr>
          <p:nvPr/>
        </p:nvCxnSpPr>
        <p:spPr>
          <a:xfrm flipH="1">
            <a:off x="8211066" y="6727701"/>
            <a:ext cx="185409"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
        <p:nvSpPr>
          <p:cNvPr id="48" name="TextBox 67">
            <a:extLst>
              <a:ext uri="{FF2B5EF4-FFF2-40B4-BE49-F238E27FC236}">
                <a16:creationId xmlns:a16="http://schemas.microsoft.com/office/drawing/2014/main" id="{1C6856BF-C86F-0DF2-49F5-3A156C65572E}"/>
              </a:ext>
            </a:extLst>
          </p:cNvPr>
          <p:cNvSpPr txBox="1"/>
          <p:nvPr/>
        </p:nvSpPr>
        <p:spPr>
          <a:xfrm>
            <a:off x="8459522" y="5262621"/>
            <a:ext cx="1452027" cy="161583"/>
          </a:xfrm>
          <a:prstGeom prst="rect">
            <a:avLst/>
          </a:prstGeom>
        </p:spPr>
        <p:txBody>
          <a:bodyPr wrap="square" lIns="0" tIns="0" rIns="0" bIns="0">
            <a:spAutoFit/>
          </a:bodyPr>
          <a:lstStyle>
            <a:defPPr>
              <a:defRPr lang="en-US"/>
            </a:defPPr>
            <a:lvl1pPr>
              <a:defRPr sz="1600" i="1">
                <a:solidFill>
                  <a:srgbClr val="002060"/>
                </a:solidFill>
                <a:latin typeface="+mj-lt"/>
                <a:cs typeface="Segoe UI" panose="020B0502040204020203" pitchFamily="34" charset="0"/>
              </a:defRPr>
            </a:lvl1pPr>
          </a:lstStyle>
          <a:p>
            <a:r>
              <a:rPr lang="en-US" sz="1050" b="1">
                <a:latin typeface="Segoe UI" panose="020B0502040204020203" pitchFamily="34" charset="0"/>
              </a:rPr>
              <a:t>Definizione dei Types</a:t>
            </a:r>
          </a:p>
        </p:txBody>
      </p:sp>
    </p:spTree>
    <p:extLst>
      <p:ext uri="{BB962C8B-B14F-4D97-AF65-F5344CB8AC3E}">
        <p14:creationId xmlns:p14="http://schemas.microsoft.com/office/powerpoint/2010/main" val="36101689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arn(outVertical)">
                                      <p:cBhvr>
                                        <p:cTn id="7" dur="2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62" descr="This image is of two sets of hands putting puzzle pieces together. ">
            <a:extLst>
              <a:ext uri="{FF2B5EF4-FFF2-40B4-BE49-F238E27FC236}">
                <a16:creationId xmlns:a16="http://schemas.microsoft.com/office/drawing/2014/main" id="{20918FB7-C7FA-E719-1262-ED0B2D852BE5}"/>
              </a:ext>
            </a:extLst>
          </p:cNvPr>
          <p:cNvPicPr>
            <a:picLocks noChangeAspect="1"/>
          </p:cNvPicPr>
          <p:nvPr/>
        </p:nvPicPr>
        <p:blipFill rotWithShape="1">
          <a:blip r:embed="rId3"/>
          <a:srcRect r="15224"/>
          <a:stretch/>
        </p:blipFill>
        <p:spPr>
          <a:xfrm>
            <a:off x="7935924" y="974366"/>
            <a:ext cx="4256076" cy="5883634"/>
          </a:xfrm>
          <a:prstGeom prst="rect">
            <a:avLst/>
          </a:prstGeom>
        </p:spPr>
      </p:pic>
      <p:sp>
        <p:nvSpPr>
          <p:cNvPr id="68" name="Title 67" hidden="1">
            <a:extLst>
              <a:ext uri="{FF2B5EF4-FFF2-40B4-BE49-F238E27FC236}">
                <a16:creationId xmlns:a16="http://schemas.microsoft.com/office/drawing/2014/main" id="{3D46526D-118F-4F6F-BAE0-066F422EBD1E}"/>
              </a:ext>
            </a:extLst>
          </p:cNvPr>
          <p:cNvSpPr>
            <a:spLocks noGrp="1"/>
          </p:cNvSpPr>
          <p:nvPr>
            <p:ph type="title"/>
          </p:nvPr>
        </p:nvSpPr>
        <p:spPr/>
        <p:txBody>
          <a:bodyPr/>
          <a:lstStyle/>
          <a:p>
            <a:r>
              <a:rPr lang="en-US"/>
              <a:t>Human resources slide 3</a:t>
            </a:r>
          </a:p>
        </p:txBody>
      </p:sp>
      <p:sp>
        <p:nvSpPr>
          <p:cNvPr id="2" name="TextBox 1">
            <a:extLst>
              <a:ext uri="{FF2B5EF4-FFF2-40B4-BE49-F238E27FC236}">
                <a16:creationId xmlns:a16="http://schemas.microsoft.com/office/drawing/2014/main" id="{62AEF5FE-6C45-4BF6-9676-571742C3CDD7}"/>
              </a:ext>
            </a:extLst>
          </p:cNvPr>
          <p:cNvSpPr txBox="1"/>
          <p:nvPr/>
        </p:nvSpPr>
        <p:spPr>
          <a:xfrm>
            <a:off x="4176579" y="327600"/>
            <a:ext cx="3440639" cy="512961"/>
          </a:xfrm>
          <a:prstGeom prst="rect">
            <a:avLst/>
          </a:prstGeom>
          <a:noFill/>
        </p:spPr>
        <p:txBody>
          <a:bodyPr wrap="square" lIns="0" tIns="0" rIns="0" bIns="0" rtlCol="0">
            <a:spAutoFit/>
          </a:bodyPr>
          <a:lstStyle/>
          <a:p>
            <a:pPr>
              <a:lnSpc>
                <a:spcPts val="4000"/>
              </a:lnSpc>
            </a:pPr>
            <a:r>
              <a:rPr lang="en-US" sz="4400" b="1">
                <a:solidFill>
                  <a:srgbClr val="002060"/>
                </a:solidFill>
                <a:latin typeface="Segoe UI" panose="020B0502040204020203" pitchFamily="34" charset="0"/>
                <a:cs typeface="Segoe UI" panose="020B0502040204020203" pitchFamily="34" charset="0"/>
              </a:rPr>
              <a:t>Introduzione</a:t>
            </a:r>
          </a:p>
        </p:txBody>
      </p:sp>
      <p:pic>
        <p:nvPicPr>
          <p:cNvPr id="69" name="Immagine 68" descr="Immagine che contiene testo, Carattere, logo, simbolo&#10;&#10;Descrizione generata automaticamente">
            <a:extLst>
              <a:ext uri="{FF2B5EF4-FFF2-40B4-BE49-F238E27FC236}">
                <a16:creationId xmlns:a16="http://schemas.microsoft.com/office/drawing/2014/main" id="{DD93A340-F1A3-4546-7E69-7835CC5A869C}"/>
              </a:ext>
            </a:extLst>
          </p:cNvPr>
          <p:cNvPicPr>
            <a:picLocks noChangeAspect="1"/>
          </p:cNvPicPr>
          <p:nvPr/>
        </p:nvPicPr>
        <p:blipFill>
          <a:blip r:embed="rId4"/>
          <a:stretch>
            <a:fillRect/>
          </a:stretch>
        </p:blipFill>
        <p:spPr>
          <a:xfrm>
            <a:off x="122830" y="142843"/>
            <a:ext cx="1787858" cy="503622"/>
          </a:xfrm>
          <a:prstGeom prst="rect">
            <a:avLst/>
          </a:prstGeom>
        </p:spPr>
      </p:pic>
      <p:sp>
        <p:nvSpPr>
          <p:cNvPr id="70" name="CasellaDiTesto 69">
            <a:extLst>
              <a:ext uri="{FF2B5EF4-FFF2-40B4-BE49-F238E27FC236}">
                <a16:creationId xmlns:a16="http://schemas.microsoft.com/office/drawing/2014/main" id="{8C9CA1A5-FE25-C1CF-2C9F-18E16ADD8D79}"/>
              </a:ext>
            </a:extLst>
          </p:cNvPr>
          <p:cNvSpPr txBox="1"/>
          <p:nvPr/>
        </p:nvSpPr>
        <p:spPr>
          <a:xfrm>
            <a:off x="0" y="681202"/>
            <a:ext cx="2844048" cy="215444"/>
          </a:xfrm>
          <a:prstGeom prst="rect">
            <a:avLst/>
          </a:prstGeom>
          <a:noFill/>
        </p:spPr>
        <p:txBody>
          <a:bodyPr wrap="none" rtlCol="0">
            <a:spAutoFit/>
          </a:bodyPr>
          <a:lstStyle/>
          <a:p>
            <a:r>
              <a:rPr lang="it-IT" sz="800">
                <a:latin typeface="Adobe Caslon Pro" panose="0205050205050A020403" pitchFamily="18" charset="0"/>
                <a:ea typeface="NSimSun" panose="02010609030101010101" pitchFamily="49" charset="-122"/>
              </a:rPr>
              <a:t>Dip. di Ingegneria Elettrica e delle Tecnologie dell’Informazione</a:t>
            </a:r>
          </a:p>
        </p:txBody>
      </p:sp>
      <p:cxnSp>
        <p:nvCxnSpPr>
          <p:cNvPr id="75" name="Connettore diritto 74">
            <a:extLst>
              <a:ext uri="{FF2B5EF4-FFF2-40B4-BE49-F238E27FC236}">
                <a16:creationId xmlns:a16="http://schemas.microsoft.com/office/drawing/2014/main" id="{948C4C18-4DFD-3C36-A858-91CDA415C1FC}"/>
              </a:ext>
            </a:extLst>
          </p:cNvPr>
          <p:cNvCxnSpPr>
            <a:cxnSpLocks/>
          </p:cNvCxnSpPr>
          <p:nvPr/>
        </p:nvCxnSpPr>
        <p:spPr>
          <a:xfrm>
            <a:off x="122830" y="974366"/>
            <a:ext cx="1206917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4">
            <a:extLst>
              <a:ext uri="{FF2B5EF4-FFF2-40B4-BE49-F238E27FC236}">
                <a16:creationId xmlns:a16="http://schemas.microsoft.com/office/drawing/2014/main" id="{7B9A1D73-8FFF-0FCF-5624-533503BCF7FA}"/>
              </a:ext>
            </a:extLst>
          </p:cNvPr>
          <p:cNvSpPr txBox="1"/>
          <p:nvPr/>
        </p:nvSpPr>
        <p:spPr>
          <a:xfrm>
            <a:off x="159438" y="1873879"/>
            <a:ext cx="7703067" cy="738664"/>
          </a:xfrm>
          <a:prstGeom prst="rect">
            <a:avLst/>
          </a:prstGeom>
        </p:spPr>
        <p:txBody>
          <a:bodyPr wrap="square" lIns="0" tIns="0" rIns="0" bIns="0">
            <a:spAutoFit/>
          </a:bodyPr>
          <a:lstStyle>
            <a:defPPr>
              <a:defRPr lang="en-US"/>
            </a:defPPr>
            <a:lvl1pPr>
              <a:defRPr sz="1600" i="1">
                <a:solidFill>
                  <a:srgbClr val="002060"/>
                </a:solidFill>
                <a:latin typeface="+mj-lt"/>
                <a:cs typeface="Segoe UI" panose="020B0502040204020203" pitchFamily="34" charset="0"/>
              </a:defRPr>
            </a:lvl1pPr>
          </a:lstStyle>
          <a:p>
            <a:r>
              <a:rPr lang="it-IT"/>
              <a:t>Il nostro obiettivo è realizzare una web app sicura e affidabile. Per raggiungere questo obiettivo, è fondamentale considerare i requisiti di sicurezza fin dalle prime fasi di sviluppo e seguire le indicazioni fornite dal NIST (National Institute of Standards and Technology).</a:t>
            </a:r>
            <a:endParaRPr lang="en-US" i="0"/>
          </a:p>
        </p:txBody>
      </p:sp>
      <p:sp>
        <p:nvSpPr>
          <p:cNvPr id="8" name="TextBox 2">
            <a:extLst>
              <a:ext uri="{FF2B5EF4-FFF2-40B4-BE49-F238E27FC236}">
                <a16:creationId xmlns:a16="http://schemas.microsoft.com/office/drawing/2014/main" id="{0D57824E-87A6-2F06-6D9A-CAD85A94FCCE}"/>
              </a:ext>
            </a:extLst>
          </p:cNvPr>
          <p:cNvSpPr txBox="1"/>
          <p:nvPr/>
        </p:nvSpPr>
        <p:spPr>
          <a:xfrm>
            <a:off x="122830" y="1221520"/>
            <a:ext cx="1866157" cy="405205"/>
          </a:xfrm>
          <a:prstGeom prst="rect">
            <a:avLst/>
          </a:prstGeom>
          <a:noFill/>
        </p:spPr>
        <p:txBody>
          <a:bodyPr wrap="square" lIns="0" tIns="0" rIns="0" bIns="0" rtlCol="0">
            <a:noAutofit/>
          </a:bodyPr>
          <a:lstStyle>
            <a:defPPr>
              <a:defRPr lang="en-US"/>
            </a:defPPr>
            <a:lvl1pPr>
              <a:lnSpc>
                <a:spcPts val="4000"/>
              </a:lnSpc>
              <a:defRPr sz="3600" b="1">
                <a:solidFill>
                  <a:srgbClr val="002060"/>
                </a:solidFill>
                <a:latin typeface="Segoe UI" panose="020B0502040204020203" pitchFamily="34" charset="0"/>
                <a:cs typeface="Segoe UI" panose="020B0502040204020203" pitchFamily="34" charset="0"/>
              </a:defRPr>
            </a:lvl1pPr>
          </a:lstStyle>
          <a:p>
            <a:r>
              <a:rPr lang="en-US" sz="3200"/>
              <a:t>Obiettivo</a:t>
            </a:r>
          </a:p>
        </p:txBody>
      </p:sp>
      <p:sp>
        <p:nvSpPr>
          <p:cNvPr id="9" name="TextBox 67">
            <a:extLst>
              <a:ext uri="{FF2B5EF4-FFF2-40B4-BE49-F238E27FC236}">
                <a16:creationId xmlns:a16="http://schemas.microsoft.com/office/drawing/2014/main" id="{0E7AD4C3-E3A8-D832-C653-83C51E4E5A9E}"/>
              </a:ext>
            </a:extLst>
          </p:cNvPr>
          <p:cNvSpPr txBox="1"/>
          <p:nvPr/>
        </p:nvSpPr>
        <p:spPr>
          <a:xfrm>
            <a:off x="159437" y="2773152"/>
            <a:ext cx="2883732" cy="246221"/>
          </a:xfrm>
          <a:prstGeom prst="rect">
            <a:avLst/>
          </a:prstGeom>
        </p:spPr>
        <p:txBody>
          <a:bodyPr wrap="square" lIns="0" tIns="0" rIns="0" bIns="0">
            <a:spAutoFit/>
          </a:bodyPr>
          <a:lstStyle>
            <a:defPPr>
              <a:defRPr lang="en-US"/>
            </a:defPPr>
            <a:lvl1pPr>
              <a:defRPr sz="1600" i="1">
                <a:solidFill>
                  <a:srgbClr val="002060"/>
                </a:solidFill>
                <a:latin typeface="+mj-lt"/>
                <a:cs typeface="Segoe UI" panose="020B0502040204020203" pitchFamily="34" charset="0"/>
              </a:defRPr>
            </a:lvl1pPr>
          </a:lstStyle>
          <a:p>
            <a:r>
              <a:rPr lang="en-US" b="1">
                <a:latin typeface="Segoe UI" panose="020B0502040204020203" pitchFamily="34" charset="0"/>
              </a:rPr>
              <a:t>Indicazioni NIST</a:t>
            </a:r>
          </a:p>
        </p:txBody>
      </p:sp>
      <p:sp>
        <p:nvSpPr>
          <p:cNvPr id="10" name="TextBox 4">
            <a:extLst>
              <a:ext uri="{FF2B5EF4-FFF2-40B4-BE49-F238E27FC236}">
                <a16:creationId xmlns:a16="http://schemas.microsoft.com/office/drawing/2014/main" id="{87C83471-FD6C-F1BE-1915-1A6C0CDF852A}"/>
              </a:ext>
            </a:extLst>
          </p:cNvPr>
          <p:cNvSpPr txBox="1"/>
          <p:nvPr/>
        </p:nvSpPr>
        <p:spPr>
          <a:xfrm>
            <a:off x="159438" y="3099798"/>
            <a:ext cx="7703067" cy="1231106"/>
          </a:xfrm>
          <a:prstGeom prst="rect">
            <a:avLst/>
          </a:prstGeom>
        </p:spPr>
        <p:txBody>
          <a:bodyPr wrap="square" lIns="0" tIns="0" rIns="0" bIns="0">
            <a:spAutoFit/>
          </a:bodyPr>
          <a:lstStyle>
            <a:defPPr>
              <a:defRPr lang="en-US"/>
            </a:defPPr>
            <a:lvl1pPr>
              <a:defRPr sz="1600" i="1">
                <a:solidFill>
                  <a:srgbClr val="002060"/>
                </a:solidFill>
                <a:latin typeface="+mj-lt"/>
                <a:cs typeface="Segoe UI" panose="020B0502040204020203" pitchFamily="34" charset="0"/>
              </a:defRPr>
            </a:lvl1pPr>
          </a:lstStyle>
          <a:p>
            <a:r>
              <a:rPr lang="it-IT"/>
              <a:t>Il NIST fornisce una serie di standard e linee guida che aiutano a implementare controlli di sicurezza efficaci. Questi controlli sono progettati per garantire un certo livello di sicurezza (security level) e includono misure per proteggere i dati, gestire le identità, e monitorare le attività del sistema. Seguire queste linee guida aiuta a costruire una base solida per la sicurezza dell'applicazione.</a:t>
            </a:r>
            <a:endParaRPr lang="en-US" i="0"/>
          </a:p>
        </p:txBody>
      </p:sp>
      <p:sp>
        <p:nvSpPr>
          <p:cNvPr id="12" name="TextBox 67">
            <a:extLst>
              <a:ext uri="{FF2B5EF4-FFF2-40B4-BE49-F238E27FC236}">
                <a16:creationId xmlns:a16="http://schemas.microsoft.com/office/drawing/2014/main" id="{E8387108-E769-1C91-74EB-1CCE1895C426}"/>
              </a:ext>
            </a:extLst>
          </p:cNvPr>
          <p:cNvSpPr txBox="1"/>
          <p:nvPr/>
        </p:nvSpPr>
        <p:spPr>
          <a:xfrm>
            <a:off x="159437" y="4451421"/>
            <a:ext cx="3414630" cy="246221"/>
          </a:xfrm>
          <a:prstGeom prst="rect">
            <a:avLst/>
          </a:prstGeom>
        </p:spPr>
        <p:txBody>
          <a:bodyPr wrap="square" lIns="0" tIns="0" rIns="0" bIns="0">
            <a:spAutoFit/>
          </a:bodyPr>
          <a:lstStyle>
            <a:defPPr>
              <a:defRPr lang="en-US"/>
            </a:defPPr>
            <a:lvl1pPr>
              <a:defRPr sz="1600" i="1">
                <a:solidFill>
                  <a:srgbClr val="002060"/>
                </a:solidFill>
                <a:latin typeface="+mj-lt"/>
                <a:cs typeface="Segoe UI" panose="020B0502040204020203" pitchFamily="34" charset="0"/>
              </a:defRPr>
            </a:lvl1pPr>
          </a:lstStyle>
          <a:p>
            <a:r>
              <a:rPr lang="en-US" b="1">
                <a:latin typeface="Segoe UI" panose="020B0502040204020203" pitchFamily="34" charset="0"/>
              </a:rPr>
              <a:t>Selezione dei controlli di sicurezza</a:t>
            </a:r>
          </a:p>
        </p:txBody>
      </p:sp>
      <p:sp>
        <p:nvSpPr>
          <p:cNvPr id="13" name="TextBox 4">
            <a:extLst>
              <a:ext uri="{FF2B5EF4-FFF2-40B4-BE49-F238E27FC236}">
                <a16:creationId xmlns:a16="http://schemas.microsoft.com/office/drawing/2014/main" id="{F5E21DB2-5B23-B434-72CA-85732CC7C3BD}"/>
              </a:ext>
            </a:extLst>
          </p:cNvPr>
          <p:cNvSpPr txBox="1"/>
          <p:nvPr/>
        </p:nvSpPr>
        <p:spPr>
          <a:xfrm>
            <a:off x="159438" y="4818159"/>
            <a:ext cx="7703067" cy="1231106"/>
          </a:xfrm>
          <a:prstGeom prst="rect">
            <a:avLst/>
          </a:prstGeom>
        </p:spPr>
        <p:txBody>
          <a:bodyPr wrap="square" lIns="0" tIns="0" rIns="0" bIns="0">
            <a:spAutoFit/>
          </a:bodyPr>
          <a:lstStyle>
            <a:defPPr>
              <a:defRPr lang="en-US"/>
            </a:defPPr>
            <a:lvl1pPr>
              <a:defRPr sz="1600" i="1">
                <a:solidFill>
                  <a:srgbClr val="002060"/>
                </a:solidFill>
                <a:latin typeface="+mj-lt"/>
                <a:cs typeface="Segoe UI" panose="020B0502040204020203" pitchFamily="34" charset="0"/>
              </a:defRPr>
            </a:lvl1pPr>
          </a:lstStyle>
          <a:p>
            <a:r>
              <a:rPr lang="it-IT"/>
              <a:t>Per selezionare i controlli di sicurezza da adottare, abbiamo eseguito un </a:t>
            </a:r>
            <a:r>
              <a:rPr lang="it-IT" b="1"/>
              <a:t>threat modeling</a:t>
            </a:r>
            <a:r>
              <a:rPr lang="it-IT"/>
              <a:t>. Questo processo consiste nell'analizzare l'applicazione per identificare le potenziali vulnerabilità e le minacce che potrebbero sfruttarle. Attraverso il threat modeling, abbiamo individuato le aree più a rischio e abbiamo potuto determinare quali controlli di sicurezza sono necessari per mitigare queste vulnerabilità.</a:t>
            </a:r>
            <a:endParaRPr lang="en-US" i="0"/>
          </a:p>
        </p:txBody>
      </p:sp>
    </p:spTree>
    <p:extLst>
      <p:ext uri="{BB962C8B-B14F-4D97-AF65-F5344CB8AC3E}">
        <p14:creationId xmlns:p14="http://schemas.microsoft.com/office/powerpoint/2010/main" val="315447371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Title 67" hidden="1">
            <a:extLst>
              <a:ext uri="{FF2B5EF4-FFF2-40B4-BE49-F238E27FC236}">
                <a16:creationId xmlns:a16="http://schemas.microsoft.com/office/drawing/2014/main" id="{3D46526D-118F-4F6F-BAE0-066F422EBD1E}"/>
              </a:ext>
            </a:extLst>
          </p:cNvPr>
          <p:cNvSpPr>
            <a:spLocks noGrp="1"/>
          </p:cNvSpPr>
          <p:nvPr>
            <p:ph type="title"/>
          </p:nvPr>
        </p:nvSpPr>
        <p:spPr/>
        <p:txBody>
          <a:bodyPr/>
          <a:lstStyle/>
          <a:p>
            <a:r>
              <a:rPr lang="en-US"/>
              <a:t>Human resources slide 3</a:t>
            </a:r>
          </a:p>
        </p:txBody>
      </p:sp>
      <p:sp>
        <p:nvSpPr>
          <p:cNvPr id="2" name="TextBox 1">
            <a:extLst>
              <a:ext uri="{FF2B5EF4-FFF2-40B4-BE49-F238E27FC236}">
                <a16:creationId xmlns:a16="http://schemas.microsoft.com/office/drawing/2014/main" id="{62AEF5FE-6C45-4BF6-9676-571742C3CDD7}"/>
              </a:ext>
            </a:extLst>
          </p:cNvPr>
          <p:cNvSpPr txBox="1"/>
          <p:nvPr/>
        </p:nvSpPr>
        <p:spPr>
          <a:xfrm>
            <a:off x="3291360" y="327600"/>
            <a:ext cx="5609279" cy="512961"/>
          </a:xfrm>
          <a:prstGeom prst="rect">
            <a:avLst/>
          </a:prstGeom>
          <a:noFill/>
        </p:spPr>
        <p:txBody>
          <a:bodyPr wrap="square" lIns="0" tIns="0" rIns="0" bIns="0" rtlCol="0">
            <a:spAutoFit/>
          </a:bodyPr>
          <a:lstStyle/>
          <a:p>
            <a:pPr>
              <a:lnSpc>
                <a:spcPts val="4000"/>
              </a:lnSpc>
            </a:pPr>
            <a:r>
              <a:rPr lang="en-US" sz="4400" b="1">
                <a:solidFill>
                  <a:srgbClr val="002060"/>
                </a:solidFill>
                <a:latin typeface="Segoe UI" panose="020B0502040204020203" pitchFamily="34" charset="0"/>
                <a:cs typeface="Segoe UI" panose="020B0502040204020203" pitchFamily="34" charset="0"/>
              </a:rPr>
              <a:t>Architettura e Servizi</a:t>
            </a:r>
          </a:p>
        </p:txBody>
      </p:sp>
      <p:pic>
        <p:nvPicPr>
          <p:cNvPr id="69" name="Immagine 68" descr="Immagine che contiene testo, Carattere, logo, simbolo&#10;&#10;Descrizione generata automaticamente">
            <a:extLst>
              <a:ext uri="{FF2B5EF4-FFF2-40B4-BE49-F238E27FC236}">
                <a16:creationId xmlns:a16="http://schemas.microsoft.com/office/drawing/2014/main" id="{DD93A340-F1A3-4546-7E69-7835CC5A869C}"/>
              </a:ext>
            </a:extLst>
          </p:cNvPr>
          <p:cNvPicPr>
            <a:picLocks noChangeAspect="1"/>
          </p:cNvPicPr>
          <p:nvPr/>
        </p:nvPicPr>
        <p:blipFill>
          <a:blip r:embed="rId3"/>
          <a:stretch>
            <a:fillRect/>
          </a:stretch>
        </p:blipFill>
        <p:spPr>
          <a:xfrm>
            <a:off x="122830" y="142843"/>
            <a:ext cx="1787858" cy="503622"/>
          </a:xfrm>
          <a:prstGeom prst="rect">
            <a:avLst/>
          </a:prstGeom>
        </p:spPr>
      </p:pic>
      <p:sp>
        <p:nvSpPr>
          <p:cNvPr id="70" name="CasellaDiTesto 69">
            <a:extLst>
              <a:ext uri="{FF2B5EF4-FFF2-40B4-BE49-F238E27FC236}">
                <a16:creationId xmlns:a16="http://schemas.microsoft.com/office/drawing/2014/main" id="{8C9CA1A5-FE25-C1CF-2C9F-18E16ADD8D79}"/>
              </a:ext>
            </a:extLst>
          </p:cNvPr>
          <p:cNvSpPr txBox="1"/>
          <p:nvPr/>
        </p:nvSpPr>
        <p:spPr>
          <a:xfrm>
            <a:off x="0" y="681202"/>
            <a:ext cx="2844048" cy="215444"/>
          </a:xfrm>
          <a:prstGeom prst="rect">
            <a:avLst/>
          </a:prstGeom>
          <a:noFill/>
        </p:spPr>
        <p:txBody>
          <a:bodyPr wrap="none" rtlCol="0">
            <a:spAutoFit/>
          </a:bodyPr>
          <a:lstStyle/>
          <a:p>
            <a:r>
              <a:rPr lang="it-IT" sz="800">
                <a:latin typeface="Adobe Caslon Pro" panose="0205050205050A020403" pitchFamily="18" charset="0"/>
                <a:ea typeface="NSimSun" panose="02010609030101010101" pitchFamily="49" charset="-122"/>
              </a:rPr>
              <a:t>Dip. di Ingegneria Elettrica e delle Tecnologie dell’Informazione</a:t>
            </a:r>
          </a:p>
        </p:txBody>
      </p:sp>
      <p:sp>
        <p:nvSpPr>
          <p:cNvPr id="7" name="TextBox 1">
            <a:extLst>
              <a:ext uri="{FF2B5EF4-FFF2-40B4-BE49-F238E27FC236}">
                <a16:creationId xmlns:a16="http://schemas.microsoft.com/office/drawing/2014/main" id="{7D8D20A7-E1B1-F1F8-6FBB-57A2750CF7D4}"/>
              </a:ext>
            </a:extLst>
          </p:cNvPr>
          <p:cNvSpPr txBox="1"/>
          <p:nvPr/>
        </p:nvSpPr>
        <p:spPr>
          <a:xfrm>
            <a:off x="3537772" y="1047600"/>
            <a:ext cx="5897065" cy="454420"/>
          </a:xfrm>
          <a:prstGeom prst="rect">
            <a:avLst/>
          </a:prstGeom>
          <a:noFill/>
        </p:spPr>
        <p:txBody>
          <a:bodyPr wrap="square" lIns="0" tIns="0" rIns="0" bIns="0" rtlCol="0">
            <a:spAutoFit/>
          </a:bodyPr>
          <a:lstStyle/>
          <a:p>
            <a:pPr>
              <a:lnSpc>
                <a:spcPts val="4000"/>
              </a:lnSpc>
            </a:pPr>
            <a:r>
              <a:rPr lang="en-US" sz="2400" b="1">
                <a:solidFill>
                  <a:schemeClr val="accent1">
                    <a:lumMod val="50000"/>
                  </a:schemeClr>
                </a:solidFill>
                <a:latin typeface="Segoe UI" panose="020B0502040204020203" pitchFamily="34" charset="0"/>
                <a:cs typeface="Segoe UI" panose="020B0502040204020203" pitchFamily="34" charset="0"/>
              </a:rPr>
              <a:t>Esempio di configurazione di un resolver</a:t>
            </a:r>
          </a:p>
        </p:txBody>
      </p:sp>
      <p:cxnSp>
        <p:nvCxnSpPr>
          <p:cNvPr id="11" name="Connettore diritto 10">
            <a:extLst>
              <a:ext uri="{FF2B5EF4-FFF2-40B4-BE49-F238E27FC236}">
                <a16:creationId xmlns:a16="http://schemas.microsoft.com/office/drawing/2014/main" id="{BE642B90-CACB-10C6-B53E-96104CBAB4A0}"/>
              </a:ext>
            </a:extLst>
          </p:cNvPr>
          <p:cNvCxnSpPr>
            <a:cxnSpLocks/>
          </p:cNvCxnSpPr>
          <p:nvPr/>
        </p:nvCxnSpPr>
        <p:spPr>
          <a:xfrm>
            <a:off x="3684298" y="1565000"/>
            <a:ext cx="557984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Connettore diritto 22">
            <a:extLst>
              <a:ext uri="{FF2B5EF4-FFF2-40B4-BE49-F238E27FC236}">
                <a16:creationId xmlns:a16="http://schemas.microsoft.com/office/drawing/2014/main" id="{D6A84BE6-0620-B482-7348-6D599D730DE5}"/>
              </a:ext>
            </a:extLst>
          </p:cNvPr>
          <p:cNvCxnSpPr>
            <a:cxnSpLocks/>
          </p:cNvCxnSpPr>
          <p:nvPr/>
        </p:nvCxnSpPr>
        <p:spPr>
          <a:xfrm>
            <a:off x="122830" y="974366"/>
            <a:ext cx="1195283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Connettore diritto 29">
            <a:extLst>
              <a:ext uri="{FF2B5EF4-FFF2-40B4-BE49-F238E27FC236}">
                <a16:creationId xmlns:a16="http://schemas.microsoft.com/office/drawing/2014/main" id="{426AF022-8243-725D-9045-0F5625F3BDD6}"/>
              </a:ext>
            </a:extLst>
          </p:cNvPr>
          <p:cNvCxnSpPr>
            <a:cxnSpLocks/>
          </p:cNvCxnSpPr>
          <p:nvPr/>
        </p:nvCxnSpPr>
        <p:spPr>
          <a:xfrm flipH="1">
            <a:off x="8492506" y="1832760"/>
            <a:ext cx="185409"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1" name="Connettore diritto 30">
            <a:extLst>
              <a:ext uri="{FF2B5EF4-FFF2-40B4-BE49-F238E27FC236}">
                <a16:creationId xmlns:a16="http://schemas.microsoft.com/office/drawing/2014/main" id="{75D6017B-561B-2304-F689-BB34628CFCD4}"/>
              </a:ext>
            </a:extLst>
          </p:cNvPr>
          <p:cNvCxnSpPr>
            <a:cxnSpLocks/>
          </p:cNvCxnSpPr>
          <p:nvPr/>
        </p:nvCxnSpPr>
        <p:spPr>
          <a:xfrm>
            <a:off x="8677915" y="1831831"/>
            <a:ext cx="0" cy="145638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2" name="Connettore diritto 31">
            <a:extLst>
              <a:ext uri="{FF2B5EF4-FFF2-40B4-BE49-F238E27FC236}">
                <a16:creationId xmlns:a16="http://schemas.microsoft.com/office/drawing/2014/main" id="{236B6851-AD55-8682-787B-7EEE2D0A215D}"/>
              </a:ext>
            </a:extLst>
          </p:cNvPr>
          <p:cNvCxnSpPr>
            <a:cxnSpLocks/>
          </p:cNvCxnSpPr>
          <p:nvPr/>
        </p:nvCxnSpPr>
        <p:spPr>
          <a:xfrm flipH="1">
            <a:off x="8492506" y="3288211"/>
            <a:ext cx="185409"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
        <p:nvSpPr>
          <p:cNvPr id="33" name="TextBox 67">
            <a:extLst>
              <a:ext uri="{FF2B5EF4-FFF2-40B4-BE49-F238E27FC236}">
                <a16:creationId xmlns:a16="http://schemas.microsoft.com/office/drawing/2014/main" id="{9C91EA20-9ED5-A9D8-26A8-6B495671AB10}"/>
              </a:ext>
            </a:extLst>
          </p:cNvPr>
          <p:cNvSpPr txBox="1"/>
          <p:nvPr/>
        </p:nvSpPr>
        <p:spPr>
          <a:xfrm>
            <a:off x="8733348" y="2398438"/>
            <a:ext cx="1061584" cy="323165"/>
          </a:xfrm>
          <a:prstGeom prst="rect">
            <a:avLst/>
          </a:prstGeom>
        </p:spPr>
        <p:txBody>
          <a:bodyPr wrap="square" lIns="0" tIns="0" rIns="0" bIns="0">
            <a:spAutoFit/>
          </a:bodyPr>
          <a:lstStyle>
            <a:defPPr>
              <a:defRPr lang="en-US"/>
            </a:defPPr>
            <a:lvl1pPr>
              <a:defRPr sz="1600" i="1">
                <a:solidFill>
                  <a:srgbClr val="002060"/>
                </a:solidFill>
                <a:latin typeface="+mj-lt"/>
                <a:cs typeface="Segoe UI" panose="020B0502040204020203" pitchFamily="34" charset="0"/>
              </a:defRPr>
            </a:lvl1pPr>
          </a:lstStyle>
          <a:p>
            <a:r>
              <a:rPr lang="en-US" sz="1050" b="1">
                <a:latin typeface="Segoe UI" panose="020B0502040204020203" pitchFamily="34" charset="0"/>
              </a:rPr>
              <a:t>Definizione di un resolver</a:t>
            </a:r>
          </a:p>
        </p:txBody>
      </p:sp>
      <p:cxnSp>
        <p:nvCxnSpPr>
          <p:cNvPr id="44" name="Connettore diritto 43">
            <a:extLst>
              <a:ext uri="{FF2B5EF4-FFF2-40B4-BE49-F238E27FC236}">
                <a16:creationId xmlns:a16="http://schemas.microsoft.com/office/drawing/2014/main" id="{5183AE79-6D71-7B60-0990-90498073946C}"/>
              </a:ext>
            </a:extLst>
          </p:cNvPr>
          <p:cNvCxnSpPr>
            <a:cxnSpLocks/>
          </p:cNvCxnSpPr>
          <p:nvPr/>
        </p:nvCxnSpPr>
        <p:spPr>
          <a:xfrm flipH="1">
            <a:off x="8175110" y="4834984"/>
            <a:ext cx="185409"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5" name="Connettore diritto 44">
            <a:extLst>
              <a:ext uri="{FF2B5EF4-FFF2-40B4-BE49-F238E27FC236}">
                <a16:creationId xmlns:a16="http://schemas.microsoft.com/office/drawing/2014/main" id="{CD4BEDD0-9823-36D3-16AC-E9C2EB3FA4D1}"/>
              </a:ext>
            </a:extLst>
          </p:cNvPr>
          <p:cNvCxnSpPr>
            <a:cxnSpLocks/>
          </p:cNvCxnSpPr>
          <p:nvPr/>
        </p:nvCxnSpPr>
        <p:spPr>
          <a:xfrm>
            <a:off x="8360519" y="4834984"/>
            <a:ext cx="0" cy="1296168"/>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7" name="Connettore diritto 46">
            <a:extLst>
              <a:ext uri="{FF2B5EF4-FFF2-40B4-BE49-F238E27FC236}">
                <a16:creationId xmlns:a16="http://schemas.microsoft.com/office/drawing/2014/main" id="{A6CD37F4-4652-51D7-DFA1-FD7DC4A36094}"/>
              </a:ext>
            </a:extLst>
          </p:cNvPr>
          <p:cNvCxnSpPr>
            <a:cxnSpLocks/>
          </p:cNvCxnSpPr>
          <p:nvPr/>
        </p:nvCxnSpPr>
        <p:spPr>
          <a:xfrm flipH="1">
            <a:off x="8175110" y="6131152"/>
            <a:ext cx="185409"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pic>
        <p:nvPicPr>
          <p:cNvPr id="6" name="Immagine 5" descr="Immagine che contiene testo, schermata, Carattere&#10;&#10;Descrizione generata automaticamente">
            <a:extLst>
              <a:ext uri="{FF2B5EF4-FFF2-40B4-BE49-F238E27FC236}">
                <a16:creationId xmlns:a16="http://schemas.microsoft.com/office/drawing/2014/main" id="{FCEBEFA0-7CD2-4783-EB16-550BE3F0EEAF}"/>
              </a:ext>
            </a:extLst>
          </p:cNvPr>
          <p:cNvPicPr>
            <a:picLocks noChangeAspect="1"/>
          </p:cNvPicPr>
          <p:nvPr/>
        </p:nvPicPr>
        <p:blipFill>
          <a:blip r:embed="rId4"/>
          <a:stretch>
            <a:fillRect/>
          </a:stretch>
        </p:blipFill>
        <p:spPr>
          <a:xfrm>
            <a:off x="3089194" y="1794079"/>
            <a:ext cx="5325218" cy="1552792"/>
          </a:xfrm>
          <a:prstGeom prst="rect">
            <a:avLst/>
          </a:prstGeom>
        </p:spPr>
      </p:pic>
      <p:pic>
        <p:nvPicPr>
          <p:cNvPr id="10" name="Immagine 9" descr="Immagine che contiene testo, schermata, Carattere&#10;&#10;Descrizione generata automaticamente">
            <a:extLst>
              <a:ext uri="{FF2B5EF4-FFF2-40B4-BE49-F238E27FC236}">
                <a16:creationId xmlns:a16="http://schemas.microsoft.com/office/drawing/2014/main" id="{DF390DCA-287A-4B6D-6EA6-987AF77B5640}"/>
              </a:ext>
            </a:extLst>
          </p:cNvPr>
          <p:cNvPicPr>
            <a:picLocks noChangeAspect="1"/>
          </p:cNvPicPr>
          <p:nvPr/>
        </p:nvPicPr>
        <p:blipFill>
          <a:blip r:embed="rId5"/>
          <a:stretch>
            <a:fillRect/>
          </a:stretch>
        </p:blipFill>
        <p:spPr>
          <a:xfrm>
            <a:off x="3089193" y="4834984"/>
            <a:ext cx="5033615" cy="1297324"/>
          </a:xfrm>
          <a:prstGeom prst="rect">
            <a:avLst/>
          </a:prstGeom>
        </p:spPr>
      </p:pic>
      <p:pic>
        <p:nvPicPr>
          <p:cNvPr id="13" name="Immagine 12" descr="Immagine che contiene testo, Carattere, schermata, design&#10;&#10;Descrizione generata automaticamente">
            <a:extLst>
              <a:ext uri="{FF2B5EF4-FFF2-40B4-BE49-F238E27FC236}">
                <a16:creationId xmlns:a16="http://schemas.microsoft.com/office/drawing/2014/main" id="{20CF3876-8599-4D4E-9745-C533CDC17E44}"/>
              </a:ext>
            </a:extLst>
          </p:cNvPr>
          <p:cNvPicPr>
            <a:picLocks noChangeAspect="1"/>
          </p:cNvPicPr>
          <p:nvPr/>
        </p:nvPicPr>
        <p:blipFill>
          <a:blip r:embed="rId6"/>
          <a:stretch>
            <a:fillRect/>
          </a:stretch>
        </p:blipFill>
        <p:spPr>
          <a:xfrm>
            <a:off x="3089194" y="3524111"/>
            <a:ext cx="2943636" cy="1133633"/>
          </a:xfrm>
          <a:prstGeom prst="rect">
            <a:avLst/>
          </a:prstGeom>
        </p:spPr>
      </p:pic>
      <p:pic>
        <p:nvPicPr>
          <p:cNvPr id="17" name="Immagine 16">
            <a:extLst>
              <a:ext uri="{FF2B5EF4-FFF2-40B4-BE49-F238E27FC236}">
                <a16:creationId xmlns:a16="http://schemas.microsoft.com/office/drawing/2014/main" id="{40252798-04A4-7159-9E45-FEF2F244C910}"/>
              </a:ext>
            </a:extLst>
          </p:cNvPr>
          <p:cNvPicPr>
            <a:picLocks noChangeAspect="1"/>
          </p:cNvPicPr>
          <p:nvPr/>
        </p:nvPicPr>
        <p:blipFill>
          <a:blip r:embed="rId7"/>
          <a:stretch>
            <a:fillRect/>
          </a:stretch>
        </p:blipFill>
        <p:spPr>
          <a:xfrm>
            <a:off x="3089193" y="6309548"/>
            <a:ext cx="4437086" cy="301119"/>
          </a:xfrm>
          <a:prstGeom prst="rect">
            <a:avLst/>
          </a:prstGeom>
        </p:spPr>
      </p:pic>
      <p:cxnSp>
        <p:nvCxnSpPr>
          <p:cNvPr id="25" name="Connettore diritto 24">
            <a:extLst>
              <a:ext uri="{FF2B5EF4-FFF2-40B4-BE49-F238E27FC236}">
                <a16:creationId xmlns:a16="http://schemas.microsoft.com/office/drawing/2014/main" id="{F2ADB730-8B41-BA1A-82D4-8ED4FDDFFF4F}"/>
              </a:ext>
            </a:extLst>
          </p:cNvPr>
          <p:cNvCxnSpPr>
            <a:cxnSpLocks/>
          </p:cNvCxnSpPr>
          <p:nvPr/>
        </p:nvCxnSpPr>
        <p:spPr>
          <a:xfrm flipH="1">
            <a:off x="6066467" y="3545634"/>
            <a:ext cx="185409"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6" name="Connettore diritto 25">
            <a:extLst>
              <a:ext uri="{FF2B5EF4-FFF2-40B4-BE49-F238E27FC236}">
                <a16:creationId xmlns:a16="http://schemas.microsoft.com/office/drawing/2014/main" id="{65078076-BD69-FDEE-C6C6-312D2224C840}"/>
              </a:ext>
            </a:extLst>
          </p:cNvPr>
          <p:cNvCxnSpPr>
            <a:cxnSpLocks/>
          </p:cNvCxnSpPr>
          <p:nvPr/>
        </p:nvCxnSpPr>
        <p:spPr>
          <a:xfrm>
            <a:off x="6251876" y="3544705"/>
            <a:ext cx="0" cy="107492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8" name="Connettore diritto 27">
            <a:extLst>
              <a:ext uri="{FF2B5EF4-FFF2-40B4-BE49-F238E27FC236}">
                <a16:creationId xmlns:a16="http://schemas.microsoft.com/office/drawing/2014/main" id="{ABBFAD71-C0B9-8C5A-59F1-59C49F567AC6}"/>
              </a:ext>
            </a:extLst>
          </p:cNvPr>
          <p:cNvCxnSpPr>
            <a:cxnSpLocks/>
          </p:cNvCxnSpPr>
          <p:nvPr/>
        </p:nvCxnSpPr>
        <p:spPr>
          <a:xfrm flipH="1">
            <a:off x="6066466" y="4619625"/>
            <a:ext cx="185409"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
        <p:nvSpPr>
          <p:cNvPr id="38" name="TextBox 67">
            <a:extLst>
              <a:ext uri="{FF2B5EF4-FFF2-40B4-BE49-F238E27FC236}">
                <a16:creationId xmlns:a16="http://schemas.microsoft.com/office/drawing/2014/main" id="{A3C06408-2F46-019C-4343-952049BC8BB6}"/>
              </a:ext>
            </a:extLst>
          </p:cNvPr>
          <p:cNvSpPr txBox="1"/>
          <p:nvPr/>
        </p:nvSpPr>
        <p:spPr>
          <a:xfrm>
            <a:off x="6320658" y="3939641"/>
            <a:ext cx="1061584" cy="323165"/>
          </a:xfrm>
          <a:prstGeom prst="rect">
            <a:avLst/>
          </a:prstGeom>
        </p:spPr>
        <p:txBody>
          <a:bodyPr wrap="square" lIns="0" tIns="0" rIns="0" bIns="0">
            <a:spAutoFit/>
          </a:bodyPr>
          <a:lstStyle>
            <a:defPPr>
              <a:defRPr lang="en-US"/>
            </a:defPPr>
            <a:lvl1pPr>
              <a:defRPr sz="1600" i="1">
                <a:solidFill>
                  <a:srgbClr val="002060"/>
                </a:solidFill>
                <a:latin typeface="+mj-lt"/>
                <a:cs typeface="Segoe UI" panose="020B0502040204020203" pitchFamily="34" charset="0"/>
              </a:defRPr>
            </a:lvl1pPr>
          </a:lstStyle>
          <a:p>
            <a:r>
              <a:rPr lang="en-US" sz="1050" b="1">
                <a:latin typeface="Segoe UI" panose="020B0502040204020203" pitchFamily="34" charset="0"/>
              </a:rPr>
              <a:t>Definizione di un Data Source</a:t>
            </a:r>
          </a:p>
        </p:txBody>
      </p:sp>
      <p:sp>
        <p:nvSpPr>
          <p:cNvPr id="53" name="TextBox 67">
            <a:extLst>
              <a:ext uri="{FF2B5EF4-FFF2-40B4-BE49-F238E27FC236}">
                <a16:creationId xmlns:a16="http://schemas.microsoft.com/office/drawing/2014/main" id="{69DAD049-6AE3-F2AF-BC7C-9A065F4E50CF}"/>
              </a:ext>
            </a:extLst>
          </p:cNvPr>
          <p:cNvSpPr txBox="1"/>
          <p:nvPr/>
        </p:nvSpPr>
        <p:spPr>
          <a:xfrm>
            <a:off x="8414412" y="5321485"/>
            <a:ext cx="1247745" cy="323165"/>
          </a:xfrm>
          <a:prstGeom prst="rect">
            <a:avLst/>
          </a:prstGeom>
        </p:spPr>
        <p:txBody>
          <a:bodyPr wrap="square" lIns="0" tIns="0" rIns="0" bIns="0">
            <a:spAutoFit/>
          </a:bodyPr>
          <a:lstStyle>
            <a:defPPr>
              <a:defRPr lang="en-US"/>
            </a:defPPr>
            <a:lvl1pPr>
              <a:defRPr sz="1600" i="1">
                <a:solidFill>
                  <a:srgbClr val="002060"/>
                </a:solidFill>
                <a:latin typeface="+mj-lt"/>
                <a:cs typeface="Segoe UI" panose="020B0502040204020203" pitchFamily="34" charset="0"/>
              </a:defRPr>
            </a:lvl1pPr>
          </a:lstStyle>
          <a:p>
            <a:r>
              <a:rPr lang="en-US" sz="1050" b="1">
                <a:latin typeface="Segoe UI" panose="020B0502040204020203" pitchFamily="34" charset="0"/>
              </a:rPr>
              <a:t>Request Template per DynamoDB</a:t>
            </a:r>
          </a:p>
        </p:txBody>
      </p:sp>
      <p:cxnSp>
        <p:nvCxnSpPr>
          <p:cNvPr id="54" name="Connettore diritto 53">
            <a:extLst>
              <a:ext uri="{FF2B5EF4-FFF2-40B4-BE49-F238E27FC236}">
                <a16:creationId xmlns:a16="http://schemas.microsoft.com/office/drawing/2014/main" id="{B1692F02-8061-2306-F694-F4C27E211528}"/>
              </a:ext>
            </a:extLst>
          </p:cNvPr>
          <p:cNvCxnSpPr>
            <a:cxnSpLocks/>
          </p:cNvCxnSpPr>
          <p:nvPr/>
        </p:nvCxnSpPr>
        <p:spPr>
          <a:xfrm flipH="1">
            <a:off x="7580750" y="6311856"/>
            <a:ext cx="185409"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5" name="Connettore diritto 54">
            <a:extLst>
              <a:ext uri="{FF2B5EF4-FFF2-40B4-BE49-F238E27FC236}">
                <a16:creationId xmlns:a16="http://schemas.microsoft.com/office/drawing/2014/main" id="{45138C26-2DAE-EAE2-8C0C-77DCE3E2AFE4}"/>
              </a:ext>
            </a:extLst>
          </p:cNvPr>
          <p:cNvCxnSpPr>
            <a:cxnSpLocks/>
          </p:cNvCxnSpPr>
          <p:nvPr/>
        </p:nvCxnSpPr>
        <p:spPr>
          <a:xfrm>
            <a:off x="7766159" y="6309548"/>
            <a:ext cx="0" cy="292448"/>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6" name="Connettore diritto 55">
            <a:extLst>
              <a:ext uri="{FF2B5EF4-FFF2-40B4-BE49-F238E27FC236}">
                <a16:creationId xmlns:a16="http://schemas.microsoft.com/office/drawing/2014/main" id="{4D7FC652-C05A-D51A-6AA2-672746FAB1F6}"/>
              </a:ext>
            </a:extLst>
          </p:cNvPr>
          <p:cNvCxnSpPr>
            <a:cxnSpLocks/>
          </p:cNvCxnSpPr>
          <p:nvPr/>
        </p:nvCxnSpPr>
        <p:spPr>
          <a:xfrm flipH="1">
            <a:off x="7580750" y="6601996"/>
            <a:ext cx="185409"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
        <p:nvSpPr>
          <p:cNvPr id="57" name="TextBox 67">
            <a:extLst>
              <a:ext uri="{FF2B5EF4-FFF2-40B4-BE49-F238E27FC236}">
                <a16:creationId xmlns:a16="http://schemas.microsoft.com/office/drawing/2014/main" id="{46AA5E62-229D-8F19-2278-FD590E855F66}"/>
              </a:ext>
            </a:extLst>
          </p:cNvPr>
          <p:cNvSpPr txBox="1"/>
          <p:nvPr/>
        </p:nvSpPr>
        <p:spPr>
          <a:xfrm>
            <a:off x="7836259" y="6377950"/>
            <a:ext cx="2290719" cy="161583"/>
          </a:xfrm>
          <a:prstGeom prst="rect">
            <a:avLst/>
          </a:prstGeom>
        </p:spPr>
        <p:txBody>
          <a:bodyPr wrap="square" lIns="0" tIns="0" rIns="0" bIns="0">
            <a:spAutoFit/>
          </a:bodyPr>
          <a:lstStyle>
            <a:defPPr>
              <a:defRPr lang="en-US"/>
            </a:defPPr>
            <a:lvl1pPr>
              <a:defRPr sz="1600" i="1">
                <a:solidFill>
                  <a:srgbClr val="002060"/>
                </a:solidFill>
                <a:latin typeface="+mj-lt"/>
                <a:cs typeface="Segoe UI" panose="020B0502040204020203" pitchFamily="34" charset="0"/>
              </a:defRPr>
            </a:lvl1pPr>
          </a:lstStyle>
          <a:p>
            <a:r>
              <a:rPr lang="en-US" sz="1050" b="1">
                <a:latin typeface="Segoe UI" panose="020B0502040204020203" pitchFamily="34" charset="0"/>
              </a:rPr>
              <a:t>Response Template per DynamoDB</a:t>
            </a:r>
          </a:p>
        </p:txBody>
      </p:sp>
    </p:spTree>
    <p:extLst>
      <p:ext uri="{BB962C8B-B14F-4D97-AF65-F5344CB8AC3E}">
        <p14:creationId xmlns:p14="http://schemas.microsoft.com/office/powerpoint/2010/main" val="1164526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arn(outVertical)">
                                      <p:cBhvr>
                                        <p:cTn id="7" dur="2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Title 67" hidden="1">
            <a:extLst>
              <a:ext uri="{FF2B5EF4-FFF2-40B4-BE49-F238E27FC236}">
                <a16:creationId xmlns:a16="http://schemas.microsoft.com/office/drawing/2014/main" id="{3D46526D-118F-4F6F-BAE0-066F422EBD1E}"/>
              </a:ext>
            </a:extLst>
          </p:cNvPr>
          <p:cNvSpPr>
            <a:spLocks noGrp="1"/>
          </p:cNvSpPr>
          <p:nvPr>
            <p:ph type="title"/>
          </p:nvPr>
        </p:nvSpPr>
        <p:spPr/>
        <p:txBody>
          <a:bodyPr/>
          <a:lstStyle/>
          <a:p>
            <a:r>
              <a:rPr lang="en-US"/>
              <a:t>Human resources slide 3</a:t>
            </a:r>
          </a:p>
        </p:txBody>
      </p:sp>
      <p:sp>
        <p:nvSpPr>
          <p:cNvPr id="2" name="TextBox 1">
            <a:extLst>
              <a:ext uri="{FF2B5EF4-FFF2-40B4-BE49-F238E27FC236}">
                <a16:creationId xmlns:a16="http://schemas.microsoft.com/office/drawing/2014/main" id="{62AEF5FE-6C45-4BF6-9676-571742C3CDD7}"/>
              </a:ext>
            </a:extLst>
          </p:cNvPr>
          <p:cNvSpPr txBox="1"/>
          <p:nvPr/>
        </p:nvSpPr>
        <p:spPr>
          <a:xfrm>
            <a:off x="3291360" y="327600"/>
            <a:ext cx="5609279" cy="512961"/>
          </a:xfrm>
          <a:prstGeom prst="rect">
            <a:avLst/>
          </a:prstGeom>
          <a:noFill/>
        </p:spPr>
        <p:txBody>
          <a:bodyPr wrap="square" lIns="0" tIns="0" rIns="0" bIns="0" rtlCol="0">
            <a:spAutoFit/>
          </a:bodyPr>
          <a:lstStyle/>
          <a:p>
            <a:pPr>
              <a:lnSpc>
                <a:spcPts val="4000"/>
              </a:lnSpc>
            </a:pPr>
            <a:r>
              <a:rPr lang="en-US" sz="4400" b="1">
                <a:solidFill>
                  <a:srgbClr val="002060"/>
                </a:solidFill>
                <a:latin typeface="Segoe UI" panose="020B0502040204020203" pitchFamily="34" charset="0"/>
                <a:cs typeface="Segoe UI" panose="020B0502040204020203" pitchFamily="34" charset="0"/>
              </a:rPr>
              <a:t>Architettura e Servizi</a:t>
            </a:r>
          </a:p>
        </p:txBody>
      </p:sp>
      <p:pic>
        <p:nvPicPr>
          <p:cNvPr id="69" name="Immagine 68" descr="Immagine che contiene testo, Carattere, logo, simbolo&#10;&#10;Descrizione generata automaticamente">
            <a:extLst>
              <a:ext uri="{FF2B5EF4-FFF2-40B4-BE49-F238E27FC236}">
                <a16:creationId xmlns:a16="http://schemas.microsoft.com/office/drawing/2014/main" id="{DD93A340-F1A3-4546-7E69-7835CC5A869C}"/>
              </a:ext>
            </a:extLst>
          </p:cNvPr>
          <p:cNvPicPr>
            <a:picLocks noChangeAspect="1"/>
          </p:cNvPicPr>
          <p:nvPr/>
        </p:nvPicPr>
        <p:blipFill>
          <a:blip r:embed="rId3"/>
          <a:stretch>
            <a:fillRect/>
          </a:stretch>
        </p:blipFill>
        <p:spPr>
          <a:xfrm>
            <a:off x="122830" y="142843"/>
            <a:ext cx="1787858" cy="503622"/>
          </a:xfrm>
          <a:prstGeom prst="rect">
            <a:avLst/>
          </a:prstGeom>
        </p:spPr>
      </p:pic>
      <p:sp>
        <p:nvSpPr>
          <p:cNvPr id="70" name="CasellaDiTesto 69">
            <a:extLst>
              <a:ext uri="{FF2B5EF4-FFF2-40B4-BE49-F238E27FC236}">
                <a16:creationId xmlns:a16="http://schemas.microsoft.com/office/drawing/2014/main" id="{8C9CA1A5-FE25-C1CF-2C9F-18E16ADD8D79}"/>
              </a:ext>
            </a:extLst>
          </p:cNvPr>
          <p:cNvSpPr txBox="1"/>
          <p:nvPr/>
        </p:nvSpPr>
        <p:spPr>
          <a:xfrm>
            <a:off x="0" y="681202"/>
            <a:ext cx="2844048" cy="215444"/>
          </a:xfrm>
          <a:prstGeom prst="rect">
            <a:avLst/>
          </a:prstGeom>
          <a:noFill/>
        </p:spPr>
        <p:txBody>
          <a:bodyPr wrap="none" rtlCol="0">
            <a:spAutoFit/>
          </a:bodyPr>
          <a:lstStyle/>
          <a:p>
            <a:r>
              <a:rPr lang="it-IT" sz="800">
                <a:latin typeface="Adobe Caslon Pro" panose="0205050205050A020403" pitchFamily="18" charset="0"/>
                <a:ea typeface="NSimSun" panose="02010609030101010101" pitchFamily="49" charset="-122"/>
              </a:rPr>
              <a:t>Dip. di Ingegneria Elettrica e delle Tecnologie dell’Informazione</a:t>
            </a:r>
          </a:p>
        </p:txBody>
      </p:sp>
      <p:sp>
        <p:nvSpPr>
          <p:cNvPr id="7" name="TextBox 1">
            <a:extLst>
              <a:ext uri="{FF2B5EF4-FFF2-40B4-BE49-F238E27FC236}">
                <a16:creationId xmlns:a16="http://schemas.microsoft.com/office/drawing/2014/main" id="{7D8D20A7-E1B1-F1F8-6FBB-57A2750CF7D4}"/>
              </a:ext>
            </a:extLst>
          </p:cNvPr>
          <p:cNvSpPr txBox="1"/>
          <p:nvPr/>
        </p:nvSpPr>
        <p:spPr>
          <a:xfrm>
            <a:off x="2247117" y="1048270"/>
            <a:ext cx="8478375" cy="454420"/>
          </a:xfrm>
          <a:prstGeom prst="rect">
            <a:avLst/>
          </a:prstGeom>
          <a:noFill/>
        </p:spPr>
        <p:txBody>
          <a:bodyPr wrap="square" lIns="0" tIns="0" rIns="0" bIns="0" rtlCol="0">
            <a:spAutoFit/>
          </a:bodyPr>
          <a:lstStyle/>
          <a:p>
            <a:pPr>
              <a:lnSpc>
                <a:spcPts val="4000"/>
              </a:lnSpc>
            </a:pPr>
            <a:r>
              <a:rPr lang="en-US" sz="2400" b="1">
                <a:solidFill>
                  <a:schemeClr val="accent1">
                    <a:lumMod val="50000"/>
                  </a:schemeClr>
                </a:solidFill>
                <a:latin typeface="Segoe UI" panose="020B0502040204020203" pitchFamily="34" charset="0"/>
                <a:cs typeface="Segoe UI" panose="020B0502040204020203" pitchFamily="34" charset="0"/>
              </a:rPr>
              <a:t>Esempio di configurazione di un resolver con AWS Lambda</a:t>
            </a:r>
          </a:p>
        </p:txBody>
      </p:sp>
      <p:cxnSp>
        <p:nvCxnSpPr>
          <p:cNvPr id="11" name="Connettore diritto 10">
            <a:extLst>
              <a:ext uri="{FF2B5EF4-FFF2-40B4-BE49-F238E27FC236}">
                <a16:creationId xmlns:a16="http://schemas.microsoft.com/office/drawing/2014/main" id="{BE642B90-CACB-10C6-B53E-96104CBAB4A0}"/>
              </a:ext>
            </a:extLst>
          </p:cNvPr>
          <p:cNvCxnSpPr>
            <a:cxnSpLocks/>
          </p:cNvCxnSpPr>
          <p:nvPr/>
        </p:nvCxnSpPr>
        <p:spPr>
          <a:xfrm>
            <a:off x="2390775" y="1565000"/>
            <a:ext cx="818197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Connettore diritto 22">
            <a:extLst>
              <a:ext uri="{FF2B5EF4-FFF2-40B4-BE49-F238E27FC236}">
                <a16:creationId xmlns:a16="http://schemas.microsoft.com/office/drawing/2014/main" id="{D6A84BE6-0620-B482-7348-6D599D730DE5}"/>
              </a:ext>
            </a:extLst>
          </p:cNvPr>
          <p:cNvCxnSpPr>
            <a:cxnSpLocks/>
          </p:cNvCxnSpPr>
          <p:nvPr/>
        </p:nvCxnSpPr>
        <p:spPr>
          <a:xfrm>
            <a:off x="122830" y="974366"/>
            <a:ext cx="1195283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Connettore diritto 43">
            <a:extLst>
              <a:ext uri="{FF2B5EF4-FFF2-40B4-BE49-F238E27FC236}">
                <a16:creationId xmlns:a16="http://schemas.microsoft.com/office/drawing/2014/main" id="{5183AE79-6D71-7B60-0990-90498073946C}"/>
              </a:ext>
            </a:extLst>
          </p:cNvPr>
          <p:cNvCxnSpPr>
            <a:cxnSpLocks/>
          </p:cNvCxnSpPr>
          <p:nvPr/>
        </p:nvCxnSpPr>
        <p:spPr>
          <a:xfrm flipH="1">
            <a:off x="4835495" y="1737539"/>
            <a:ext cx="185409"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5" name="Connettore diritto 44">
            <a:extLst>
              <a:ext uri="{FF2B5EF4-FFF2-40B4-BE49-F238E27FC236}">
                <a16:creationId xmlns:a16="http://schemas.microsoft.com/office/drawing/2014/main" id="{CD4BEDD0-9823-36D3-16AC-E9C2EB3FA4D1}"/>
              </a:ext>
            </a:extLst>
          </p:cNvPr>
          <p:cNvCxnSpPr>
            <a:cxnSpLocks/>
          </p:cNvCxnSpPr>
          <p:nvPr/>
        </p:nvCxnSpPr>
        <p:spPr>
          <a:xfrm>
            <a:off x="5020904" y="1737539"/>
            <a:ext cx="0" cy="885521"/>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7" name="Connettore diritto 46">
            <a:extLst>
              <a:ext uri="{FF2B5EF4-FFF2-40B4-BE49-F238E27FC236}">
                <a16:creationId xmlns:a16="http://schemas.microsoft.com/office/drawing/2014/main" id="{A6CD37F4-4652-51D7-DFA1-FD7DC4A36094}"/>
              </a:ext>
            </a:extLst>
          </p:cNvPr>
          <p:cNvCxnSpPr>
            <a:cxnSpLocks/>
          </p:cNvCxnSpPr>
          <p:nvPr/>
        </p:nvCxnSpPr>
        <p:spPr>
          <a:xfrm flipH="1">
            <a:off x="4835495" y="2623060"/>
            <a:ext cx="185409"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
        <p:nvSpPr>
          <p:cNvPr id="48" name="TextBox 67">
            <a:extLst>
              <a:ext uri="{FF2B5EF4-FFF2-40B4-BE49-F238E27FC236}">
                <a16:creationId xmlns:a16="http://schemas.microsoft.com/office/drawing/2014/main" id="{1C6856BF-C86F-0DF2-49F5-3A156C65572E}"/>
              </a:ext>
            </a:extLst>
          </p:cNvPr>
          <p:cNvSpPr txBox="1"/>
          <p:nvPr/>
        </p:nvSpPr>
        <p:spPr>
          <a:xfrm>
            <a:off x="4369943" y="3397718"/>
            <a:ext cx="1392538" cy="323165"/>
          </a:xfrm>
          <a:prstGeom prst="rect">
            <a:avLst/>
          </a:prstGeom>
        </p:spPr>
        <p:txBody>
          <a:bodyPr wrap="square" lIns="0" tIns="0" rIns="0" bIns="0">
            <a:spAutoFit/>
          </a:bodyPr>
          <a:lstStyle>
            <a:defPPr>
              <a:defRPr lang="en-US"/>
            </a:defPPr>
            <a:lvl1pPr>
              <a:defRPr sz="1600" i="1">
                <a:solidFill>
                  <a:srgbClr val="002060"/>
                </a:solidFill>
                <a:latin typeface="+mj-lt"/>
                <a:cs typeface="Segoe UI" panose="020B0502040204020203" pitchFamily="34" charset="0"/>
              </a:defRPr>
            </a:lvl1pPr>
          </a:lstStyle>
          <a:p>
            <a:r>
              <a:rPr lang="en-US" sz="1050" b="1">
                <a:latin typeface="Segoe UI" panose="020B0502040204020203" pitchFamily="34" charset="0"/>
              </a:rPr>
              <a:t>Definizione di un Data Source</a:t>
            </a:r>
          </a:p>
        </p:txBody>
      </p:sp>
      <p:pic>
        <p:nvPicPr>
          <p:cNvPr id="6" name="Immagine 5" descr="Immagine che contiene testo, schermata, Carattere&#10;&#10;Descrizione generata automaticamente">
            <a:extLst>
              <a:ext uri="{FF2B5EF4-FFF2-40B4-BE49-F238E27FC236}">
                <a16:creationId xmlns:a16="http://schemas.microsoft.com/office/drawing/2014/main" id="{00C866B5-8EC6-D009-556C-52D3A8501464}"/>
              </a:ext>
            </a:extLst>
          </p:cNvPr>
          <p:cNvPicPr>
            <a:picLocks noChangeAspect="1"/>
          </p:cNvPicPr>
          <p:nvPr/>
        </p:nvPicPr>
        <p:blipFill>
          <a:blip r:embed="rId4"/>
          <a:stretch>
            <a:fillRect/>
          </a:stretch>
        </p:blipFill>
        <p:spPr>
          <a:xfrm>
            <a:off x="195728" y="1695255"/>
            <a:ext cx="4557241" cy="999970"/>
          </a:xfrm>
          <a:prstGeom prst="rect">
            <a:avLst/>
          </a:prstGeom>
        </p:spPr>
      </p:pic>
      <p:pic>
        <p:nvPicPr>
          <p:cNvPr id="10" name="Immagine 9" descr="Immagine che contiene testo, Carattere, schermata&#10;&#10;Descrizione generata automaticamente">
            <a:extLst>
              <a:ext uri="{FF2B5EF4-FFF2-40B4-BE49-F238E27FC236}">
                <a16:creationId xmlns:a16="http://schemas.microsoft.com/office/drawing/2014/main" id="{140831C1-53A2-5357-1DF6-3DF1F8F495AE}"/>
              </a:ext>
            </a:extLst>
          </p:cNvPr>
          <p:cNvPicPr>
            <a:picLocks noChangeAspect="1"/>
          </p:cNvPicPr>
          <p:nvPr/>
        </p:nvPicPr>
        <p:blipFill>
          <a:blip r:embed="rId5"/>
          <a:stretch>
            <a:fillRect/>
          </a:stretch>
        </p:blipFill>
        <p:spPr>
          <a:xfrm>
            <a:off x="195728" y="2987721"/>
            <a:ext cx="3848637" cy="1143160"/>
          </a:xfrm>
          <a:prstGeom prst="rect">
            <a:avLst/>
          </a:prstGeom>
        </p:spPr>
      </p:pic>
      <p:pic>
        <p:nvPicPr>
          <p:cNvPr id="13" name="Immagine 12" descr="Immagine che contiene testo, schermata, Carattere&#10;&#10;Descrizione generata automaticamente">
            <a:extLst>
              <a:ext uri="{FF2B5EF4-FFF2-40B4-BE49-F238E27FC236}">
                <a16:creationId xmlns:a16="http://schemas.microsoft.com/office/drawing/2014/main" id="{223222B2-7BAF-F081-BFFA-5FBCDDB630EA}"/>
              </a:ext>
            </a:extLst>
          </p:cNvPr>
          <p:cNvPicPr>
            <a:picLocks noChangeAspect="1"/>
          </p:cNvPicPr>
          <p:nvPr/>
        </p:nvPicPr>
        <p:blipFill>
          <a:blip r:embed="rId6"/>
          <a:stretch>
            <a:fillRect/>
          </a:stretch>
        </p:blipFill>
        <p:spPr>
          <a:xfrm>
            <a:off x="195728" y="4356630"/>
            <a:ext cx="4076628" cy="2283848"/>
          </a:xfrm>
          <a:prstGeom prst="rect">
            <a:avLst/>
          </a:prstGeom>
        </p:spPr>
      </p:pic>
      <p:pic>
        <p:nvPicPr>
          <p:cNvPr id="17" name="Immagine 16" descr="Immagine che contiene testo, schermata, software&#10;&#10;Descrizione generata automaticamente">
            <a:extLst>
              <a:ext uri="{FF2B5EF4-FFF2-40B4-BE49-F238E27FC236}">
                <a16:creationId xmlns:a16="http://schemas.microsoft.com/office/drawing/2014/main" id="{C3BA2CCC-483F-7CE0-1A6E-A1B9E9A4BEBF}"/>
              </a:ext>
            </a:extLst>
          </p:cNvPr>
          <p:cNvPicPr>
            <a:picLocks noChangeAspect="1"/>
          </p:cNvPicPr>
          <p:nvPr/>
        </p:nvPicPr>
        <p:blipFill>
          <a:blip r:embed="rId7"/>
          <a:stretch>
            <a:fillRect/>
          </a:stretch>
        </p:blipFill>
        <p:spPr>
          <a:xfrm>
            <a:off x="6568146" y="1963288"/>
            <a:ext cx="5419582" cy="4786683"/>
          </a:xfrm>
          <a:prstGeom prst="rect">
            <a:avLst/>
          </a:prstGeom>
        </p:spPr>
      </p:pic>
      <p:cxnSp>
        <p:nvCxnSpPr>
          <p:cNvPr id="24" name="Connettore diritto 23">
            <a:extLst>
              <a:ext uri="{FF2B5EF4-FFF2-40B4-BE49-F238E27FC236}">
                <a16:creationId xmlns:a16="http://schemas.microsoft.com/office/drawing/2014/main" id="{9803CD5E-3B61-FE38-C4C6-B9197C22D88C}"/>
              </a:ext>
            </a:extLst>
          </p:cNvPr>
          <p:cNvCxnSpPr>
            <a:cxnSpLocks/>
          </p:cNvCxnSpPr>
          <p:nvPr/>
        </p:nvCxnSpPr>
        <p:spPr>
          <a:xfrm flipH="1">
            <a:off x="4140240" y="3062974"/>
            <a:ext cx="185409"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5" name="Connettore diritto 24">
            <a:extLst>
              <a:ext uri="{FF2B5EF4-FFF2-40B4-BE49-F238E27FC236}">
                <a16:creationId xmlns:a16="http://schemas.microsoft.com/office/drawing/2014/main" id="{90662C35-FDBF-A7C5-4ECF-477235FACF8D}"/>
              </a:ext>
            </a:extLst>
          </p:cNvPr>
          <p:cNvCxnSpPr>
            <a:cxnSpLocks/>
          </p:cNvCxnSpPr>
          <p:nvPr/>
        </p:nvCxnSpPr>
        <p:spPr>
          <a:xfrm>
            <a:off x="4325649" y="3062974"/>
            <a:ext cx="0" cy="1058451"/>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6" name="Connettore diritto 25">
            <a:extLst>
              <a:ext uri="{FF2B5EF4-FFF2-40B4-BE49-F238E27FC236}">
                <a16:creationId xmlns:a16="http://schemas.microsoft.com/office/drawing/2014/main" id="{898B676D-FA33-FBC0-735B-055250AC91B1}"/>
              </a:ext>
            </a:extLst>
          </p:cNvPr>
          <p:cNvCxnSpPr>
            <a:cxnSpLocks/>
          </p:cNvCxnSpPr>
          <p:nvPr/>
        </p:nvCxnSpPr>
        <p:spPr>
          <a:xfrm flipH="1">
            <a:off x="4140239" y="4121425"/>
            <a:ext cx="185409"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
        <p:nvSpPr>
          <p:cNvPr id="49" name="TextBox 67">
            <a:extLst>
              <a:ext uri="{FF2B5EF4-FFF2-40B4-BE49-F238E27FC236}">
                <a16:creationId xmlns:a16="http://schemas.microsoft.com/office/drawing/2014/main" id="{DFEE2ABA-AC3C-863D-84AF-6846FAC88C2B}"/>
              </a:ext>
            </a:extLst>
          </p:cNvPr>
          <p:cNvSpPr txBox="1"/>
          <p:nvPr/>
        </p:nvSpPr>
        <p:spPr>
          <a:xfrm>
            <a:off x="5065197" y="2033657"/>
            <a:ext cx="1452027" cy="323165"/>
          </a:xfrm>
          <a:prstGeom prst="rect">
            <a:avLst/>
          </a:prstGeom>
        </p:spPr>
        <p:txBody>
          <a:bodyPr wrap="square" lIns="0" tIns="0" rIns="0" bIns="0">
            <a:spAutoFit/>
          </a:bodyPr>
          <a:lstStyle>
            <a:defPPr>
              <a:defRPr lang="en-US"/>
            </a:defPPr>
            <a:lvl1pPr>
              <a:defRPr sz="1600" i="1">
                <a:solidFill>
                  <a:srgbClr val="002060"/>
                </a:solidFill>
                <a:latin typeface="+mj-lt"/>
                <a:cs typeface="Segoe UI" panose="020B0502040204020203" pitchFamily="34" charset="0"/>
              </a:defRPr>
            </a:lvl1pPr>
          </a:lstStyle>
          <a:p>
            <a:r>
              <a:rPr lang="en-US" sz="1050" b="1">
                <a:latin typeface="Segoe UI" panose="020B0502040204020203" pitchFamily="34" charset="0"/>
              </a:rPr>
              <a:t>Definizione di un resolver </a:t>
            </a:r>
          </a:p>
        </p:txBody>
      </p:sp>
      <p:sp>
        <p:nvSpPr>
          <p:cNvPr id="50" name="TextBox 67">
            <a:extLst>
              <a:ext uri="{FF2B5EF4-FFF2-40B4-BE49-F238E27FC236}">
                <a16:creationId xmlns:a16="http://schemas.microsoft.com/office/drawing/2014/main" id="{DB947909-8428-4079-C990-A910ABBC0246}"/>
              </a:ext>
            </a:extLst>
          </p:cNvPr>
          <p:cNvSpPr txBox="1"/>
          <p:nvPr/>
        </p:nvSpPr>
        <p:spPr>
          <a:xfrm>
            <a:off x="4575693" y="5264207"/>
            <a:ext cx="1392538" cy="484748"/>
          </a:xfrm>
          <a:prstGeom prst="rect">
            <a:avLst/>
          </a:prstGeom>
        </p:spPr>
        <p:txBody>
          <a:bodyPr wrap="square" lIns="0" tIns="0" rIns="0" bIns="0">
            <a:spAutoFit/>
          </a:bodyPr>
          <a:lstStyle>
            <a:defPPr>
              <a:defRPr lang="en-US"/>
            </a:defPPr>
            <a:lvl1pPr>
              <a:defRPr sz="1600" i="1">
                <a:solidFill>
                  <a:srgbClr val="002060"/>
                </a:solidFill>
                <a:latin typeface="+mj-lt"/>
                <a:cs typeface="Segoe UI" panose="020B0502040204020203" pitchFamily="34" charset="0"/>
              </a:defRPr>
            </a:lvl1pPr>
          </a:lstStyle>
          <a:p>
            <a:r>
              <a:rPr lang="en-US" sz="1050" b="1">
                <a:latin typeface="Segoe UI" panose="020B0502040204020203" pitchFamily="34" charset="0"/>
              </a:rPr>
              <a:t>Definizione di una Lambda Function e del ruolo IAM</a:t>
            </a:r>
          </a:p>
        </p:txBody>
      </p:sp>
      <p:cxnSp>
        <p:nvCxnSpPr>
          <p:cNvPr id="51" name="Connettore diritto 50">
            <a:extLst>
              <a:ext uri="{FF2B5EF4-FFF2-40B4-BE49-F238E27FC236}">
                <a16:creationId xmlns:a16="http://schemas.microsoft.com/office/drawing/2014/main" id="{73C83C9A-9D69-6D98-72BA-1E5955C7DD3A}"/>
              </a:ext>
            </a:extLst>
          </p:cNvPr>
          <p:cNvCxnSpPr>
            <a:cxnSpLocks/>
          </p:cNvCxnSpPr>
          <p:nvPr/>
        </p:nvCxnSpPr>
        <p:spPr>
          <a:xfrm flipH="1">
            <a:off x="4339361" y="4423376"/>
            <a:ext cx="185409"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2" name="Connettore diritto 51">
            <a:extLst>
              <a:ext uri="{FF2B5EF4-FFF2-40B4-BE49-F238E27FC236}">
                <a16:creationId xmlns:a16="http://schemas.microsoft.com/office/drawing/2014/main" id="{9337964B-FD4F-CA0A-71EA-3A60F0D86199}"/>
              </a:ext>
            </a:extLst>
          </p:cNvPr>
          <p:cNvCxnSpPr>
            <a:cxnSpLocks/>
          </p:cNvCxnSpPr>
          <p:nvPr/>
        </p:nvCxnSpPr>
        <p:spPr>
          <a:xfrm>
            <a:off x="4524770" y="4423376"/>
            <a:ext cx="0" cy="216641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3" name="Connettore diritto 52">
            <a:extLst>
              <a:ext uri="{FF2B5EF4-FFF2-40B4-BE49-F238E27FC236}">
                <a16:creationId xmlns:a16="http://schemas.microsoft.com/office/drawing/2014/main" id="{F92051E7-5759-1384-CED0-94BE4CECAFC5}"/>
              </a:ext>
            </a:extLst>
          </p:cNvPr>
          <p:cNvCxnSpPr>
            <a:cxnSpLocks/>
          </p:cNvCxnSpPr>
          <p:nvPr/>
        </p:nvCxnSpPr>
        <p:spPr>
          <a:xfrm flipH="1">
            <a:off x="4325648" y="6589786"/>
            <a:ext cx="185409"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
        <p:nvSpPr>
          <p:cNvPr id="55" name="TextBox 67">
            <a:extLst>
              <a:ext uri="{FF2B5EF4-FFF2-40B4-BE49-F238E27FC236}">
                <a16:creationId xmlns:a16="http://schemas.microsoft.com/office/drawing/2014/main" id="{E34542FF-C552-DF00-607B-3ED555043B6A}"/>
              </a:ext>
            </a:extLst>
          </p:cNvPr>
          <p:cNvSpPr txBox="1"/>
          <p:nvPr/>
        </p:nvSpPr>
        <p:spPr>
          <a:xfrm>
            <a:off x="7204076" y="1748690"/>
            <a:ext cx="4147721" cy="161583"/>
          </a:xfrm>
          <a:prstGeom prst="rect">
            <a:avLst/>
          </a:prstGeom>
        </p:spPr>
        <p:txBody>
          <a:bodyPr wrap="square" lIns="0" tIns="0" rIns="0" bIns="0">
            <a:spAutoFit/>
          </a:bodyPr>
          <a:lstStyle>
            <a:defPPr>
              <a:defRPr lang="en-US"/>
            </a:defPPr>
            <a:lvl1pPr>
              <a:defRPr sz="1600" i="1">
                <a:solidFill>
                  <a:srgbClr val="002060"/>
                </a:solidFill>
                <a:latin typeface="+mj-lt"/>
                <a:cs typeface="Segoe UI" panose="020B0502040204020203" pitchFamily="34" charset="0"/>
              </a:defRPr>
            </a:lvl1pPr>
          </a:lstStyle>
          <a:p>
            <a:r>
              <a:rPr lang="en-US" sz="1050" b="1">
                <a:latin typeface="Segoe UI" panose="020B0502040204020203" pitchFamily="34" charset="0"/>
              </a:rPr>
              <a:t>Codice parziale di esempio in NodeJs 20.x per la Lambda Function </a:t>
            </a:r>
          </a:p>
        </p:txBody>
      </p:sp>
    </p:spTree>
    <p:extLst>
      <p:ext uri="{BB962C8B-B14F-4D97-AF65-F5344CB8AC3E}">
        <p14:creationId xmlns:p14="http://schemas.microsoft.com/office/powerpoint/2010/main" val="41345862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arn(outVertical)">
                                      <p:cBhvr>
                                        <p:cTn id="7" dur="2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Title 67" hidden="1">
            <a:extLst>
              <a:ext uri="{FF2B5EF4-FFF2-40B4-BE49-F238E27FC236}">
                <a16:creationId xmlns:a16="http://schemas.microsoft.com/office/drawing/2014/main" id="{3D46526D-118F-4F6F-BAE0-066F422EBD1E}"/>
              </a:ext>
            </a:extLst>
          </p:cNvPr>
          <p:cNvSpPr>
            <a:spLocks noGrp="1"/>
          </p:cNvSpPr>
          <p:nvPr>
            <p:ph type="title"/>
          </p:nvPr>
        </p:nvSpPr>
        <p:spPr/>
        <p:txBody>
          <a:bodyPr/>
          <a:lstStyle/>
          <a:p>
            <a:r>
              <a:rPr lang="en-US"/>
              <a:t>Human resources slide 3</a:t>
            </a:r>
          </a:p>
        </p:txBody>
      </p:sp>
      <p:sp>
        <p:nvSpPr>
          <p:cNvPr id="2" name="TextBox 1">
            <a:extLst>
              <a:ext uri="{FF2B5EF4-FFF2-40B4-BE49-F238E27FC236}">
                <a16:creationId xmlns:a16="http://schemas.microsoft.com/office/drawing/2014/main" id="{62AEF5FE-6C45-4BF6-9676-571742C3CDD7}"/>
              </a:ext>
            </a:extLst>
          </p:cNvPr>
          <p:cNvSpPr txBox="1"/>
          <p:nvPr/>
        </p:nvSpPr>
        <p:spPr>
          <a:xfrm>
            <a:off x="3291360" y="327600"/>
            <a:ext cx="5609279" cy="512961"/>
          </a:xfrm>
          <a:prstGeom prst="rect">
            <a:avLst/>
          </a:prstGeom>
          <a:noFill/>
        </p:spPr>
        <p:txBody>
          <a:bodyPr wrap="square" lIns="0" tIns="0" rIns="0" bIns="0" rtlCol="0">
            <a:spAutoFit/>
          </a:bodyPr>
          <a:lstStyle/>
          <a:p>
            <a:pPr>
              <a:lnSpc>
                <a:spcPts val="4000"/>
              </a:lnSpc>
            </a:pPr>
            <a:r>
              <a:rPr lang="en-US" sz="4400" b="1">
                <a:solidFill>
                  <a:srgbClr val="002060"/>
                </a:solidFill>
                <a:latin typeface="Segoe UI" panose="020B0502040204020203" pitchFamily="34" charset="0"/>
                <a:cs typeface="Segoe UI" panose="020B0502040204020203" pitchFamily="34" charset="0"/>
              </a:rPr>
              <a:t>Architettura e Servizi</a:t>
            </a:r>
          </a:p>
        </p:txBody>
      </p:sp>
      <p:pic>
        <p:nvPicPr>
          <p:cNvPr id="69" name="Immagine 68" descr="Immagine che contiene testo, Carattere, logo, simbolo&#10;&#10;Descrizione generata automaticamente">
            <a:extLst>
              <a:ext uri="{FF2B5EF4-FFF2-40B4-BE49-F238E27FC236}">
                <a16:creationId xmlns:a16="http://schemas.microsoft.com/office/drawing/2014/main" id="{DD93A340-F1A3-4546-7E69-7835CC5A869C}"/>
              </a:ext>
            </a:extLst>
          </p:cNvPr>
          <p:cNvPicPr>
            <a:picLocks noChangeAspect="1"/>
          </p:cNvPicPr>
          <p:nvPr/>
        </p:nvPicPr>
        <p:blipFill>
          <a:blip r:embed="rId3"/>
          <a:stretch>
            <a:fillRect/>
          </a:stretch>
        </p:blipFill>
        <p:spPr>
          <a:xfrm>
            <a:off x="122830" y="142843"/>
            <a:ext cx="1787858" cy="503622"/>
          </a:xfrm>
          <a:prstGeom prst="rect">
            <a:avLst/>
          </a:prstGeom>
        </p:spPr>
      </p:pic>
      <p:sp>
        <p:nvSpPr>
          <p:cNvPr id="70" name="CasellaDiTesto 69">
            <a:extLst>
              <a:ext uri="{FF2B5EF4-FFF2-40B4-BE49-F238E27FC236}">
                <a16:creationId xmlns:a16="http://schemas.microsoft.com/office/drawing/2014/main" id="{8C9CA1A5-FE25-C1CF-2C9F-18E16ADD8D79}"/>
              </a:ext>
            </a:extLst>
          </p:cNvPr>
          <p:cNvSpPr txBox="1"/>
          <p:nvPr/>
        </p:nvSpPr>
        <p:spPr>
          <a:xfrm>
            <a:off x="0" y="681202"/>
            <a:ext cx="2844048" cy="215444"/>
          </a:xfrm>
          <a:prstGeom prst="rect">
            <a:avLst/>
          </a:prstGeom>
          <a:noFill/>
        </p:spPr>
        <p:txBody>
          <a:bodyPr wrap="none" rtlCol="0">
            <a:spAutoFit/>
          </a:bodyPr>
          <a:lstStyle/>
          <a:p>
            <a:r>
              <a:rPr lang="it-IT" sz="800">
                <a:latin typeface="Adobe Caslon Pro" panose="0205050205050A020403" pitchFamily="18" charset="0"/>
                <a:ea typeface="NSimSun" panose="02010609030101010101" pitchFamily="49" charset="-122"/>
              </a:rPr>
              <a:t>Dip. di Ingegneria Elettrica e delle Tecnologie dell’Informazione</a:t>
            </a:r>
          </a:p>
        </p:txBody>
      </p:sp>
      <p:sp>
        <p:nvSpPr>
          <p:cNvPr id="7" name="TextBox 1">
            <a:extLst>
              <a:ext uri="{FF2B5EF4-FFF2-40B4-BE49-F238E27FC236}">
                <a16:creationId xmlns:a16="http://schemas.microsoft.com/office/drawing/2014/main" id="{7D8D20A7-E1B1-F1F8-6FBB-57A2750CF7D4}"/>
              </a:ext>
            </a:extLst>
          </p:cNvPr>
          <p:cNvSpPr txBox="1"/>
          <p:nvPr/>
        </p:nvSpPr>
        <p:spPr>
          <a:xfrm>
            <a:off x="1288093" y="1047600"/>
            <a:ext cx="9615812" cy="454420"/>
          </a:xfrm>
          <a:prstGeom prst="rect">
            <a:avLst/>
          </a:prstGeom>
          <a:noFill/>
        </p:spPr>
        <p:txBody>
          <a:bodyPr wrap="square" lIns="0" tIns="0" rIns="0" bIns="0" rtlCol="0">
            <a:spAutoFit/>
          </a:bodyPr>
          <a:lstStyle/>
          <a:p>
            <a:pPr>
              <a:lnSpc>
                <a:spcPts val="4000"/>
              </a:lnSpc>
            </a:pPr>
            <a:r>
              <a:rPr lang="en-US" sz="2400" b="1">
                <a:solidFill>
                  <a:schemeClr val="accent1">
                    <a:lumMod val="50000"/>
                  </a:schemeClr>
                </a:solidFill>
                <a:latin typeface="Segoe UI" panose="020B0502040204020203" pitchFamily="34" charset="0"/>
                <a:cs typeface="Segoe UI" panose="020B0502040204020203" pitchFamily="34" charset="0"/>
              </a:rPr>
              <a:t>Sequence Diagram di un’operazione sul DB con AppSync e Lambda</a:t>
            </a:r>
          </a:p>
        </p:txBody>
      </p:sp>
      <p:cxnSp>
        <p:nvCxnSpPr>
          <p:cNvPr id="11" name="Connettore diritto 10">
            <a:extLst>
              <a:ext uri="{FF2B5EF4-FFF2-40B4-BE49-F238E27FC236}">
                <a16:creationId xmlns:a16="http://schemas.microsoft.com/office/drawing/2014/main" id="{BE642B90-CACB-10C6-B53E-96104CBAB4A0}"/>
              </a:ext>
            </a:extLst>
          </p:cNvPr>
          <p:cNvCxnSpPr>
            <a:cxnSpLocks/>
          </p:cNvCxnSpPr>
          <p:nvPr/>
        </p:nvCxnSpPr>
        <p:spPr>
          <a:xfrm>
            <a:off x="1422024" y="1565000"/>
            <a:ext cx="933719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Connettore diritto 22">
            <a:extLst>
              <a:ext uri="{FF2B5EF4-FFF2-40B4-BE49-F238E27FC236}">
                <a16:creationId xmlns:a16="http://schemas.microsoft.com/office/drawing/2014/main" id="{D6A84BE6-0620-B482-7348-6D599D730DE5}"/>
              </a:ext>
            </a:extLst>
          </p:cNvPr>
          <p:cNvCxnSpPr>
            <a:cxnSpLocks/>
          </p:cNvCxnSpPr>
          <p:nvPr/>
        </p:nvCxnSpPr>
        <p:spPr>
          <a:xfrm>
            <a:off x="122830" y="974366"/>
            <a:ext cx="1195283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9" name="Immagine 8" descr="Immagine che contiene testo, diagramma, Parallelo, Diagramma&#10;&#10;Descrizione generata automaticamente">
            <a:extLst>
              <a:ext uri="{FF2B5EF4-FFF2-40B4-BE49-F238E27FC236}">
                <a16:creationId xmlns:a16="http://schemas.microsoft.com/office/drawing/2014/main" id="{65214185-C138-B173-D394-086934E96FD9}"/>
              </a:ext>
            </a:extLst>
          </p:cNvPr>
          <p:cNvPicPr>
            <a:picLocks noChangeAspect="1"/>
          </p:cNvPicPr>
          <p:nvPr/>
        </p:nvPicPr>
        <p:blipFill rotWithShape="1">
          <a:blip r:embed="rId4"/>
          <a:srcRect l="24777" t="4726" r="25024" b="43307"/>
          <a:stretch/>
        </p:blipFill>
        <p:spPr>
          <a:xfrm>
            <a:off x="1809505" y="1627981"/>
            <a:ext cx="8562232" cy="4986241"/>
          </a:xfrm>
          <a:prstGeom prst="rect">
            <a:avLst/>
          </a:prstGeom>
        </p:spPr>
      </p:pic>
      <p:pic>
        <p:nvPicPr>
          <p:cNvPr id="10" name="Immagine 9" descr="Immagine che contiene testo, diagramma, Parallelo, Diagramma&#10;&#10;Descrizione generata automaticamente">
            <a:extLst>
              <a:ext uri="{FF2B5EF4-FFF2-40B4-BE49-F238E27FC236}">
                <a16:creationId xmlns:a16="http://schemas.microsoft.com/office/drawing/2014/main" id="{23D90E4B-5602-E621-111C-EED38D7A3C60}"/>
              </a:ext>
            </a:extLst>
          </p:cNvPr>
          <p:cNvPicPr>
            <a:picLocks noChangeAspect="1"/>
          </p:cNvPicPr>
          <p:nvPr/>
        </p:nvPicPr>
        <p:blipFill rotWithShape="1">
          <a:blip r:embed="rId4"/>
          <a:srcRect l="24777" t="57075" r="25024" b="5403"/>
          <a:stretch/>
        </p:blipFill>
        <p:spPr>
          <a:xfrm>
            <a:off x="1809505" y="2321101"/>
            <a:ext cx="8562232" cy="3600000"/>
          </a:xfrm>
          <a:prstGeom prst="rect">
            <a:avLst/>
          </a:prstGeom>
        </p:spPr>
      </p:pic>
    </p:spTree>
    <p:extLst>
      <p:ext uri="{BB962C8B-B14F-4D97-AF65-F5344CB8AC3E}">
        <p14:creationId xmlns:p14="http://schemas.microsoft.com/office/powerpoint/2010/main" val="3044698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arn(outVertical)">
                                      <p:cBhvr>
                                        <p:cTn id="7" dur="25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9"/>
                                        </p:tgtEl>
                                      </p:cBhvr>
                                    </p:animEffect>
                                    <p:set>
                                      <p:cBhvr>
                                        <p:cTn id="12" dur="1" fill="hold">
                                          <p:stCondLst>
                                            <p:cond delay="499"/>
                                          </p:stCondLst>
                                        </p:cTn>
                                        <p:tgtEl>
                                          <p:spTgt spid="9"/>
                                        </p:tgtEl>
                                        <p:attrNameLst>
                                          <p:attrName>style.visibility</p:attrName>
                                        </p:attrNameLst>
                                      </p:cBhvr>
                                      <p:to>
                                        <p:strVal val="hidden"/>
                                      </p:to>
                                    </p:set>
                                  </p:childTnLst>
                                </p:cTn>
                              </p:par>
                              <p:par>
                                <p:cTn id="13" presetID="10"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Title 67" hidden="1">
            <a:extLst>
              <a:ext uri="{FF2B5EF4-FFF2-40B4-BE49-F238E27FC236}">
                <a16:creationId xmlns:a16="http://schemas.microsoft.com/office/drawing/2014/main" id="{3D46526D-118F-4F6F-BAE0-066F422EBD1E}"/>
              </a:ext>
            </a:extLst>
          </p:cNvPr>
          <p:cNvSpPr>
            <a:spLocks noGrp="1"/>
          </p:cNvSpPr>
          <p:nvPr>
            <p:ph type="title"/>
          </p:nvPr>
        </p:nvSpPr>
        <p:spPr/>
        <p:txBody>
          <a:bodyPr/>
          <a:lstStyle/>
          <a:p>
            <a:r>
              <a:rPr lang="en-US"/>
              <a:t>Human resources slide 3</a:t>
            </a:r>
          </a:p>
        </p:txBody>
      </p:sp>
      <p:sp>
        <p:nvSpPr>
          <p:cNvPr id="2" name="TextBox 1">
            <a:extLst>
              <a:ext uri="{FF2B5EF4-FFF2-40B4-BE49-F238E27FC236}">
                <a16:creationId xmlns:a16="http://schemas.microsoft.com/office/drawing/2014/main" id="{62AEF5FE-6C45-4BF6-9676-571742C3CDD7}"/>
              </a:ext>
            </a:extLst>
          </p:cNvPr>
          <p:cNvSpPr txBox="1"/>
          <p:nvPr/>
        </p:nvSpPr>
        <p:spPr>
          <a:xfrm>
            <a:off x="3291360" y="327600"/>
            <a:ext cx="5609279" cy="512961"/>
          </a:xfrm>
          <a:prstGeom prst="rect">
            <a:avLst/>
          </a:prstGeom>
          <a:noFill/>
        </p:spPr>
        <p:txBody>
          <a:bodyPr wrap="square" lIns="0" tIns="0" rIns="0" bIns="0" rtlCol="0">
            <a:spAutoFit/>
          </a:bodyPr>
          <a:lstStyle/>
          <a:p>
            <a:pPr>
              <a:lnSpc>
                <a:spcPts val="4000"/>
              </a:lnSpc>
            </a:pPr>
            <a:r>
              <a:rPr lang="en-US" sz="4400" b="1">
                <a:solidFill>
                  <a:srgbClr val="002060"/>
                </a:solidFill>
                <a:latin typeface="Segoe UI" panose="020B0502040204020203" pitchFamily="34" charset="0"/>
                <a:cs typeface="Segoe UI" panose="020B0502040204020203" pitchFamily="34" charset="0"/>
              </a:rPr>
              <a:t>Architettura e Servizi</a:t>
            </a:r>
          </a:p>
        </p:txBody>
      </p:sp>
      <p:pic>
        <p:nvPicPr>
          <p:cNvPr id="69" name="Immagine 68" descr="Immagine che contiene testo, Carattere, logo, simbolo&#10;&#10;Descrizione generata automaticamente">
            <a:extLst>
              <a:ext uri="{FF2B5EF4-FFF2-40B4-BE49-F238E27FC236}">
                <a16:creationId xmlns:a16="http://schemas.microsoft.com/office/drawing/2014/main" id="{DD93A340-F1A3-4546-7E69-7835CC5A869C}"/>
              </a:ext>
            </a:extLst>
          </p:cNvPr>
          <p:cNvPicPr>
            <a:picLocks noChangeAspect="1"/>
          </p:cNvPicPr>
          <p:nvPr/>
        </p:nvPicPr>
        <p:blipFill>
          <a:blip r:embed="rId3"/>
          <a:stretch>
            <a:fillRect/>
          </a:stretch>
        </p:blipFill>
        <p:spPr>
          <a:xfrm>
            <a:off x="122830" y="142843"/>
            <a:ext cx="1787858" cy="503622"/>
          </a:xfrm>
          <a:prstGeom prst="rect">
            <a:avLst/>
          </a:prstGeom>
        </p:spPr>
      </p:pic>
      <p:sp>
        <p:nvSpPr>
          <p:cNvPr id="70" name="CasellaDiTesto 69">
            <a:extLst>
              <a:ext uri="{FF2B5EF4-FFF2-40B4-BE49-F238E27FC236}">
                <a16:creationId xmlns:a16="http://schemas.microsoft.com/office/drawing/2014/main" id="{8C9CA1A5-FE25-C1CF-2C9F-18E16ADD8D79}"/>
              </a:ext>
            </a:extLst>
          </p:cNvPr>
          <p:cNvSpPr txBox="1"/>
          <p:nvPr/>
        </p:nvSpPr>
        <p:spPr>
          <a:xfrm>
            <a:off x="0" y="681202"/>
            <a:ext cx="2844048" cy="215444"/>
          </a:xfrm>
          <a:prstGeom prst="rect">
            <a:avLst/>
          </a:prstGeom>
          <a:noFill/>
        </p:spPr>
        <p:txBody>
          <a:bodyPr wrap="none" rtlCol="0">
            <a:spAutoFit/>
          </a:bodyPr>
          <a:lstStyle/>
          <a:p>
            <a:r>
              <a:rPr lang="it-IT" sz="800">
                <a:latin typeface="Adobe Caslon Pro" panose="0205050205050A020403" pitchFamily="18" charset="0"/>
                <a:ea typeface="NSimSun" panose="02010609030101010101" pitchFamily="49" charset="-122"/>
              </a:rPr>
              <a:t>Dip. di Ingegneria Elettrica e delle Tecnologie dell’Informazione</a:t>
            </a:r>
          </a:p>
        </p:txBody>
      </p:sp>
      <p:pic>
        <p:nvPicPr>
          <p:cNvPr id="22" name="Immagine 21" descr="Immagine che contiene Carattere, Elementi grafici, simbolo, logo&#10;&#10;Descrizione generata automaticamente">
            <a:extLst>
              <a:ext uri="{FF2B5EF4-FFF2-40B4-BE49-F238E27FC236}">
                <a16:creationId xmlns:a16="http://schemas.microsoft.com/office/drawing/2014/main" id="{DC6275C3-E1D4-DDB2-76DA-50F4E17EB33E}"/>
              </a:ext>
            </a:extLst>
          </p:cNvPr>
          <p:cNvPicPr>
            <a:picLocks noChangeAspect="1"/>
          </p:cNvPicPr>
          <p:nvPr/>
        </p:nvPicPr>
        <p:blipFill>
          <a:blip r:embed="rId4"/>
          <a:stretch>
            <a:fillRect/>
          </a:stretch>
        </p:blipFill>
        <p:spPr>
          <a:xfrm>
            <a:off x="9271699" y="4871123"/>
            <a:ext cx="1575023" cy="532499"/>
          </a:xfrm>
          <a:prstGeom prst="rect">
            <a:avLst/>
          </a:prstGeom>
        </p:spPr>
      </p:pic>
      <p:sp>
        <p:nvSpPr>
          <p:cNvPr id="7" name="TextBox 1">
            <a:extLst>
              <a:ext uri="{FF2B5EF4-FFF2-40B4-BE49-F238E27FC236}">
                <a16:creationId xmlns:a16="http://schemas.microsoft.com/office/drawing/2014/main" id="{7D8D20A7-E1B1-F1F8-6FBB-57A2750CF7D4}"/>
              </a:ext>
            </a:extLst>
          </p:cNvPr>
          <p:cNvSpPr txBox="1"/>
          <p:nvPr/>
        </p:nvSpPr>
        <p:spPr>
          <a:xfrm>
            <a:off x="2929950" y="1047600"/>
            <a:ext cx="6332098" cy="454420"/>
          </a:xfrm>
          <a:prstGeom prst="rect">
            <a:avLst/>
          </a:prstGeom>
          <a:noFill/>
        </p:spPr>
        <p:txBody>
          <a:bodyPr wrap="square" lIns="0" tIns="0" rIns="0" bIns="0" rtlCol="0">
            <a:spAutoFit/>
          </a:bodyPr>
          <a:lstStyle/>
          <a:p>
            <a:pPr>
              <a:lnSpc>
                <a:spcPts val="4000"/>
              </a:lnSpc>
            </a:pPr>
            <a:r>
              <a:rPr lang="en-US" sz="2400" b="1">
                <a:solidFill>
                  <a:schemeClr val="accent1">
                    <a:lumMod val="50000"/>
                  </a:schemeClr>
                </a:solidFill>
                <a:latin typeface="Segoe UI" panose="020B0502040204020203" pitchFamily="34" charset="0"/>
                <a:cs typeface="Segoe UI" panose="020B0502040204020203" pitchFamily="34" charset="0"/>
              </a:rPr>
              <a:t>Architettura per le operazioni su S3 (Assets)</a:t>
            </a:r>
          </a:p>
        </p:txBody>
      </p:sp>
      <p:cxnSp>
        <p:nvCxnSpPr>
          <p:cNvPr id="11" name="Connettore diritto 10">
            <a:extLst>
              <a:ext uri="{FF2B5EF4-FFF2-40B4-BE49-F238E27FC236}">
                <a16:creationId xmlns:a16="http://schemas.microsoft.com/office/drawing/2014/main" id="{BE642B90-CACB-10C6-B53E-96104CBAB4A0}"/>
              </a:ext>
            </a:extLst>
          </p:cNvPr>
          <p:cNvCxnSpPr>
            <a:cxnSpLocks/>
          </p:cNvCxnSpPr>
          <p:nvPr/>
        </p:nvCxnSpPr>
        <p:spPr>
          <a:xfrm>
            <a:off x="3012136" y="1565000"/>
            <a:ext cx="620528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Connettore diritto 22">
            <a:extLst>
              <a:ext uri="{FF2B5EF4-FFF2-40B4-BE49-F238E27FC236}">
                <a16:creationId xmlns:a16="http://schemas.microsoft.com/office/drawing/2014/main" id="{D6A84BE6-0620-B482-7348-6D599D730DE5}"/>
              </a:ext>
            </a:extLst>
          </p:cNvPr>
          <p:cNvCxnSpPr>
            <a:cxnSpLocks/>
          </p:cNvCxnSpPr>
          <p:nvPr/>
        </p:nvCxnSpPr>
        <p:spPr>
          <a:xfrm>
            <a:off x="122830" y="974366"/>
            <a:ext cx="1195283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4">
            <a:extLst>
              <a:ext uri="{FF2B5EF4-FFF2-40B4-BE49-F238E27FC236}">
                <a16:creationId xmlns:a16="http://schemas.microsoft.com/office/drawing/2014/main" id="{20887DB9-0990-E6C9-7911-45FF46CECAE6}"/>
              </a:ext>
            </a:extLst>
          </p:cNvPr>
          <p:cNvSpPr txBox="1"/>
          <p:nvPr/>
        </p:nvSpPr>
        <p:spPr>
          <a:xfrm>
            <a:off x="2823406" y="1620000"/>
            <a:ext cx="6545186" cy="215444"/>
          </a:xfrm>
          <a:prstGeom prst="rect">
            <a:avLst/>
          </a:prstGeom>
        </p:spPr>
        <p:txBody>
          <a:bodyPr wrap="square" lIns="0" tIns="0" rIns="0" bIns="0">
            <a:spAutoFit/>
          </a:bodyPr>
          <a:lstStyle>
            <a:defPPr>
              <a:defRPr lang="en-US"/>
            </a:defPPr>
            <a:lvl1pPr>
              <a:defRPr sz="1600" i="1">
                <a:solidFill>
                  <a:srgbClr val="002060"/>
                </a:solidFill>
                <a:latin typeface="+mj-lt"/>
                <a:cs typeface="Segoe UI" panose="020B0502040204020203" pitchFamily="34" charset="0"/>
              </a:defRPr>
            </a:lvl1pPr>
          </a:lstStyle>
          <a:p>
            <a:r>
              <a:rPr lang="it-IT" sz="1400" i="0"/>
              <a:t>Per l’esecuzione di operazioni di upload e download dei file è coinvolto il servizio S3 (Assets)</a:t>
            </a:r>
            <a:endParaRPr lang="en-US" sz="1400" i="0"/>
          </a:p>
        </p:txBody>
      </p:sp>
      <p:cxnSp>
        <p:nvCxnSpPr>
          <p:cNvPr id="20" name="Connettore diritto 19">
            <a:extLst>
              <a:ext uri="{FF2B5EF4-FFF2-40B4-BE49-F238E27FC236}">
                <a16:creationId xmlns:a16="http://schemas.microsoft.com/office/drawing/2014/main" id="{9A125612-4153-7AF4-4B9B-10517BD97187}"/>
              </a:ext>
            </a:extLst>
          </p:cNvPr>
          <p:cNvCxnSpPr>
            <a:cxnSpLocks/>
          </p:cNvCxnSpPr>
          <p:nvPr/>
        </p:nvCxnSpPr>
        <p:spPr>
          <a:xfrm>
            <a:off x="4044718" y="3924577"/>
            <a:ext cx="4264976" cy="0"/>
          </a:xfrm>
          <a:prstGeom prst="line">
            <a:avLst/>
          </a:prstGeom>
          <a:ln>
            <a:solidFill>
              <a:srgbClr val="000000"/>
            </a:solidFill>
          </a:ln>
        </p:spPr>
        <p:style>
          <a:lnRef idx="1">
            <a:schemeClr val="accent1"/>
          </a:lnRef>
          <a:fillRef idx="0">
            <a:schemeClr val="accent1"/>
          </a:fillRef>
          <a:effectRef idx="0">
            <a:schemeClr val="accent1"/>
          </a:effectRef>
          <a:fontRef idx="minor">
            <a:schemeClr val="tx1"/>
          </a:fontRef>
        </p:style>
      </p:cxnSp>
      <p:sp>
        <p:nvSpPr>
          <p:cNvPr id="27" name="TextBox 2">
            <a:extLst>
              <a:ext uri="{FF2B5EF4-FFF2-40B4-BE49-F238E27FC236}">
                <a16:creationId xmlns:a16="http://schemas.microsoft.com/office/drawing/2014/main" id="{7C5ACBB4-063F-A7AF-E60D-798CA365541E}"/>
              </a:ext>
            </a:extLst>
          </p:cNvPr>
          <p:cNvSpPr txBox="1"/>
          <p:nvPr/>
        </p:nvSpPr>
        <p:spPr>
          <a:xfrm>
            <a:off x="646008" y="2555424"/>
            <a:ext cx="2093088" cy="405205"/>
          </a:xfrm>
          <a:prstGeom prst="rect">
            <a:avLst/>
          </a:prstGeom>
          <a:noFill/>
        </p:spPr>
        <p:txBody>
          <a:bodyPr wrap="square" lIns="0" tIns="0" rIns="0" bIns="0" rtlCol="0">
            <a:noAutofit/>
          </a:bodyPr>
          <a:lstStyle>
            <a:defPPr>
              <a:defRPr lang="en-US"/>
            </a:defPPr>
            <a:lvl1pPr>
              <a:lnSpc>
                <a:spcPts val="4000"/>
              </a:lnSpc>
              <a:defRPr sz="3600" b="1">
                <a:solidFill>
                  <a:srgbClr val="002060"/>
                </a:solidFill>
                <a:latin typeface="Segoe UI" panose="020B0502040204020203" pitchFamily="34" charset="0"/>
                <a:cs typeface="Segoe UI" panose="020B0502040204020203" pitchFamily="34" charset="0"/>
              </a:defRPr>
            </a:lvl1pPr>
          </a:lstStyle>
          <a:p>
            <a:r>
              <a:rPr lang="en-US" sz="3200"/>
              <a:t>Alto livello</a:t>
            </a:r>
          </a:p>
        </p:txBody>
      </p:sp>
      <p:sp>
        <p:nvSpPr>
          <p:cNvPr id="28" name="TextBox 2">
            <a:extLst>
              <a:ext uri="{FF2B5EF4-FFF2-40B4-BE49-F238E27FC236}">
                <a16:creationId xmlns:a16="http://schemas.microsoft.com/office/drawing/2014/main" id="{1CE5DD23-5D43-3287-BE9E-9EFC060A765A}"/>
              </a:ext>
            </a:extLst>
          </p:cNvPr>
          <p:cNvSpPr txBox="1"/>
          <p:nvPr/>
        </p:nvSpPr>
        <p:spPr>
          <a:xfrm>
            <a:off x="646008" y="5114852"/>
            <a:ext cx="2366128" cy="405205"/>
          </a:xfrm>
          <a:prstGeom prst="rect">
            <a:avLst/>
          </a:prstGeom>
          <a:noFill/>
        </p:spPr>
        <p:txBody>
          <a:bodyPr wrap="square" lIns="0" tIns="0" rIns="0" bIns="0" rtlCol="0">
            <a:noAutofit/>
          </a:bodyPr>
          <a:lstStyle>
            <a:defPPr>
              <a:defRPr lang="en-US"/>
            </a:defPPr>
            <a:lvl1pPr>
              <a:lnSpc>
                <a:spcPts val="4000"/>
              </a:lnSpc>
              <a:defRPr sz="3600" b="1">
                <a:solidFill>
                  <a:srgbClr val="002060"/>
                </a:solidFill>
                <a:latin typeface="Segoe UI" panose="020B0502040204020203" pitchFamily="34" charset="0"/>
                <a:cs typeface="Segoe UI" panose="020B0502040204020203" pitchFamily="34" charset="0"/>
              </a:defRPr>
            </a:lvl1pPr>
          </a:lstStyle>
          <a:p>
            <a:r>
              <a:rPr lang="en-US" sz="3200"/>
              <a:t>Basso livello</a:t>
            </a:r>
          </a:p>
        </p:txBody>
      </p:sp>
      <p:pic>
        <p:nvPicPr>
          <p:cNvPr id="5" name="Immagine 4" descr="Immagine che contiene diagramma, testo, Piano, schizzo&#10;&#10;Descrizione generata automaticamente">
            <a:extLst>
              <a:ext uri="{FF2B5EF4-FFF2-40B4-BE49-F238E27FC236}">
                <a16:creationId xmlns:a16="http://schemas.microsoft.com/office/drawing/2014/main" id="{537994C6-2C46-711A-0BC3-32EE716C3B5E}"/>
              </a:ext>
            </a:extLst>
          </p:cNvPr>
          <p:cNvPicPr>
            <a:picLocks noChangeAspect="1"/>
          </p:cNvPicPr>
          <p:nvPr/>
        </p:nvPicPr>
        <p:blipFill rotWithShape="1">
          <a:blip r:embed="rId5"/>
          <a:srcRect l="32481" t="38847" r="32380" b="37528"/>
          <a:stretch/>
        </p:blipFill>
        <p:spPr>
          <a:xfrm>
            <a:off x="3953999" y="2147653"/>
            <a:ext cx="4215531" cy="1594108"/>
          </a:xfrm>
          <a:prstGeom prst="rect">
            <a:avLst/>
          </a:prstGeom>
        </p:spPr>
      </p:pic>
      <p:pic>
        <p:nvPicPr>
          <p:cNvPr id="8" name="Immagine 7" descr="Immagine che contiene diagramma, testo, Piano, schermata&#10;&#10;Descrizione generata automaticamente">
            <a:extLst>
              <a:ext uri="{FF2B5EF4-FFF2-40B4-BE49-F238E27FC236}">
                <a16:creationId xmlns:a16="http://schemas.microsoft.com/office/drawing/2014/main" id="{9F510320-2811-D254-7B7C-D1E4FE799DBD}"/>
              </a:ext>
            </a:extLst>
          </p:cNvPr>
          <p:cNvPicPr>
            <a:picLocks noChangeAspect="1"/>
          </p:cNvPicPr>
          <p:nvPr/>
        </p:nvPicPr>
        <p:blipFill rotWithShape="1">
          <a:blip r:embed="rId6"/>
          <a:srcRect l="25964" t="39377" r="25907" b="38050"/>
          <a:stretch/>
        </p:blipFill>
        <p:spPr>
          <a:xfrm>
            <a:off x="3953999" y="4476087"/>
            <a:ext cx="5776364" cy="1523826"/>
          </a:xfrm>
          <a:prstGeom prst="rect">
            <a:avLst/>
          </a:prstGeom>
        </p:spPr>
      </p:pic>
    </p:spTree>
    <p:extLst>
      <p:ext uri="{BB962C8B-B14F-4D97-AF65-F5344CB8AC3E}">
        <p14:creationId xmlns:p14="http://schemas.microsoft.com/office/powerpoint/2010/main" val="349462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arn(outVertical)">
                                      <p:cBhvr>
                                        <p:cTn id="7" dur="2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Title 67" hidden="1">
            <a:extLst>
              <a:ext uri="{FF2B5EF4-FFF2-40B4-BE49-F238E27FC236}">
                <a16:creationId xmlns:a16="http://schemas.microsoft.com/office/drawing/2014/main" id="{3D46526D-118F-4F6F-BAE0-066F422EBD1E}"/>
              </a:ext>
            </a:extLst>
          </p:cNvPr>
          <p:cNvSpPr>
            <a:spLocks noGrp="1"/>
          </p:cNvSpPr>
          <p:nvPr>
            <p:ph type="title"/>
          </p:nvPr>
        </p:nvSpPr>
        <p:spPr/>
        <p:txBody>
          <a:bodyPr/>
          <a:lstStyle/>
          <a:p>
            <a:r>
              <a:rPr lang="en-US"/>
              <a:t>Human resources slide 3</a:t>
            </a:r>
          </a:p>
        </p:txBody>
      </p:sp>
      <p:sp>
        <p:nvSpPr>
          <p:cNvPr id="2" name="TextBox 1">
            <a:extLst>
              <a:ext uri="{FF2B5EF4-FFF2-40B4-BE49-F238E27FC236}">
                <a16:creationId xmlns:a16="http://schemas.microsoft.com/office/drawing/2014/main" id="{62AEF5FE-6C45-4BF6-9676-571742C3CDD7}"/>
              </a:ext>
            </a:extLst>
          </p:cNvPr>
          <p:cNvSpPr txBox="1"/>
          <p:nvPr/>
        </p:nvSpPr>
        <p:spPr>
          <a:xfrm>
            <a:off x="3291360" y="327600"/>
            <a:ext cx="5609279" cy="512961"/>
          </a:xfrm>
          <a:prstGeom prst="rect">
            <a:avLst/>
          </a:prstGeom>
          <a:noFill/>
        </p:spPr>
        <p:txBody>
          <a:bodyPr wrap="square" lIns="0" tIns="0" rIns="0" bIns="0" rtlCol="0">
            <a:spAutoFit/>
          </a:bodyPr>
          <a:lstStyle/>
          <a:p>
            <a:pPr>
              <a:lnSpc>
                <a:spcPts val="4000"/>
              </a:lnSpc>
            </a:pPr>
            <a:r>
              <a:rPr lang="en-US" sz="4400" b="1">
                <a:solidFill>
                  <a:srgbClr val="002060"/>
                </a:solidFill>
                <a:latin typeface="Segoe UI" panose="020B0502040204020203" pitchFamily="34" charset="0"/>
                <a:cs typeface="Segoe UI" panose="020B0502040204020203" pitchFamily="34" charset="0"/>
              </a:rPr>
              <a:t>Architettura e Servizi</a:t>
            </a:r>
          </a:p>
        </p:txBody>
      </p:sp>
      <p:pic>
        <p:nvPicPr>
          <p:cNvPr id="69" name="Immagine 68" descr="Immagine che contiene testo, Carattere, logo, simbolo&#10;&#10;Descrizione generata automaticamente">
            <a:extLst>
              <a:ext uri="{FF2B5EF4-FFF2-40B4-BE49-F238E27FC236}">
                <a16:creationId xmlns:a16="http://schemas.microsoft.com/office/drawing/2014/main" id="{DD93A340-F1A3-4546-7E69-7835CC5A869C}"/>
              </a:ext>
            </a:extLst>
          </p:cNvPr>
          <p:cNvPicPr>
            <a:picLocks noChangeAspect="1"/>
          </p:cNvPicPr>
          <p:nvPr/>
        </p:nvPicPr>
        <p:blipFill>
          <a:blip r:embed="rId3"/>
          <a:stretch>
            <a:fillRect/>
          </a:stretch>
        </p:blipFill>
        <p:spPr>
          <a:xfrm>
            <a:off x="122830" y="142843"/>
            <a:ext cx="1787858" cy="503622"/>
          </a:xfrm>
          <a:prstGeom prst="rect">
            <a:avLst/>
          </a:prstGeom>
        </p:spPr>
      </p:pic>
      <p:sp>
        <p:nvSpPr>
          <p:cNvPr id="70" name="CasellaDiTesto 69">
            <a:extLst>
              <a:ext uri="{FF2B5EF4-FFF2-40B4-BE49-F238E27FC236}">
                <a16:creationId xmlns:a16="http://schemas.microsoft.com/office/drawing/2014/main" id="{8C9CA1A5-FE25-C1CF-2C9F-18E16ADD8D79}"/>
              </a:ext>
            </a:extLst>
          </p:cNvPr>
          <p:cNvSpPr txBox="1"/>
          <p:nvPr/>
        </p:nvSpPr>
        <p:spPr>
          <a:xfrm>
            <a:off x="0" y="681202"/>
            <a:ext cx="2844048" cy="215444"/>
          </a:xfrm>
          <a:prstGeom prst="rect">
            <a:avLst/>
          </a:prstGeom>
          <a:noFill/>
        </p:spPr>
        <p:txBody>
          <a:bodyPr wrap="none" rtlCol="0">
            <a:spAutoFit/>
          </a:bodyPr>
          <a:lstStyle/>
          <a:p>
            <a:r>
              <a:rPr lang="it-IT" sz="800">
                <a:latin typeface="Adobe Caslon Pro" panose="0205050205050A020403" pitchFamily="18" charset="0"/>
                <a:ea typeface="NSimSun" panose="02010609030101010101" pitchFamily="49" charset="-122"/>
              </a:rPr>
              <a:t>Dip. di Ingegneria Elettrica e delle Tecnologie dell’Informazione</a:t>
            </a:r>
          </a:p>
        </p:txBody>
      </p:sp>
      <p:sp>
        <p:nvSpPr>
          <p:cNvPr id="7" name="TextBox 1">
            <a:extLst>
              <a:ext uri="{FF2B5EF4-FFF2-40B4-BE49-F238E27FC236}">
                <a16:creationId xmlns:a16="http://schemas.microsoft.com/office/drawing/2014/main" id="{7D8D20A7-E1B1-F1F8-6FBB-57A2750CF7D4}"/>
              </a:ext>
            </a:extLst>
          </p:cNvPr>
          <p:cNvSpPr txBox="1"/>
          <p:nvPr/>
        </p:nvSpPr>
        <p:spPr>
          <a:xfrm>
            <a:off x="3882538" y="1047600"/>
            <a:ext cx="4235589" cy="454420"/>
          </a:xfrm>
          <a:prstGeom prst="rect">
            <a:avLst/>
          </a:prstGeom>
          <a:noFill/>
        </p:spPr>
        <p:txBody>
          <a:bodyPr wrap="square" lIns="0" tIns="0" rIns="0" bIns="0" rtlCol="0">
            <a:spAutoFit/>
          </a:bodyPr>
          <a:lstStyle/>
          <a:p>
            <a:pPr>
              <a:lnSpc>
                <a:spcPts val="4000"/>
              </a:lnSpc>
            </a:pPr>
            <a:r>
              <a:rPr lang="en-US" sz="2400" b="1">
                <a:solidFill>
                  <a:schemeClr val="accent1">
                    <a:lumMod val="50000"/>
                  </a:schemeClr>
                </a:solidFill>
                <a:latin typeface="Segoe UI" panose="020B0502040204020203" pitchFamily="34" charset="0"/>
                <a:cs typeface="Segoe UI" panose="020B0502040204020203" pitchFamily="34" charset="0"/>
              </a:rPr>
              <a:t>Configurazione di S3 (Assets)</a:t>
            </a:r>
          </a:p>
        </p:txBody>
      </p:sp>
      <p:cxnSp>
        <p:nvCxnSpPr>
          <p:cNvPr id="11" name="Connettore diritto 10">
            <a:extLst>
              <a:ext uri="{FF2B5EF4-FFF2-40B4-BE49-F238E27FC236}">
                <a16:creationId xmlns:a16="http://schemas.microsoft.com/office/drawing/2014/main" id="{BE642B90-CACB-10C6-B53E-96104CBAB4A0}"/>
              </a:ext>
            </a:extLst>
          </p:cNvPr>
          <p:cNvCxnSpPr>
            <a:cxnSpLocks/>
          </p:cNvCxnSpPr>
          <p:nvPr/>
        </p:nvCxnSpPr>
        <p:spPr>
          <a:xfrm>
            <a:off x="3977974" y="1565000"/>
            <a:ext cx="398464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Connettore diritto 22">
            <a:extLst>
              <a:ext uri="{FF2B5EF4-FFF2-40B4-BE49-F238E27FC236}">
                <a16:creationId xmlns:a16="http://schemas.microsoft.com/office/drawing/2014/main" id="{D6A84BE6-0620-B482-7348-6D599D730DE5}"/>
              </a:ext>
            </a:extLst>
          </p:cNvPr>
          <p:cNvCxnSpPr>
            <a:cxnSpLocks/>
          </p:cNvCxnSpPr>
          <p:nvPr/>
        </p:nvCxnSpPr>
        <p:spPr>
          <a:xfrm>
            <a:off x="122830" y="974366"/>
            <a:ext cx="1195283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Connettore diritto 33">
            <a:extLst>
              <a:ext uri="{FF2B5EF4-FFF2-40B4-BE49-F238E27FC236}">
                <a16:creationId xmlns:a16="http://schemas.microsoft.com/office/drawing/2014/main" id="{099A2032-D25A-F130-7FF6-7A9333411206}"/>
              </a:ext>
            </a:extLst>
          </p:cNvPr>
          <p:cNvCxnSpPr>
            <a:cxnSpLocks/>
          </p:cNvCxnSpPr>
          <p:nvPr/>
        </p:nvCxnSpPr>
        <p:spPr>
          <a:xfrm flipH="1">
            <a:off x="3232771" y="2804149"/>
            <a:ext cx="185409"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5" name="Connettore diritto 34">
            <a:extLst>
              <a:ext uri="{FF2B5EF4-FFF2-40B4-BE49-F238E27FC236}">
                <a16:creationId xmlns:a16="http://schemas.microsoft.com/office/drawing/2014/main" id="{A086B944-7FDD-224D-9DF8-2D5C46C9A3E6}"/>
              </a:ext>
            </a:extLst>
          </p:cNvPr>
          <p:cNvCxnSpPr>
            <a:cxnSpLocks/>
          </p:cNvCxnSpPr>
          <p:nvPr/>
        </p:nvCxnSpPr>
        <p:spPr>
          <a:xfrm>
            <a:off x="3417904" y="2804149"/>
            <a:ext cx="276" cy="446309"/>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9" name="Connettore diritto 38">
            <a:extLst>
              <a:ext uri="{FF2B5EF4-FFF2-40B4-BE49-F238E27FC236}">
                <a16:creationId xmlns:a16="http://schemas.microsoft.com/office/drawing/2014/main" id="{346A9ADE-0351-481B-6D59-74DB9BAA9F6E}"/>
              </a:ext>
            </a:extLst>
          </p:cNvPr>
          <p:cNvCxnSpPr>
            <a:cxnSpLocks/>
          </p:cNvCxnSpPr>
          <p:nvPr/>
        </p:nvCxnSpPr>
        <p:spPr>
          <a:xfrm>
            <a:off x="3417904" y="3250458"/>
            <a:ext cx="0" cy="1950355"/>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3" name="Connettore diritto 42">
            <a:extLst>
              <a:ext uri="{FF2B5EF4-FFF2-40B4-BE49-F238E27FC236}">
                <a16:creationId xmlns:a16="http://schemas.microsoft.com/office/drawing/2014/main" id="{12659CAB-BAF7-97D6-DA18-B3269F045D64}"/>
              </a:ext>
            </a:extLst>
          </p:cNvPr>
          <p:cNvCxnSpPr>
            <a:cxnSpLocks/>
          </p:cNvCxnSpPr>
          <p:nvPr/>
        </p:nvCxnSpPr>
        <p:spPr>
          <a:xfrm flipH="1">
            <a:off x="3232495" y="5200813"/>
            <a:ext cx="185409"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pic>
        <p:nvPicPr>
          <p:cNvPr id="6" name="Immagine 5" descr="Immagine che contiene testo, schermata, menu&#10;&#10;Descrizione generata automaticamente">
            <a:extLst>
              <a:ext uri="{FF2B5EF4-FFF2-40B4-BE49-F238E27FC236}">
                <a16:creationId xmlns:a16="http://schemas.microsoft.com/office/drawing/2014/main" id="{0CB326ED-0FA1-4A85-15A2-98153C074AFE}"/>
              </a:ext>
            </a:extLst>
          </p:cNvPr>
          <p:cNvPicPr>
            <a:picLocks noChangeAspect="1"/>
          </p:cNvPicPr>
          <p:nvPr/>
        </p:nvPicPr>
        <p:blipFill>
          <a:blip r:embed="rId4"/>
          <a:stretch>
            <a:fillRect/>
          </a:stretch>
        </p:blipFill>
        <p:spPr>
          <a:xfrm>
            <a:off x="5279491" y="1611724"/>
            <a:ext cx="3851159" cy="5201306"/>
          </a:xfrm>
          <a:prstGeom prst="rect">
            <a:avLst/>
          </a:prstGeom>
        </p:spPr>
      </p:pic>
      <p:pic>
        <p:nvPicPr>
          <p:cNvPr id="10" name="Immagine 9" descr="Immagine che contiene testo, schermata, Carattere&#10;&#10;Descrizione generata automaticamente">
            <a:extLst>
              <a:ext uri="{FF2B5EF4-FFF2-40B4-BE49-F238E27FC236}">
                <a16:creationId xmlns:a16="http://schemas.microsoft.com/office/drawing/2014/main" id="{BD6AA66A-AC56-9CAD-537D-D47DFAE0A69A}"/>
              </a:ext>
            </a:extLst>
          </p:cNvPr>
          <p:cNvPicPr>
            <a:picLocks noChangeAspect="1"/>
          </p:cNvPicPr>
          <p:nvPr/>
        </p:nvPicPr>
        <p:blipFill>
          <a:blip r:embed="rId5"/>
          <a:stretch>
            <a:fillRect/>
          </a:stretch>
        </p:blipFill>
        <p:spPr>
          <a:xfrm>
            <a:off x="640384" y="2804149"/>
            <a:ext cx="2540607" cy="2396664"/>
          </a:xfrm>
          <a:prstGeom prst="rect">
            <a:avLst/>
          </a:prstGeom>
        </p:spPr>
      </p:pic>
      <p:sp>
        <p:nvSpPr>
          <p:cNvPr id="13" name="TextBox 67">
            <a:extLst>
              <a:ext uri="{FF2B5EF4-FFF2-40B4-BE49-F238E27FC236}">
                <a16:creationId xmlns:a16="http://schemas.microsoft.com/office/drawing/2014/main" id="{49D17B75-5CC2-AC5E-241A-A1980F2F9496}"/>
              </a:ext>
            </a:extLst>
          </p:cNvPr>
          <p:cNvSpPr txBox="1"/>
          <p:nvPr/>
        </p:nvSpPr>
        <p:spPr>
          <a:xfrm>
            <a:off x="3466723" y="3840898"/>
            <a:ext cx="1268686" cy="323165"/>
          </a:xfrm>
          <a:prstGeom prst="rect">
            <a:avLst/>
          </a:prstGeom>
        </p:spPr>
        <p:txBody>
          <a:bodyPr wrap="square" lIns="0" tIns="0" rIns="0" bIns="0">
            <a:spAutoFit/>
          </a:bodyPr>
          <a:lstStyle>
            <a:defPPr>
              <a:defRPr lang="en-US"/>
            </a:defPPr>
            <a:lvl1pPr>
              <a:defRPr sz="1600" i="1">
                <a:solidFill>
                  <a:srgbClr val="002060"/>
                </a:solidFill>
                <a:latin typeface="+mj-lt"/>
                <a:cs typeface="Segoe UI" panose="020B0502040204020203" pitchFamily="34" charset="0"/>
              </a:defRPr>
            </a:lvl1pPr>
          </a:lstStyle>
          <a:p>
            <a:r>
              <a:rPr lang="en-US" sz="1050" b="1">
                <a:latin typeface="Segoe UI" panose="020B0502040204020203" pitchFamily="34" charset="0"/>
              </a:rPr>
              <a:t>Definizione della risorsa Bucket S3</a:t>
            </a:r>
          </a:p>
        </p:txBody>
      </p:sp>
      <p:sp>
        <p:nvSpPr>
          <p:cNvPr id="15" name="TextBox 67">
            <a:extLst>
              <a:ext uri="{FF2B5EF4-FFF2-40B4-BE49-F238E27FC236}">
                <a16:creationId xmlns:a16="http://schemas.microsoft.com/office/drawing/2014/main" id="{CA5DF26B-207B-ABB7-4F4D-6DF63CF71666}"/>
              </a:ext>
            </a:extLst>
          </p:cNvPr>
          <p:cNvSpPr txBox="1"/>
          <p:nvPr/>
        </p:nvSpPr>
        <p:spPr>
          <a:xfrm>
            <a:off x="9786690" y="2622089"/>
            <a:ext cx="1045947" cy="161583"/>
          </a:xfrm>
          <a:prstGeom prst="rect">
            <a:avLst/>
          </a:prstGeom>
        </p:spPr>
        <p:txBody>
          <a:bodyPr wrap="square" lIns="0" tIns="0" rIns="0" bIns="0">
            <a:spAutoFit/>
          </a:bodyPr>
          <a:lstStyle>
            <a:defPPr>
              <a:defRPr lang="en-US"/>
            </a:defPPr>
            <a:lvl1pPr>
              <a:defRPr sz="1600" i="1">
                <a:solidFill>
                  <a:srgbClr val="002060"/>
                </a:solidFill>
                <a:latin typeface="+mj-lt"/>
                <a:cs typeface="Segoe UI" panose="020B0502040204020203" pitchFamily="34" charset="0"/>
              </a:defRPr>
            </a:lvl1pPr>
          </a:lstStyle>
          <a:p>
            <a:r>
              <a:rPr lang="en-US" sz="1050" b="1">
                <a:latin typeface="Segoe UI" panose="020B0502040204020203" pitchFamily="34" charset="0"/>
              </a:rPr>
              <a:t>Ruolo associato</a:t>
            </a:r>
          </a:p>
        </p:txBody>
      </p:sp>
      <p:cxnSp>
        <p:nvCxnSpPr>
          <p:cNvPr id="17" name="Connettore 2 16">
            <a:extLst>
              <a:ext uri="{FF2B5EF4-FFF2-40B4-BE49-F238E27FC236}">
                <a16:creationId xmlns:a16="http://schemas.microsoft.com/office/drawing/2014/main" id="{70221D1A-3C41-8674-0482-5D02217BE6C9}"/>
              </a:ext>
            </a:extLst>
          </p:cNvPr>
          <p:cNvCxnSpPr>
            <a:cxnSpLocks/>
          </p:cNvCxnSpPr>
          <p:nvPr/>
        </p:nvCxnSpPr>
        <p:spPr>
          <a:xfrm flipH="1">
            <a:off x="7598613" y="2702881"/>
            <a:ext cx="2076119" cy="0"/>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67">
            <a:extLst>
              <a:ext uri="{FF2B5EF4-FFF2-40B4-BE49-F238E27FC236}">
                <a16:creationId xmlns:a16="http://schemas.microsoft.com/office/drawing/2014/main" id="{B5995FF5-BCBF-6235-E4C4-6BF7D6CE5E4E}"/>
              </a:ext>
            </a:extLst>
          </p:cNvPr>
          <p:cNvSpPr txBox="1"/>
          <p:nvPr/>
        </p:nvSpPr>
        <p:spPr>
          <a:xfrm>
            <a:off x="9786690" y="5464294"/>
            <a:ext cx="1045947" cy="161583"/>
          </a:xfrm>
          <a:prstGeom prst="rect">
            <a:avLst/>
          </a:prstGeom>
        </p:spPr>
        <p:txBody>
          <a:bodyPr wrap="square" lIns="0" tIns="0" rIns="0" bIns="0">
            <a:spAutoFit/>
          </a:bodyPr>
          <a:lstStyle>
            <a:defPPr>
              <a:defRPr lang="en-US"/>
            </a:defPPr>
            <a:lvl1pPr>
              <a:defRPr sz="1600" i="1">
                <a:solidFill>
                  <a:srgbClr val="002060"/>
                </a:solidFill>
                <a:latin typeface="+mj-lt"/>
                <a:cs typeface="Segoe UI" panose="020B0502040204020203" pitchFamily="34" charset="0"/>
              </a:defRPr>
            </a:lvl1pPr>
          </a:lstStyle>
          <a:p>
            <a:r>
              <a:rPr lang="en-US" sz="1050" b="1">
                <a:latin typeface="Segoe UI" panose="020B0502040204020203" pitchFamily="34" charset="0"/>
              </a:rPr>
              <a:t>Ruolo associato</a:t>
            </a:r>
          </a:p>
        </p:txBody>
      </p:sp>
      <p:cxnSp>
        <p:nvCxnSpPr>
          <p:cNvPr id="20" name="Connettore 2 19">
            <a:extLst>
              <a:ext uri="{FF2B5EF4-FFF2-40B4-BE49-F238E27FC236}">
                <a16:creationId xmlns:a16="http://schemas.microsoft.com/office/drawing/2014/main" id="{99504052-A3C8-862E-89B7-1A629A3D57E7}"/>
              </a:ext>
            </a:extLst>
          </p:cNvPr>
          <p:cNvCxnSpPr>
            <a:cxnSpLocks/>
          </p:cNvCxnSpPr>
          <p:nvPr/>
        </p:nvCxnSpPr>
        <p:spPr>
          <a:xfrm flipH="1">
            <a:off x="7598613" y="5545086"/>
            <a:ext cx="2076119" cy="0"/>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Connettore diritto 20">
            <a:extLst>
              <a:ext uri="{FF2B5EF4-FFF2-40B4-BE49-F238E27FC236}">
                <a16:creationId xmlns:a16="http://schemas.microsoft.com/office/drawing/2014/main" id="{BCD56F86-5F97-83D1-394D-681413B91DFE}"/>
              </a:ext>
            </a:extLst>
          </p:cNvPr>
          <p:cNvCxnSpPr>
            <a:cxnSpLocks/>
          </p:cNvCxnSpPr>
          <p:nvPr/>
        </p:nvCxnSpPr>
        <p:spPr>
          <a:xfrm flipH="1">
            <a:off x="9489047" y="2804149"/>
            <a:ext cx="185409"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4" name="Connettore diritto 23">
            <a:extLst>
              <a:ext uri="{FF2B5EF4-FFF2-40B4-BE49-F238E27FC236}">
                <a16:creationId xmlns:a16="http://schemas.microsoft.com/office/drawing/2014/main" id="{E30D85A9-01CE-CF9B-8B19-7AE9348EC7AE}"/>
              </a:ext>
            </a:extLst>
          </p:cNvPr>
          <p:cNvCxnSpPr>
            <a:cxnSpLocks/>
          </p:cNvCxnSpPr>
          <p:nvPr/>
        </p:nvCxnSpPr>
        <p:spPr>
          <a:xfrm>
            <a:off x="9674180" y="2804149"/>
            <a:ext cx="0" cy="257239"/>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6" name="Connettore diritto 25">
            <a:extLst>
              <a:ext uri="{FF2B5EF4-FFF2-40B4-BE49-F238E27FC236}">
                <a16:creationId xmlns:a16="http://schemas.microsoft.com/office/drawing/2014/main" id="{3D5F8F35-3401-357B-FF4D-B2D21ED493FC}"/>
              </a:ext>
            </a:extLst>
          </p:cNvPr>
          <p:cNvCxnSpPr>
            <a:cxnSpLocks/>
          </p:cNvCxnSpPr>
          <p:nvPr/>
        </p:nvCxnSpPr>
        <p:spPr>
          <a:xfrm flipH="1">
            <a:off x="9488771" y="3061388"/>
            <a:ext cx="185409"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
        <p:nvSpPr>
          <p:cNvPr id="28" name="TextBox 67">
            <a:extLst>
              <a:ext uri="{FF2B5EF4-FFF2-40B4-BE49-F238E27FC236}">
                <a16:creationId xmlns:a16="http://schemas.microsoft.com/office/drawing/2014/main" id="{37F5ACC9-B605-611F-0728-78B850CD12D5}"/>
              </a:ext>
            </a:extLst>
          </p:cNvPr>
          <p:cNvSpPr txBox="1"/>
          <p:nvPr/>
        </p:nvSpPr>
        <p:spPr>
          <a:xfrm>
            <a:off x="9786690" y="2851976"/>
            <a:ext cx="1389685" cy="161583"/>
          </a:xfrm>
          <a:prstGeom prst="rect">
            <a:avLst/>
          </a:prstGeom>
        </p:spPr>
        <p:txBody>
          <a:bodyPr wrap="square" lIns="0" tIns="0" rIns="0" bIns="0">
            <a:spAutoFit/>
          </a:bodyPr>
          <a:lstStyle>
            <a:defPPr>
              <a:defRPr lang="en-US"/>
            </a:defPPr>
            <a:lvl1pPr>
              <a:defRPr sz="1600" i="1">
                <a:solidFill>
                  <a:srgbClr val="002060"/>
                </a:solidFill>
                <a:latin typeface="+mj-lt"/>
                <a:cs typeface="Segoe UI" panose="020B0502040204020203" pitchFamily="34" charset="0"/>
              </a:defRPr>
            </a:lvl1pPr>
          </a:lstStyle>
          <a:p>
            <a:r>
              <a:rPr lang="en-US" sz="1050" b="1">
                <a:latin typeface="Segoe UI" panose="020B0502040204020203" pitchFamily="34" charset="0"/>
              </a:rPr>
              <a:t>Operazioni ammesse</a:t>
            </a:r>
          </a:p>
        </p:txBody>
      </p:sp>
      <p:cxnSp>
        <p:nvCxnSpPr>
          <p:cNvPr id="52" name="Connettore diritto 51">
            <a:extLst>
              <a:ext uri="{FF2B5EF4-FFF2-40B4-BE49-F238E27FC236}">
                <a16:creationId xmlns:a16="http://schemas.microsoft.com/office/drawing/2014/main" id="{6AF8751D-9209-EEA5-97B1-A6642D382841}"/>
              </a:ext>
            </a:extLst>
          </p:cNvPr>
          <p:cNvCxnSpPr>
            <a:cxnSpLocks/>
          </p:cNvCxnSpPr>
          <p:nvPr/>
        </p:nvCxnSpPr>
        <p:spPr>
          <a:xfrm flipH="1">
            <a:off x="9489047" y="3968748"/>
            <a:ext cx="185409"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3" name="Connettore diritto 52">
            <a:extLst>
              <a:ext uri="{FF2B5EF4-FFF2-40B4-BE49-F238E27FC236}">
                <a16:creationId xmlns:a16="http://schemas.microsoft.com/office/drawing/2014/main" id="{A517412C-E0AC-B974-7306-109EAAC4A6B6}"/>
              </a:ext>
            </a:extLst>
          </p:cNvPr>
          <p:cNvCxnSpPr>
            <a:cxnSpLocks/>
          </p:cNvCxnSpPr>
          <p:nvPr/>
        </p:nvCxnSpPr>
        <p:spPr>
          <a:xfrm>
            <a:off x="9674180" y="3968748"/>
            <a:ext cx="0" cy="257239"/>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4" name="Connettore diritto 53">
            <a:extLst>
              <a:ext uri="{FF2B5EF4-FFF2-40B4-BE49-F238E27FC236}">
                <a16:creationId xmlns:a16="http://schemas.microsoft.com/office/drawing/2014/main" id="{30811BCE-2FA6-F32C-39A3-72F5F169BC30}"/>
              </a:ext>
            </a:extLst>
          </p:cNvPr>
          <p:cNvCxnSpPr>
            <a:cxnSpLocks/>
          </p:cNvCxnSpPr>
          <p:nvPr/>
        </p:nvCxnSpPr>
        <p:spPr>
          <a:xfrm flipH="1">
            <a:off x="9488771" y="4225987"/>
            <a:ext cx="185409"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
        <p:nvSpPr>
          <p:cNvPr id="55" name="TextBox 67">
            <a:extLst>
              <a:ext uri="{FF2B5EF4-FFF2-40B4-BE49-F238E27FC236}">
                <a16:creationId xmlns:a16="http://schemas.microsoft.com/office/drawing/2014/main" id="{A9166A1F-1E7D-9058-B180-07BF360C932A}"/>
              </a:ext>
            </a:extLst>
          </p:cNvPr>
          <p:cNvSpPr txBox="1"/>
          <p:nvPr/>
        </p:nvSpPr>
        <p:spPr>
          <a:xfrm>
            <a:off x="9786690" y="4016575"/>
            <a:ext cx="1389685" cy="161583"/>
          </a:xfrm>
          <a:prstGeom prst="rect">
            <a:avLst/>
          </a:prstGeom>
        </p:spPr>
        <p:txBody>
          <a:bodyPr wrap="square" lIns="0" tIns="0" rIns="0" bIns="0">
            <a:spAutoFit/>
          </a:bodyPr>
          <a:lstStyle>
            <a:defPPr>
              <a:defRPr lang="en-US"/>
            </a:defPPr>
            <a:lvl1pPr>
              <a:defRPr sz="1600" i="1">
                <a:solidFill>
                  <a:srgbClr val="002060"/>
                </a:solidFill>
                <a:latin typeface="+mj-lt"/>
                <a:cs typeface="Segoe UI" panose="020B0502040204020203" pitchFamily="34" charset="0"/>
              </a:defRPr>
            </a:lvl1pPr>
          </a:lstStyle>
          <a:p>
            <a:r>
              <a:rPr lang="en-US" sz="1050" b="1">
                <a:latin typeface="Segoe UI" panose="020B0502040204020203" pitchFamily="34" charset="0"/>
              </a:rPr>
              <a:t>Operazioni ammesse</a:t>
            </a:r>
          </a:p>
        </p:txBody>
      </p:sp>
      <p:sp>
        <p:nvSpPr>
          <p:cNvPr id="56" name="TextBox 67">
            <a:extLst>
              <a:ext uri="{FF2B5EF4-FFF2-40B4-BE49-F238E27FC236}">
                <a16:creationId xmlns:a16="http://schemas.microsoft.com/office/drawing/2014/main" id="{8790E35B-CA5A-0613-19C8-916E76B98BFC}"/>
              </a:ext>
            </a:extLst>
          </p:cNvPr>
          <p:cNvSpPr txBox="1"/>
          <p:nvPr/>
        </p:nvSpPr>
        <p:spPr>
          <a:xfrm>
            <a:off x="9786690" y="3760106"/>
            <a:ext cx="1045947" cy="161583"/>
          </a:xfrm>
          <a:prstGeom prst="rect">
            <a:avLst/>
          </a:prstGeom>
        </p:spPr>
        <p:txBody>
          <a:bodyPr wrap="square" lIns="0" tIns="0" rIns="0" bIns="0">
            <a:spAutoFit/>
          </a:bodyPr>
          <a:lstStyle>
            <a:defPPr>
              <a:defRPr lang="en-US"/>
            </a:defPPr>
            <a:lvl1pPr>
              <a:defRPr sz="1600" i="1">
                <a:solidFill>
                  <a:srgbClr val="002060"/>
                </a:solidFill>
                <a:latin typeface="+mj-lt"/>
                <a:cs typeface="Segoe UI" panose="020B0502040204020203" pitchFamily="34" charset="0"/>
              </a:defRPr>
            </a:lvl1pPr>
          </a:lstStyle>
          <a:p>
            <a:r>
              <a:rPr lang="en-US" sz="1050" b="1">
                <a:latin typeface="Segoe UI" panose="020B0502040204020203" pitchFamily="34" charset="0"/>
              </a:rPr>
              <a:t>Ruolo associato</a:t>
            </a:r>
          </a:p>
        </p:txBody>
      </p:sp>
      <p:cxnSp>
        <p:nvCxnSpPr>
          <p:cNvPr id="57" name="Connettore 2 56">
            <a:extLst>
              <a:ext uri="{FF2B5EF4-FFF2-40B4-BE49-F238E27FC236}">
                <a16:creationId xmlns:a16="http://schemas.microsoft.com/office/drawing/2014/main" id="{511E8755-16D5-7F7F-21C9-899DB5CA4BFE}"/>
              </a:ext>
            </a:extLst>
          </p:cNvPr>
          <p:cNvCxnSpPr>
            <a:cxnSpLocks/>
          </p:cNvCxnSpPr>
          <p:nvPr/>
        </p:nvCxnSpPr>
        <p:spPr>
          <a:xfrm flipH="1">
            <a:off x="7598613" y="3840898"/>
            <a:ext cx="2076119" cy="0"/>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58" name="Connettore diritto 57">
            <a:extLst>
              <a:ext uri="{FF2B5EF4-FFF2-40B4-BE49-F238E27FC236}">
                <a16:creationId xmlns:a16="http://schemas.microsoft.com/office/drawing/2014/main" id="{3AB63BEB-FFD5-82C3-6ECB-0BC4540A22F1}"/>
              </a:ext>
            </a:extLst>
          </p:cNvPr>
          <p:cNvCxnSpPr>
            <a:cxnSpLocks/>
          </p:cNvCxnSpPr>
          <p:nvPr/>
        </p:nvCxnSpPr>
        <p:spPr>
          <a:xfrm flipH="1">
            <a:off x="9488771" y="3250458"/>
            <a:ext cx="185409"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9" name="Connettore diritto 58">
            <a:extLst>
              <a:ext uri="{FF2B5EF4-FFF2-40B4-BE49-F238E27FC236}">
                <a16:creationId xmlns:a16="http://schemas.microsoft.com/office/drawing/2014/main" id="{A4CE734B-5719-04D4-5F12-CF1BF925C011}"/>
              </a:ext>
            </a:extLst>
          </p:cNvPr>
          <p:cNvCxnSpPr>
            <a:cxnSpLocks/>
          </p:cNvCxnSpPr>
          <p:nvPr/>
        </p:nvCxnSpPr>
        <p:spPr>
          <a:xfrm>
            <a:off x="9674180" y="3250458"/>
            <a:ext cx="0" cy="325377"/>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0" name="Connettore diritto 59">
            <a:extLst>
              <a:ext uri="{FF2B5EF4-FFF2-40B4-BE49-F238E27FC236}">
                <a16:creationId xmlns:a16="http://schemas.microsoft.com/office/drawing/2014/main" id="{6D21D582-3D79-8E37-CB8D-F31C9BD4C1DB}"/>
              </a:ext>
            </a:extLst>
          </p:cNvPr>
          <p:cNvCxnSpPr>
            <a:cxnSpLocks/>
          </p:cNvCxnSpPr>
          <p:nvPr/>
        </p:nvCxnSpPr>
        <p:spPr>
          <a:xfrm flipH="1">
            <a:off x="9488771" y="3575835"/>
            <a:ext cx="185409"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
        <p:nvSpPr>
          <p:cNvPr id="61" name="TextBox 67">
            <a:extLst>
              <a:ext uri="{FF2B5EF4-FFF2-40B4-BE49-F238E27FC236}">
                <a16:creationId xmlns:a16="http://schemas.microsoft.com/office/drawing/2014/main" id="{5A997EBE-3126-928A-2F58-4F9EA3005FF2}"/>
              </a:ext>
            </a:extLst>
          </p:cNvPr>
          <p:cNvSpPr txBox="1"/>
          <p:nvPr/>
        </p:nvSpPr>
        <p:spPr>
          <a:xfrm>
            <a:off x="9786690" y="3343985"/>
            <a:ext cx="1389685" cy="161583"/>
          </a:xfrm>
          <a:prstGeom prst="rect">
            <a:avLst/>
          </a:prstGeom>
        </p:spPr>
        <p:txBody>
          <a:bodyPr wrap="square" lIns="0" tIns="0" rIns="0" bIns="0">
            <a:spAutoFit/>
          </a:bodyPr>
          <a:lstStyle>
            <a:defPPr>
              <a:defRPr lang="en-US"/>
            </a:defPPr>
            <a:lvl1pPr>
              <a:defRPr sz="1600" i="1">
                <a:solidFill>
                  <a:srgbClr val="002060"/>
                </a:solidFill>
                <a:latin typeface="+mj-lt"/>
                <a:cs typeface="Segoe UI" panose="020B0502040204020203" pitchFamily="34" charset="0"/>
              </a:defRPr>
            </a:lvl1pPr>
          </a:lstStyle>
          <a:p>
            <a:r>
              <a:rPr lang="en-US" sz="1050" b="1">
                <a:latin typeface="Segoe UI" panose="020B0502040204020203" pitchFamily="34" charset="0"/>
              </a:rPr>
              <a:t>Path e risorsa</a:t>
            </a:r>
          </a:p>
        </p:txBody>
      </p:sp>
      <p:cxnSp>
        <p:nvCxnSpPr>
          <p:cNvPr id="63" name="Connettore diritto 62">
            <a:extLst>
              <a:ext uri="{FF2B5EF4-FFF2-40B4-BE49-F238E27FC236}">
                <a16:creationId xmlns:a16="http://schemas.microsoft.com/office/drawing/2014/main" id="{9ACE61AC-7441-1BED-D0C4-B22AD59F8FD0}"/>
              </a:ext>
            </a:extLst>
          </p:cNvPr>
          <p:cNvCxnSpPr>
            <a:cxnSpLocks/>
          </p:cNvCxnSpPr>
          <p:nvPr/>
        </p:nvCxnSpPr>
        <p:spPr>
          <a:xfrm flipH="1">
            <a:off x="9488771" y="4338813"/>
            <a:ext cx="185409"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4" name="Connettore diritto 63">
            <a:extLst>
              <a:ext uri="{FF2B5EF4-FFF2-40B4-BE49-F238E27FC236}">
                <a16:creationId xmlns:a16="http://schemas.microsoft.com/office/drawing/2014/main" id="{B6C32A0B-D017-CD5A-E8E3-2BB7041DBC03}"/>
              </a:ext>
            </a:extLst>
          </p:cNvPr>
          <p:cNvCxnSpPr>
            <a:cxnSpLocks/>
          </p:cNvCxnSpPr>
          <p:nvPr/>
        </p:nvCxnSpPr>
        <p:spPr>
          <a:xfrm>
            <a:off x="9674180" y="4338813"/>
            <a:ext cx="0" cy="95945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5" name="Connettore diritto 64">
            <a:extLst>
              <a:ext uri="{FF2B5EF4-FFF2-40B4-BE49-F238E27FC236}">
                <a16:creationId xmlns:a16="http://schemas.microsoft.com/office/drawing/2014/main" id="{AC7368AE-3DB9-1425-7C72-BBA4854C071B}"/>
              </a:ext>
            </a:extLst>
          </p:cNvPr>
          <p:cNvCxnSpPr>
            <a:cxnSpLocks/>
          </p:cNvCxnSpPr>
          <p:nvPr/>
        </p:nvCxnSpPr>
        <p:spPr>
          <a:xfrm flipH="1">
            <a:off x="9488771" y="5298263"/>
            <a:ext cx="185409"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
        <p:nvSpPr>
          <p:cNvPr id="66" name="TextBox 67">
            <a:extLst>
              <a:ext uri="{FF2B5EF4-FFF2-40B4-BE49-F238E27FC236}">
                <a16:creationId xmlns:a16="http://schemas.microsoft.com/office/drawing/2014/main" id="{4918112A-85F5-FB56-6B9D-D5698AAC27F0}"/>
              </a:ext>
            </a:extLst>
          </p:cNvPr>
          <p:cNvSpPr txBox="1"/>
          <p:nvPr/>
        </p:nvSpPr>
        <p:spPr>
          <a:xfrm>
            <a:off x="9786690" y="4710912"/>
            <a:ext cx="1389685" cy="161583"/>
          </a:xfrm>
          <a:prstGeom prst="rect">
            <a:avLst/>
          </a:prstGeom>
        </p:spPr>
        <p:txBody>
          <a:bodyPr wrap="square" lIns="0" tIns="0" rIns="0" bIns="0">
            <a:spAutoFit/>
          </a:bodyPr>
          <a:lstStyle>
            <a:defPPr>
              <a:defRPr lang="en-US"/>
            </a:defPPr>
            <a:lvl1pPr>
              <a:defRPr sz="1600" i="1">
                <a:solidFill>
                  <a:srgbClr val="002060"/>
                </a:solidFill>
                <a:latin typeface="+mj-lt"/>
                <a:cs typeface="Segoe UI" panose="020B0502040204020203" pitchFamily="34" charset="0"/>
              </a:defRPr>
            </a:lvl1pPr>
          </a:lstStyle>
          <a:p>
            <a:r>
              <a:rPr lang="en-US" sz="1050" b="1">
                <a:latin typeface="Segoe UI" panose="020B0502040204020203" pitchFamily="34" charset="0"/>
              </a:rPr>
              <a:t>Path e risorsa</a:t>
            </a:r>
          </a:p>
        </p:txBody>
      </p:sp>
      <p:cxnSp>
        <p:nvCxnSpPr>
          <p:cNvPr id="71" name="Connettore diritto 70">
            <a:extLst>
              <a:ext uri="{FF2B5EF4-FFF2-40B4-BE49-F238E27FC236}">
                <a16:creationId xmlns:a16="http://schemas.microsoft.com/office/drawing/2014/main" id="{8A61EC24-450A-AEC9-FF52-B648CADF63FF}"/>
              </a:ext>
            </a:extLst>
          </p:cNvPr>
          <p:cNvCxnSpPr>
            <a:cxnSpLocks/>
          </p:cNvCxnSpPr>
          <p:nvPr/>
        </p:nvCxnSpPr>
        <p:spPr>
          <a:xfrm flipH="1">
            <a:off x="9489047" y="5682969"/>
            <a:ext cx="185409"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2" name="Connettore diritto 71">
            <a:extLst>
              <a:ext uri="{FF2B5EF4-FFF2-40B4-BE49-F238E27FC236}">
                <a16:creationId xmlns:a16="http://schemas.microsoft.com/office/drawing/2014/main" id="{107160F5-20AF-8F30-3DC7-4A62A127AB28}"/>
              </a:ext>
            </a:extLst>
          </p:cNvPr>
          <p:cNvCxnSpPr>
            <a:cxnSpLocks/>
          </p:cNvCxnSpPr>
          <p:nvPr/>
        </p:nvCxnSpPr>
        <p:spPr>
          <a:xfrm>
            <a:off x="9674180" y="5682969"/>
            <a:ext cx="0" cy="257239"/>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3" name="Connettore diritto 72">
            <a:extLst>
              <a:ext uri="{FF2B5EF4-FFF2-40B4-BE49-F238E27FC236}">
                <a16:creationId xmlns:a16="http://schemas.microsoft.com/office/drawing/2014/main" id="{C83BED87-031E-62D9-D777-3C997D2F442C}"/>
              </a:ext>
            </a:extLst>
          </p:cNvPr>
          <p:cNvCxnSpPr>
            <a:cxnSpLocks/>
          </p:cNvCxnSpPr>
          <p:nvPr/>
        </p:nvCxnSpPr>
        <p:spPr>
          <a:xfrm flipH="1">
            <a:off x="9488771" y="5940208"/>
            <a:ext cx="185409"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
        <p:nvSpPr>
          <p:cNvPr id="74" name="TextBox 67">
            <a:extLst>
              <a:ext uri="{FF2B5EF4-FFF2-40B4-BE49-F238E27FC236}">
                <a16:creationId xmlns:a16="http://schemas.microsoft.com/office/drawing/2014/main" id="{FA2F9EB0-2CED-91C4-777D-3EFE6BA4150D}"/>
              </a:ext>
            </a:extLst>
          </p:cNvPr>
          <p:cNvSpPr txBox="1"/>
          <p:nvPr/>
        </p:nvSpPr>
        <p:spPr>
          <a:xfrm>
            <a:off x="9786690" y="5730796"/>
            <a:ext cx="1389685" cy="161583"/>
          </a:xfrm>
          <a:prstGeom prst="rect">
            <a:avLst/>
          </a:prstGeom>
        </p:spPr>
        <p:txBody>
          <a:bodyPr wrap="square" lIns="0" tIns="0" rIns="0" bIns="0">
            <a:spAutoFit/>
          </a:bodyPr>
          <a:lstStyle>
            <a:defPPr>
              <a:defRPr lang="en-US"/>
            </a:defPPr>
            <a:lvl1pPr>
              <a:defRPr sz="1600" i="1">
                <a:solidFill>
                  <a:srgbClr val="002060"/>
                </a:solidFill>
                <a:latin typeface="+mj-lt"/>
                <a:cs typeface="Segoe UI" panose="020B0502040204020203" pitchFamily="34" charset="0"/>
              </a:defRPr>
            </a:lvl1pPr>
          </a:lstStyle>
          <a:p>
            <a:r>
              <a:rPr lang="en-US" sz="1050" b="1">
                <a:latin typeface="Segoe UI" panose="020B0502040204020203" pitchFamily="34" charset="0"/>
              </a:rPr>
              <a:t>Operazione ammessa</a:t>
            </a:r>
          </a:p>
        </p:txBody>
      </p:sp>
      <p:cxnSp>
        <p:nvCxnSpPr>
          <p:cNvPr id="75" name="Connettore diritto 74">
            <a:extLst>
              <a:ext uri="{FF2B5EF4-FFF2-40B4-BE49-F238E27FC236}">
                <a16:creationId xmlns:a16="http://schemas.microsoft.com/office/drawing/2014/main" id="{FDAB6999-E256-959A-4A26-D2D69C0E2683}"/>
              </a:ext>
            </a:extLst>
          </p:cNvPr>
          <p:cNvCxnSpPr>
            <a:cxnSpLocks/>
          </p:cNvCxnSpPr>
          <p:nvPr/>
        </p:nvCxnSpPr>
        <p:spPr>
          <a:xfrm flipH="1">
            <a:off x="9488771" y="6053034"/>
            <a:ext cx="185409"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6" name="Connettore diritto 75">
            <a:extLst>
              <a:ext uri="{FF2B5EF4-FFF2-40B4-BE49-F238E27FC236}">
                <a16:creationId xmlns:a16="http://schemas.microsoft.com/office/drawing/2014/main" id="{DDC42FB5-F5B0-090B-1E07-08722A0AF153}"/>
              </a:ext>
            </a:extLst>
          </p:cNvPr>
          <p:cNvCxnSpPr>
            <a:cxnSpLocks/>
          </p:cNvCxnSpPr>
          <p:nvPr/>
        </p:nvCxnSpPr>
        <p:spPr>
          <a:xfrm>
            <a:off x="9674180" y="6053034"/>
            <a:ext cx="0" cy="694838"/>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7" name="Connettore diritto 76">
            <a:extLst>
              <a:ext uri="{FF2B5EF4-FFF2-40B4-BE49-F238E27FC236}">
                <a16:creationId xmlns:a16="http://schemas.microsoft.com/office/drawing/2014/main" id="{BC2DC8D3-D2EE-C07E-0AD6-35D27B7D9FC6}"/>
              </a:ext>
            </a:extLst>
          </p:cNvPr>
          <p:cNvCxnSpPr>
            <a:cxnSpLocks/>
          </p:cNvCxnSpPr>
          <p:nvPr/>
        </p:nvCxnSpPr>
        <p:spPr>
          <a:xfrm flipH="1">
            <a:off x="9488771" y="6747872"/>
            <a:ext cx="185409"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
        <p:nvSpPr>
          <p:cNvPr id="78" name="TextBox 67">
            <a:extLst>
              <a:ext uri="{FF2B5EF4-FFF2-40B4-BE49-F238E27FC236}">
                <a16:creationId xmlns:a16="http://schemas.microsoft.com/office/drawing/2014/main" id="{0388CF67-0CD6-799F-3C5C-75F8B6DD6495}"/>
              </a:ext>
            </a:extLst>
          </p:cNvPr>
          <p:cNvSpPr txBox="1"/>
          <p:nvPr/>
        </p:nvSpPr>
        <p:spPr>
          <a:xfrm>
            <a:off x="9786690" y="6322595"/>
            <a:ext cx="1389685" cy="161583"/>
          </a:xfrm>
          <a:prstGeom prst="rect">
            <a:avLst/>
          </a:prstGeom>
        </p:spPr>
        <p:txBody>
          <a:bodyPr wrap="square" lIns="0" tIns="0" rIns="0" bIns="0">
            <a:spAutoFit/>
          </a:bodyPr>
          <a:lstStyle>
            <a:defPPr>
              <a:defRPr lang="en-US"/>
            </a:defPPr>
            <a:lvl1pPr>
              <a:defRPr sz="1600" i="1">
                <a:solidFill>
                  <a:srgbClr val="002060"/>
                </a:solidFill>
                <a:latin typeface="+mj-lt"/>
                <a:cs typeface="Segoe UI" panose="020B0502040204020203" pitchFamily="34" charset="0"/>
              </a:defRPr>
            </a:lvl1pPr>
          </a:lstStyle>
          <a:p>
            <a:r>
              <a:rPr lang="en-US" sz="1050" b="1">
                <a:latin typeface="Segoe UI" panose="020B0502040204020203" pitchFamily="34" charset="0"/>
              </a:rPr>
              <a:t>Path e risorsa</a:t>
            </a:r>
          </a:p>
        </p:txBody>
      </p:sp>
    </p:spTree>
    <p:extLst>
      <p:ext uri="{BB962C8B-B14F-4D97-AF65-F5344CB8AC3E}">
        <p14:creationId xmlns:p14="http://schemas.microsoft.com/office/powerpoint/2010/main" val="3144861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arn(outVertical)">
                                      <p:cBhvr>
                                        <p:cTn id="7" dur="2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Title 67" hidden="1">
            <a:extLst>
              <a:ext uri="{FF2B5EF4-FFF2-40B4-BE49-F238E27FC236}">
                <a16:creationId xmlns:a16="http://schemas.microsoft.com/office/drawing/2014/main" id="{3D46526D-118F-4F6F-BAE0-066F422EBD1E}"/>
              </a:ext>
            </a:extLst>
          </p:cNvPr>
          <p:cNvSpPr>
            <a:spLocks noGrp="1"/>
          </p:cNvSpPr>
          <p:nvPr>
            <p:ph type="title"/>
          </p:nvPr>
        </p:nvSpPr>
        <p:spPr/>
        <p:txBody>
          <a:bodyPr/>
          <a:lstStyle/>
          <a:p>
            <a:r>
              <a:rPr lang="en-US"/>
              <a:t>Human resources slide 3</a:t>
            </a:r>
          </a:p>
        </p:txBody>
      </p:sp>
      <p:sp>
        <p:nvSpPr>
          <p:cNvPr id="2" name="TextBox 1">
            <a:extLst>
              <a:ext uri="{FF2B5EF4-FFF2-40B4-BE49-F238E27FC236}">
                <a16:creationId xmlns:a16="http://schemas.microsoft.com/office/drawing/2014/main" id="{62AEF5FE-6C45-4BF6-9676-571742C3CDD7}"/>
              </a:ext>
            </a:extLst>
          </p:cNvPr>
          <p:cNvSpPr txBox="1"/>
          <p:nvPr/>
        </p:nvSpPr>
        <p:spPr>
          <a:xfrm>
            <a:off x="3291360" y="327600"/>
            <a:ext cx="5609279" cy="512961"/>
          </a:xfrm>
          <a:prstGeom prst="rect">
            <a:avLst/>
          </a:prstGeom>
          <a:noFill/>
        </p:spPr>
        <p:txBody>
          <a:bodyPr wrap="square" lIns="0" tIns="0" rIns="0" bIns="0" rtlCol="0">
            <a:spAutoFit/>
          </a:bodyPr>
          <a:lstStyle/>
          <a:p>
            <a:pPr>
              <a:lnSpc>
                <a:spcPts val="4000"/>
              </a:lnSpc>
            </a:pPr>
            <a:r>
              <a:rPr lang="en-US" sz="4400" b="1">
                <a:solidFill>
                  <a:srgbClr val="002060"/>
                </a:solidFill>
                <a:latin typeface="Segoe UI" panose="020B0502040204020203" pitchFamily="34" charset="0"/>
                <a:cs typeface="Segoe UI" panose="020B0502040204020203" pitchFamily="34" charset="0"/>
              </a:rPr>
              <a:t>Architettura e Servizi</a:t>
            </a:r>
          </a:p>
        </p:txBody>
      </p:sp>
      <p:pic>
        <p:nvPicPr>
          <p:cNvPr id="69" name="Immagine 68" descr="Immagine che contiene testo, Carattere, logo, simbolo&#10;&#10;Descrizione generata automaticamente">
            <a:extLst>
              <a:ext uri="{FF2B5EF4-FFF2-40B4-BE49-F238E27FC236}">
                <a16:creationId xmlns:a16="http://schemas.microsoft.com/office/drawing/2014/main" id="{DD93A340-F1A3-4546-7E69-7835CC5A869C}"/>
              </a:ext>
            </a:extLst>
          </p:cNvPr>
          <p:cNvPicPr>
            <a:picLocks noChangeAspect="1"/>
          </p:cNvPicPr>
          <p:nvPr/>
        </p:nvPicPr>
        <p:blipFill>
          <a:blip r:embed="rId3"/>
          <a:stretch>
            <a:fillRect/>
          </a:stretch>
        </p:blipFill>
        <p:spPr>
          <a:xfrm>
            <a:off x="122830" y="142843"/>
            <a:ext cx="1787858" cy="503622"/>
          </a:xfrm>
          <a:prstGeom prst="rect">
            <a:avLst/>
          </a:prstGeom>
        </p:spPr>
      </p:pic>
      <p:sp>
        <p:nvSpPr>
          <p:cNvPr id="70" name="CasellaDiTesto 69">
            <a:extLst>
              <a:ext uri="{FF2B5EF4-FFF2-40B4-BE49-F238E27FC236}">
                <a16:creationId xmlns:a16="http://schemas.microsoft.com/office/drawing/2014/main" id="{8C9CA1A5-FE25-C1CF-2C9F-18E16ADD8D79}"/>
              </a:ext>
            </a:extLst>
          </p:cNvPr>
          <p:cNvSpPr txBox="1"/>
          <p:nvPr/>
        </p:nvSpPr>
        <p:spPr>
          <a:xfrm>
            <a:off x="0" y="681202"/>
            <a:ext cx="2844048" cy="215444"/>
          </a:xfrm>
          <a:prstGeom prst="rect">
            <a:avLst/>
          </a:prstGeom>
          <a:noFill/>
        </p:spPr>
        <p:txBody>
          <a:bodyPr wrap="none" rtlCol="0">
            <a:spAutoFit/>
          </a:bodyPr>
          <a:lstStyle/>
          <a:p>
            <a:r>
              <a:rPr lang="it-IT" sz="800">
                <a:latin typeface="Adobe Caslon Pro" panose="0205050205050A020403" pitchFamily="18" charset="0"/>
                <a:ea typeface="NSimSun" panose="02010609030101010101" pitchFamily="49" charset="-122"/>
              </a:rPr>
              <a:t>Dip. di Ingegneria Elettrica e delle Tecnologie dell’Informazione</a:t>
            </a:r>
          </a:p>
        </p:txBody>
      </p:sp>
      <p:sp>
        <p:nvSpPr>
          <p:cNvPr id="7" name="TextBox 1">
            <a:extLst>
              <a:ext uri="{FF2B5EF4-FFF2-40B4-BE49-F238E27FC236}">
                <a16:creationId xmlns:a16="http://schemas.microsoft.com/office/drawing/2014/main" id="{7D8D20A7-E1B1-F1F8-6FBB-57A2750CF7D4}"/>
              </a:ext>
            </a:extLst>
          </p:cNvPr>
          <p:cNvSpPr txBox="1"/>
          <p:nvPr/>
        </p:nvSpPr>
        <p:spPr>
          <a:xfrm>
            <a:off x="1938862" y="1047600"/>
            <a:ext cx="8314273" cy="454420"/>
          </a:xfrm>
          <a:prstGeom prst="rect">
            <a:avLst/>
          </a:prstGeom>
          <a:noFill/>
        </p:spPr>
        <p:txBody>
          <a:bodyPr wrap="square" lIns="0" tIns="0" rIns="0" bIns="0" rtlCol="0">
            <a:spAutoFit/>
          </a:bodyPr>
          <a:lstStyle/>
          <a:p>
            <a:pPr>
              <a:lnSpc>
                <a:spcPts val="4000"/>
              </a:lnSpc>
            </a:pPr>
            <a:r>
              <a:rPr lang="en-US" sz="2400" b="1">
                <a:solidFill>
                  <a:schemeClr val="accent1">
                    <a:lumMod val="50000"/>
                  </a:schemeClr>
                </a:solidFill>
                <a:latin typeface="Segoe UI" panose="020B0502040204020203" pitchFamily="34" charset="0"/>
                <a:cs typeface="Segoe UI" panose="020B0502040204020203" pitchFamily="34" charset="0"/>
              </a:rPr>
              <a:t>Sequence Diagram di un’operazione su S3 Bucket (Assets)</a:t>
            </a:r>
          </a:p>
        </p:txBody>
      </p:sp>
      <p:cxnSp>
        <p:nvCxnSpPr>
          <p:cNvPr id="11" name="Connettore diritto 10">
            <a:extLst>
              <a:ext uri="{FF2B5EF4-FFF2-40B4-BE49-F238E27FC236}">
                <a16:creationId xmlns:a16="http://schemas.microsoft.com/office/drawing/2014/main" id="{BE642B90-CACB-10C6-B53E-96104CBAB4A0}"/>
              </a:ext>
            </a:extLst>
          </p:cNvPr>
          <p:cNvCxnSpPr>
            <a:cxnSpLocks/>
          </p:cNvCxnSpPr>
          <p:nvPr/>
        </p:nvCxnSpPr>
        <p:spPr>
          <a:xfrm>
            <a:off x="2069080" y="1565000"/>
            <a:ext cx="803604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Connettore diritto 22">
            <a:extLst>
              <a:ext uri="{FF2B5EF4-FFF2-40B4-BE49-F238E27FC236}">
                <a16:creationId xmlns:a16="http://schemas.microsoft.com/office/drawing/2014/main" id="{D6A84BE6-0620-B482-7348-6D599D730DE5}"/>
              </a:ext>
            </a:extLst>
          </p:cNvPr>
          <p:cNvCxnSpPr>
            <a:cxnSpLocks/>
          </p:cNvCxnSpPr>
          <p:nvPr/>
        </p:nvCxnSpPr>
        <p:spPr>
          <a:xfrm>
            <a:off x="122830" y="974366"/>
            <a:ext cx="1195283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2" name="Immagine 11" descr="Immagine che contiene testo, diagramma, schermata, design&#10;&#10;Descrizione generata automaticamente">
            <a:extLst>
              <a:ext uri="{FF2B5EF4-FFF2-40B4-BE49-F238E27FC236}">
                <a16:creationId xmlns:a16="http://schemas.microsoft.com/office/drawing/2014/main" id="{3A72C8B3-15EC-52E9-51CC-EC4C2CC9D78D}"/>
              </a:ext>
            </a:extLst>
          </p:cNvPr>
          <p:cNvPicPr>
            <a:picLocks noChangeAspect="1"/>
          </p:cNvPicPr>
          <p:nvPr/>
        </p:nvPicPr>
        <p:blipFill rotWithShape="1">
          <a:blip r:embed="rId4"/>
          <a:srcRect l="33037" t="4722" r="32710" b="52234"/>
          <a:stretch/>
        </p:blipFill>
        <p:spPr>
          <a:xfrm>
            <a:off x="2929286" y="1766115"/>
            <a:ext cx="6333424" cy="4477076"/>
          </a:xfrm>
          <a:prstGeom prst="rect">
            <a:avLst/>
          </a:prstGeom>
        </p:spPr>
      </p:pic>
    </p:spTree>
    <p:extLst>
      <p:ext uri="{BB962C8B-B14F-4D97-AF65-F5344CB8AC3E}">
        <p14:creationId xmlns:p14="http://schemas.microsoft.com/office/powerpoint/2010/main" val="3455217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arn(outVertical)">
                                      <p:cBhvr>
                                        <p:cTn id="7" dur="2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arallelogram 3">
            <a:extLst>
              <a:ext uri="{FF2B5EF4-FFF2-40B4-BE49-F238E27FC236}">
                <a16:creationId xmlns:a16="http://schemas.microsoft.com/office/drawing/2014/main" id="{4EAA84C4-7955-62FC-411F-4608853597D2}"/>
              </a:ext>
              <a:ext uri="{C183D7F6-B498-43B3-948B-1728B52AA6E4}">
                <adec:decorative xmlns:adec="http://schemas.microsoft.com/office/drawing/2017/decorative" val="1"/>
              </a:ext>
            </a:extLst>
          </p:cNvPr>
          <p:cNvSpPr/>
          <p:nvPr/>
        </p:nvSpPr>
        <p:spPr>
          <a:xfrm>
            <a:off x="7998000" y="974366"/>
            <a:ext cx="4194000" cy="5904000"/>
          </a:xfrm>
          <a:prstGeom prst="parallelogram">
            <a:avLst>
              <a:gd name="adj" fmla="val 0"/>
            </a:avLst>
          </a:prstGeom>
          <a:gradFill>
            <a:gsLst>
              <a:gs pos="0">
                <a:srgbClr val="7CEFD8"/>
              </a:gs>
              <a:gs pos="71000">
                <a:srgbClr val="6672E4"/>
              </a:gs>
              <a:gs pos="100000">
                <a:srgbClr val="882BE5"/>
              </a:gs>
            </a:gsLst>
            <a:lin ang="5400000" scaled="1"/>
          </a:gra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68" name="Title 67" hidden="1">
            <a:extLst>
              <a:ext uri="{FF2B5EF4-FFF2-40B4-BE49-F238E27FC236}">
                <a16:creationId xmlns:a16="http://schemas.microsoft.com/office/drawing/2014/main" id="{3D46526D-118F-4F6F-BAE0-066F422EBD1E}"/>
              </a:ext>
            </a:extLst>
          </p:cNvPr>
          <p:cNvSpPr>
            <a:spLocks noGrp="1"/>
          </p:cNvSpPr>
          <p:nvPr>
            <p:ph type="title"/>
          </p:nvPr>
        </p:nvSpPr>
        <p:spPr/>
        <p:txBody>
          <a:bodyPr/>
          <a:lstStyle/>
          <a:p>
            <a:r>
              <a:rPr lang="en-US"/>
              <a:t>Human resources slide 3</a:t>
            </a:r>
          </a:p>
        </p:txBody>
      </p:sp>
      <p:sp>
        <p:nvSpPr>
          <p:cNvPr id="2" name="TextBox 1">
            <a:extLst>
              <a:ext uri="{FF2B5EF4-FFF2-40B4-BE49-F238E27FC236}">
                <a16:creationId xmlns:a16="http://schemas.microsoft.com/office/drawing/2014/main" id="{62AEF5FE-6C45-4BF6-9676-571742C3CDD7}"/>
              </a:ext>
            </a:extLst>
          </p:cNvPr>
          <p:cNvSpPr txBox="1"/>
          <p:nvPr/>
        </p:nvSpPr>
        <p:spPr>
          <a:xfrm>
            <a:off x="3291360" y="327600"/>
            <a:ext cx="5609279" cy="512961"/>
          </a:xfrm>
          <a:prstGeom prst="rect">
            <a:avLst/>
          </a:prstGeom>
          <a:noFill/>
        </p:spPr>
        <p:txBody>
          <a:bodyPr wrap="square" lIns="0" tIns="0" rIns="0" bIns="0" rtlCol="0">
            <a:spAutoFit/>
          </a:bodyPr>
          <a:lstStyle/>
          <a:p>
            <a:pPr>
              <a:lnSpc>
                <a:spcPts val="4000"/>
              </a:lnSpc>
            </a:pPr>
            <a:r>
              <a:rPr lang="en-US" sz="4400" b="1">
                <a:solidFill>
                  <a:srgbClr val="002060"/>
                </a:solidFill>
                <a:latin typeface="Segoe UI" panose="020B0502040204020203" pitchFamily="34" charset="0"/>
                <a:cs typeface="Segoe UI" panose="020B0502040204020203" pitchFamily="34" charset="0"/>
              </a:rPr>
              <a:t>Architettura e Servizi</a:t>
            </a:r>
          </a:p>
        </p:txBody>
      </p:sp>
      <p:pic>
        <p:nvPicPr>
          <p:cNvPr id="69" name="Immagine 68" descr="Immagine che contiene testo, Carattere, logo, simbolo&#10;&#10;Descrizione generata automaticamente">
            <a:extLst>
              <a:ext uri="{FF2B5EF4-FFF2-40B4-BE49-F238E27FC236}">
                <a16:creationId xmlns:a16="http://schemas.microsoft.com/office/drawing/2014/main" id="{DD93A340-F1A3-4546-7E69-7835CC5A869C}"/>
              </a:ext>
            </a:extLst>
          </p:cNvPr>
          <p:cNvPicPr>
            <a:picLocks noChangeAspect="1"/>
          </p:cNvPicPr>
          <p:nvPr/>
        </p:nvPicPr>
        <p:blipFill>
          <a:blip r:embed="rId3"/>
          <a:stretch>
            <a:fillRect/>
          </a:stretch>
        </p:blipFill>
        <p:spPr>
          <a:xfrm>
            <a:off x="122830" y="142843"/>
            <a:ext cx="1787858" cy="503622"/>
          </a:xfrm>
          <a:prstGeom prst="rect">
            <a:avLst/>
          </a:prstGeom>
        </p:spPr>
      </p:pic>
      <p:sp>
        <p:nvSpPr>
          <p:cNvPr id="70" name="CasellaDiTesto 69">
            <a:extLst>
              <a:ext uri="{FF2B5EF4-FFF2-40B4-BE49-F238E27FC236}">
                <a16:creationId xmlns:a16="http://schemas.microsoft.com/office/drawing/2014/main" id="{8C9CA1A5-FE25-C1CF-2C9F-18E16ADD8D79}"/>
              </a:ext>
            </a:extLst>
          </p:cNvPr>
          <p:cNvSpPr txBox="1"/>
          <p:nvPr/>
        </p:nvSpPr>
        <p:spPr>
          <a:xfrm>
            <a:off x="0" y="681202"/>
            <a:ext cx="2844048" cy="215444"/>
          </a:xfrm>
          <a:prstGeom prst="rect">
            <a:avLst/>
          </a:prstGeom>
          <a:noFill/>
        </p:spPr>
        <p:txBody>
          <a:bodyPr wrap="none" rtlCol="0">
            <a:spAutoFit/>
          </a:bodyPr>
          <a:lstStyle/>
          <a:p>
            <a:r>
              <a:rPr lang="it-IT" sz="800">
                <a:latin typeface="Adobe Caslon Pro" panose="0205050205050A020403" pitchFamily="18" charset="0"/>
                <a:ea typeface="NSimSun" panose="02010609030101010101" pitchFamily="49" charset="-122"/>
              </a:rPr>
              <a:t>Dip. di Ingegneria Elettrica e delle Tecnologie dell’Informazione</a:t>
            </a:r>
          </a:p>
        </p:txBody>
      </p:sp>
      <p:cxnSp>
        <p:nvCxnSpPr>
          <p:cNvPr id="75" name="Connettore diritto 74">
            <a:extLst>
              <a:ext uri="{FF2B5EF4-FFF2-40B4-BE49-F238E27FC236}">
                <a16:creationId xmlns:a16="http://schemas.microsoft.com/office/drawing/2014/main" id="{948C4C18-4DFD-3C36-A858-91CDA415C1FC}"/>
              </a:ext>
            </a:extLst>
          </p:cNvPr>
          <p:cNvCxnSpPr>
            <a:cxnSpLocks/>
          </p:cNvCxnSpPr>
          <p:nvPr/>
        </p:nvCxnSpPr>
        <p:spPr>
          <a:xfrm>
            <a:off x="122830" y="974366"/>
            <a:ext cx="1206917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2">
            <a:extLst>
              <a:ext uri="{FF2B5EF4-FFF2-40B4-BE49-F238E27FC236}">
                <a16:creationId xmlns:a16="http://schemas.microsoft.com/office/drawing/2014/main" id="{0D57824E-87A6-2F06-6D9A-CAD85A94FCCE}"/>
              </a:ext>
            </a:extLst>
          </p:cNvPr>
          <p:cNvSpPr txBox="1"/>
          <p:nvPr/>
        </p:nvSpPr>
        <p:spPr>
          <a:xfrm>
            <a:off x="122830" y="1221520"/>
            <a:ext cx="5394050" cy="405205"/>
          </a:xfrm>
          <a:prstGeom prst="rect">
            <a:avLst/>
          </a:prstGeom>
          <a:noFill/>
        </p:spPr>
        <p:txBody>
          <a:bodyPr wrap="square" lIns="0" tIns="0" rIns="0" bIns="0" rtlCol="0">
            <a:noAutofit/>
          </a:bodyPr>
          <a:lstStyle>
            <a:defPPr>
              <a:defRPr lang="en-US"/>
            </a:defPPr>
            <a:lvl1pPr>
              <a:lnSpc>
                <a:spcPts val="4000"/>
              </a:lnSpc>
              <a:defRPr sz="3600" b="1">
                <a:solidFill>
                  <a:srgbClr val="002060"/>
                </a:solidFill>
                <a:latin typeface="Segoe UI" panose="020B0502040204020203" pitchFamily="34" charset="0"/>
                <a:cs typeface="Segoe UI" panose="020B0502040204020203" pitchFamily="34" charset="0"/>
              </a:defRPr>
            </a:lvl1pPr>
          </a:lstStyle>
          <a:p>
            <a:r>
              <a:rPr lang="en-US" sz="3200"/>
              <a:t>ReactJS</a:t>
            </a:r>
          </a:p>
        </p:txBody>
      </p:sp>
      <p:sp>
        <p:nvSpPr>
          <p:cNvPr id="4" name="TextBox 4">
            <a:extLst>
              <a:ext uri="{FF2B5EF4-FFF2-40B4-BE49-F238E27FC236}">
                <a16:creationId xmlns:a16="http://schemas.microsoft.com/office/drawing/2014/main" id="{44CF1C90-0D43-1450-C2D9-35E1111AD732}"/>
              </a:ext>
            </a:extLst>
          </p:cNvPr>
          <p:cNvSpPr txBox="1"/>
          <p:nvPr/>
        </p:nvSpPr>
        <p:spPr>
          <a:xfrm>
            <a:off x="159438" y="1873879"/>
            <a:ext cx="7703067" cy="738664"/>
          </a:xfrm>
          <a:prstGeom prst="rect">
            <a:avLst/>
          </a:prstGeom>
        </p:spPr>
        <p:txBody>
          <a:bodyPr wrap="square" lIns="0" tIns="0" rIns="0" bIns="0">
            <a:spAutoFit/>
          </a:bodyPr>
          <a:lstStyle>
            <a:defPPr>
              <a:defRPr lang="en-US"/>
            </a:defPPr>
            <a:lvl1pPr>
              <a:defRPr sz="1600" i="1">
                <a:solidFill>
                  <a:srgbClr val="002060"/>
                </a:solidFill>
                <a:latin typeface="+mj-lt"/>
                <a:cs typeface="Segoe UI" panose="020B0502040204020203" pitchFamily="34" charset="0"/>
              </a:defRPr>
            </a:lvl1pPr>
          </a:lstStyle>
          <a:p>
            <a:r>
              <a:rPr lang="it-IT"/>
              <a:t>ReactJS è una libreria JavaScript open-source sviluppata da Facebook per la creazione di interfacce utente interattive e dinamiche. La sua filosofia si basa sulla creazione di componenti riutilizzabili, rendendo lo sviluppo di applicazioni web più modulare ed efficiente.</a:t>
            </a:r>
            <a:endParaRPr lang="en-US" i="0"/>
          </a:p>
        </p:txBody>
      </p:sp>
      <p:sp>
        <p:nvSpPr>
          <p:cNvPr id="5" name="TextBox 67">
            <a:extLst>
              <a:ext uri="{FF2B5EF4-FFF2-40B4-BE49-F238E27FC236}">
                <a16:creationId xmlns:a16="http://schemas.microsoft.com/office/drawing/2014/main" id="{65E68252-FE59-F1A2-83FD-ED02BDC27145}"/>
              </a:ext>
            </a:extLst>
          </p:cNvPr>
          <p:cNvSpPr txBox="1"/>
          <p:nvPr/>
        </p:nvSpPr>
        <p:spPr>
          <a:xfrm>
            <a:off x="122830" y="2674006"/>
            <a:ext cx="5266002" cy="246221"/>
          </a:xfrm>
          <a:prstGeom prst="rect">
            <a:avLst/>
          </a:prstGeom>
        </p:spPr>
        <p:txBody>
          <a:bodyPr wrap="square" lIns="0" tIns="0" rIns="0" bIns="0">
            <a:spAutoFit/>
          </a:bodyPr>
          <a:lstStyle>
            <a:defPPr>
              <a:defRPr lang="en-US"/>
            </a:defPPr>
            <a:lvl1pPr>
              <a:defRPr sz="1600" i="1">
                <a:solidFill>
                  <a:srgbClr val="002060"/>
                </a:solidFill>
                <a:latin typeface="+mj-lt"/>
                <a:cs typeface="Segoe UI" panose="020B0502040204020203" pitchFamily="34" charset="0"/>
              </a:defRPr>
            </a:lvl1pPr>
          </a:lstStyle>
          <a:p>
            <a:r>
              <a:rPr lang="it-IT" b="1">
                <a:latin typeface="Segoe UI" panose="020B0502040204020203" pitchFamily="34" charset="0"/>
              </a:rPr>
              <a:t>Component-Based Architecture</a:t>
            </a:r>
            <a:endParaRPr lang="en-US" b="1">
              <a:latin typeface="Segoe UI" panose="020B0502040204020203" pitchFamily="34" charset="0"/>
            </a:endParaRPr>
          </a:p>
        </p:txBody>
      </p:sp>
      <p:sp>
        <p:nvSpPr>
          <p:cNvPr id="6" name="TextBox 4">
            <a:extLst>
              <a:ext uri="{FF2B5EF4-FFF2-40B4-BE49-F238E27FC236}">
                <a16:creationId xmlns:a16="http://schemas.microsoft.com/office/drawing/2014/main" id="{FEC4B743-566F-83B9-8B44-F7C51EFE6CAE}"/>
              </a:ext>
            </a:extLst>
          </p:cNvPr>
          <p:cNvSpPr txBox="1"/>
          <p:nvPr/>
        </p:nvSpPr>
        <p:spPr>
          <a:xfrm>
            <a:off x="121633" y="2997482"/>
            <a:ext cx="7703067" cy="984885"/>
          </a:xfrm>
          <a:prstGeom prst="rect">
            <a:avLst/>
          </a:prstGeom>
        </p:spPr>
        <p:txBody>
          <a:bodyPr wrap="square" lIns="0" tIns="0" rIns="0" bIns="0">
            <a:spAutoFit/>
          </a:bodyPr>
          <a:lstStyle>
            <a:defPPr>
              <a:defRPr lang="en-US"/>
            </a:defPPr>
            <a:lvl1pPr>
              <a:defRPr sz="1600" i="1">
                <a:solidFill>
                  <a:srgbClr val="002060"/>
                </a:solidFill>
                <a:latin typeface="+mj-lt"/>
                <a:cs typeface="Segoe UI" panose="020B0502040204020203" pitchFamily="34" charset="0"/>
              </a:defRPr>
            </a:lvl1pPr>
          </a:lstStyle>
          <a:p>
            <a:r>
              <a:rPr lang="it-IT"/>
              <a:t>React permette agli sviluppatori di suddividere l'interfaccia utente in componenti autonomi, ognuno dei quali gestisce il proprio stato e la propria logica. Questo approccio migliora la riusabilità del codice e la manutenibilità del progetto, facilitando il lavoro in team e riducendo la complessità complessiva dell'applicazione.</a:t>
            </a:r>
            <a:endParaRPr lang="en-US" i="0"/>
          </a:p>
        </p:txBody>
      </p:sp>
      <p:sp>
        <p:nvSpPr>
          <p:cNvPr id="17" name="TextBox 67">
            <a:extLst>
              <a:ext uri="{FF2B5EF4-FFF2-40B4-BE49-F238E27FC236}">
                <a16:creationId xmlns:a16="http://schemas.microsoft.com/office/drawing/2014/main" id="{A0A5158B-F999-6C14-5212-919B2214E83B}"/>
              </a:ext>
            </a:extLst>
          </p:cNvPr>
          <p:cNvSpPr txBox="1"/>
          <p:nvPr/>
        </p:nvSpPr>
        <p:spPr>
          <a:xfrm>
            <a:off x="121633" y="4060891"/>
            <a:ext cx="5266002" cy="246221"/>
          </a:xfrm>
          <a:prstGeom prst="rect">
            <a:avLst/>
          </a:prstGeom>
        </p:spPr>
        <p:txBody>
          <a:bodyPr wrap="square" lIns="0" tIns="0" rIns="0" bIns="0">
            <a:spAutoFit/>
          </a:bodyPr>
          <a:lstStyle>
            <a:defPPr>
              <a:defRPr lang="en-US"/>
            </a:defPPr>
            <a:lvl1pPr>
              <a:defRPr sz="1600" i="1">
                <a:solidFill>
                  <a:srgbClr val="002060"/>
                </a:solidFill>
                <a:latin typeface="+mj-lt"/>
                <a:cs typeface="Segoe UI" panose="020B0502040204020203" pitchFamily="34" charset="0"/>
              </a:defRPr>
            </a:lvl1pPr>
          </a:lstStyle>
          <a:p>
            <a:r>
              <a:rPr lang="it-IT" b="1">
                <a:latin typeface="Segoe UI" panose="020B0502040204020203" pitchFamily="34" charset="0"/>
              </a:rPr>
              <a:t>Virtual DOM</a:t>
            </a:r>
            <a:endParaRPr lang="en-US" b="1">
              <a:latin typeface="Segoe UI" panose="020B0502040204020203" pitchFamily="34" charset="0"/>
            </a:endParaRPr>
          </a:p>
        </p:txBody>
      </p:sp>
      <p:sp>
        <p:nvSpPr>
          <p:cNvPr id="18" name="TextBox 4">
            <a:extLst>
              <a:ext uri="{FF2B5EF4-FFF2-40B4-BE49-F238E27FC236}">
                <a16:creationId xmlns:a16="http://schemas.microsoft.com/office/drawing/2014/main" id="{0B720899-AE23-019A-CC57-3EE1082A87AA}"/>
              </a:ext>
            </a:extLst>
          </p:cNvPr>
          <p:cNvSpPr txBox="1"/>
          <p:nvPr/>
        </p:nvSpPr>
        <p:spPr>
          <a:xfrm>
            <a:off x="121633" y="4367550"/>
            <a:ext cx="7703067" cy="1231106"/>
          </a:xfrm>
          <a:prstGeom prst="rect">
            <a:avLst/>
          </a:prstGeom>
        </p:spPr>
        <p:txBody>
          <a:bodyPr wrap="square" lIns="0" tIns="0" rIns="0" bIns="0">
            <a:spAutoFit/>
          </a:bodyPr>
          <a:lstStyle>
            <a:defPPr>
              <a:defRPr lang="en-US"/>
            </a:defPPr>
            <a:lvl1pPr>
              <a:defRPr sz="1600" i="1">
                <a:solidFill>
                  <a:srgbClr val="002060"/>
                </a:solidFill>
                <a:latin typeface="+mj-lt"/>
                <a:cs typeface="Segoe UI" panose="020B0502040204020203" pitchFamily="34" charset="0"/>
              </a:defRPr>
            </a:lvl1pPr>
          </a:lstStyle>
          <a:p>
            <a:r>
              <a:rPr lang="it-IT"/>
              <a:t>React utilizza un sistema di DOM virtuale per ottimizzare le operazioni di aggiornamento dell'interfaccia utente. Il Virtual DOM è una rappresentazione leggera del DOM reale che React usa per determinare in modo efficiente quali parti dell'interfaccia necessitano di aggiornamenti. Questo meccanismo riduce al minimo le operazioni costose sul DOM reale, migliorando significativamente le prestazioni dell'applicazione.</a:t>
            </a:r>
            <a:endParaRPr lang="en-US" i="0"/>
          </a:p>
        </p:txBody>
      </p:sp>
      <p:pic>
        <p:nvPicPr>
          <p:cNvPr id="9" name="Immagine 8" descr="Immagine che contiene Carattere, Elementi grafici, simbolo, logo&#10;&#10;Descrizione generata automaticamente">
            <a:extLst>
              <a:ext uri="{FF2B5EF4-FFF2-40B4-BE49-F238E27FC236}">
                <a16:creationId xmlns:a16="http://schemas.microsoft.com/office/drawing/2014/main" id="{ECAF9C89-EF61-0AE0-7111-A39018AB0CC8}"/>
              </a:ext>
            </a:extLst>
          </p:cNvPr>
          <p:cNvPicPr>
            <a:picLocks noChangeAspect="1"/>
          </p:cNvPicPr>
          <p:nvPr/>
        </p:nvPicPr>
        <p:blipFill>
          <a:blip r:embed="rId4"/>
          <a:stretch>
            <a:fillRect/>
          </a:stretch>
        </p:blipFill>
        <p:spPr>
          <a:xfrm>
            <a:off x="8338321" y="3468869"/>
            <a:ext cx="3502157" cy="1184044"/>
          </a:xfrm>
          <a:prstGeom prst="rect">
            <a:avLst/>
          </a:prstGeom>
        </p:spPr>
      </p:pic>
    </p:spTree>
    <p:extLst>
      <p:ext uri="{BB962C8B-B14F-4D97-AF65-F5344CB8AC3E}">
        <p14:creationId xmlns:p14="http://schemas.microsoft.com/office/powerpoint/2010/main" val="361770136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Title 67" hidden="1">
            <a:extLst>
              <a:ext uri="{FF2B5EF4-FFF2-40B4-BE49-F238E27FC236}">
                <a16:creationId xmlns:a16="http://schemas.microsoft.com/office/drawing/2014/main" id="{3D46526D-118F-4F6F-BAE0-066F422EBD1E}"/>
              </a:ext>
            </a:extLst>
          </p:cNvPr>
          <p:cNvSpPr>
            <a:spLocks noGrp="1"/>
          </p:cNvSpPr>
          <p:nvPr>
            <p:ph type="title"/>
          </p:nvPr>
        </p:nvSpPr>
        <p:spPr/>
        <p:txBody>
          <a:bodyPr/>
          <a:lstStyle/>
          <a:p>
            <a:r>
              <a:rPr lang="en-US"/>
              <a:t>Human resources slide 3</a:t>
            </a:r>
          </a:p>
        </p:txBody>
      </p:sp>
      <p:sp>
        <p:nvSpPr>
          <p:cNvPr id="2" name="TextBox 1">
            <a:extLst>
              <a:ext uri="{FF2B5EF4-FFF2-40B4-BE49-F238E27FC236}">
                <a16:creationId xmlns:a16="http://schemas.microsoft.com/office/drawing/2014/main" id="{62AEF5FE-6C45-4BF6-9676-571742C3CDD7}"/>
              </a:ext>
            </a:extLst>
          </p:cNvPr>
          <p:cNvSpPr txBox="1"/>
          <p:nvPr/>
        </p:nvSpPr>
        <p:spPr>
          <a:xfrm>
            <a:off x="3291360" y="327600"/>
            <a:ext cx="5609279" cy="512961"/>
          </a:xfrm>
          <a:prstGeom prst="rect">
            <a:avLst/>
          </a:prstGeom>
          <a:noFill/>
        </p:spPr>
        <p:txBody>
          <a:bodyPr wrap="square" lIns="0" tIns="0" rIns="0" bIns="0" rtlCol="0">
            <a:spAutoFit/>
          </a:bodyPr>
          <a:lstStyle/>
          <a:p>
            <a:pPr>
              <a:lnSpc>
                <a:spcPts val="4000"/>
              </a:lnSpc>
            </a:pPr>
            <a:r>
              <a:rPr lang="en-US" sz="4400" b="1">
                <a:solidFill>
                  <a:srgbClr val="002060"/>
                </a:solidFill>
                <a:latin typeface="Segoe UI" panose="020B0502040204020203" pitchFamily="34" charset="0"/>
                <a:cs typeface="Segoe UI" panose="020B0502040204020203" pitchFamily="34" charset="0"/>
              </a:rPr>
              <a:t>Architettura e Servizi</a:t>
            </a:r>
          </a:p>
        </p:txBody>
      </p:sp>
      <p:pic>
        <p:nvPicPr>
          <p:cNvPr id="69" name="Immagine 68" descr="Immagine che contiene testo, Carattere, logo, simbolo&#10;&#10;Descrizione generata automaticamente">
            <a:extLst>
              <a:ext uri="{FF2B5EF4-FFF2-40B4-BE49-F238E27FC236}">
                <a16:creationId xmlns:a16="http://schemas.microsoft.com/office/drawing/2014/main" id="{DD93A340-F1A3-4546-7E69-7835CC5A869C}"/>
              </a:ext>
            </a:extLst>
          </p:cNvPr>
          <p:cNvPicPr>
            <a:picLocks noChangeAspect="1"/>
          </p:cNvPicPr>
          <p:nvPr/>
        </p:nvPicPr>
        <p:blipFill>
          <a:blip r:embed="rId3"/>
          <a:stretch>
            <a:fillRect/>
          </a:stretch>
        </p:blipFill>
        <p:spPr>
          <a:xfrm>
            <a:off x="122830" y="142843"/>
            <a:ext cx="1787858" cy="503622"/>
          </a:xfrm>
          <a:prstGeom prst="rect">
            <a:avLst/>
          </a:prstGeom>
        </p:spPr>
      </p:pic>
      <p:sp>
        <p:nvSpPr>
          <p:cNvPr id="70" name="CasellaDiTesto 69">
            <a:extLst>
              <a:ext uri="{FF2B5EF4-FFF2-40B4-BE49-F238E27FC236}">
                <a16:creationId xmlns:a16="http://schemas.microsoft.com/office/drawing/2014/main" id="{8C9CA1A5-FE25-C1CF-2C9F-18E16ADD8D79}"/>
              </a:ext>
            </a:extLst>
          </p:cNvPr>
          <p:cNvSpPr txBox="1"/>
          <p:nvPr/>
        </p:nvSpPr>
        <p:spPr>
          <a:xfrm>
            <a:off x="0" y="681202"/>
            <a:ext cx="2844048" cy="215444"/>
          </a:xfrm>
          <a:prstGeom prst="rect">
            <a:avLst/>
          </a:prstGeom>
          <a:noFill/>
        </p:spPr>
        <p:txBody>
          <a:bodyPr wrap="none" rtlCol="0">
            <a:spAutoFit/>
          </a:bodyPr>
          <a:lstStyle/>
          <a:p>
            <a:r>
              <a:rPr lang="it-IT" sz="800">
                <a:latin typeface="Adobe Caslon Pro" panose="0205050205050A020403" pitchFamily="18" charset="0"/>
                <a:ea typeface="NSimSun" panose="02010609030101010101" pitchFamily="49" charset="-122"/>
              </a:rPr>
              <a:t>Dip. di Ingegneria Elettrica e delle Tecnologie dell’Informazione</a:t>
            </a:r>
          </a:p>
        </p:txBody>
      </p:sp>
      <p:sp>
        <p:nvSpPr>
          <p:cNvPr id="7" name="TextBox 1">
            <a:extLst>
              <a:ext uri="{FF2B5EF4-FFF2-40B4-BE49-F238E27FC236}">
                <a16:creationId xmlns:a16="http://schemas.microsoft.com/office/drawing/2014/main" id="{7D8D20A7-E1B1-F1F8-6FBB-57A2750CF7D4}"/>
              </a:ext>
            </a:extLst>
          </p:cNvPr>
          <p:cNvSpPr txBox="1"/>
          <p:nvPr/>
        </p:nvSpPr>
        <p:spPr>
          <a:xfrm>
            <a:off x="4242908" y="1047600"/>
            <a:ext cx="3637711" cy="454420"/>
          </a:xfrm>
          <a:prstGeom prst="rect">
            <a:avLst/>
          </a:prstGeom>
          <a:noFill/>
        </p:spPr>
        <p:txBody>
          <a:bodyPr wrap="square" lIns="0" tIns="0" rIns="0" bIns="0" rtlCol="0">
            <a:spAutoFit/>
          </a:bodyPr>
          <a:lstStyle/>
          <a:p>
            <a:pPr>
              <a:lnSpc>
                <a:spcPts val="4000"/>
              </a:lnSpc>
            </a:pPr>
            <a:r>
              <a:rPr lang="en-US" sz="2400" b="1">
                <a:solidFill>
                  <a:schemeClr val="accent1">
                    <a:lumMod val="50000"/>
                  </a:schemeClr>
                </a:solidFill>
                <a:latin typeface="Segoe UI" panose="020B0502040204020203" pitchFamily="34" charset="0"/>
                <a:cs typeface="Segoe UI" panose="020B0502040204020203" pitchFamily="34" charset="0"/>
              </a:rPr>
              <a:t>Deployment del Backend</a:t>
            </a:r>
          </a:p>
        </p:txBody>
      </p:sp>
      <p:cxnSp>
        <p:nvCxnSpPr>
          <p:cNvPr id="11" name="Connettore diritto 10">
            <a:extLst>
              <a:ext uri="{FF2B5EF4-FFF2-40B4-BE49-F238E27FC236}">
                <a16:creationId xmlns:a16="http://schemas.microsoft.com/office/drawing/2014/main" id="{BE642B90-CACB-10C6-B53E-96104CBAB4A0}"/>
              </a:ext>
            </a:extLst>
          </p:cNvPr>
          <p:cNvCxnSpPr>
            <a:cxnSpLocks/>
          </p:cNvCxnSpPr>
          <p:nvPr/>
        </p:nvCxnSpPr>
        <p:spPr>
          <a:xfrm>
            <a:off x="4345069" y="1565000"/>
            <a:ext cx="340397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Connettore diritto 22">
            <a:extLst>
              <a:ext uri="{FF2B5EF4-FFF2-40B4-BE49-F238E27FC236}">
                <a16:creationId xmlns:a16="http://schemas.microsoft.com/office/drawing/2014/main" id="{D6A84BE6-0620-B482-7348-6D599D730DE5}"/>
              </a:ext>
            </a:extLst>
          </p:cNvPr>
          <p:cNvCxnSpPr>
            <a:cxnSpLocks/>
          </p:cNvCxnSpPr>
          <p:nvPr/>
        </p:nvCxnSpPr>
        <p:spPr>
          <a:xfrm>
            <a:off x="122830" y="974366"/>
            <a:ext cx="1195283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4">
            <a:extLst>
              <a:ext uri="{FF2B5EF4-FFF2-40B4-BE49-F238E27FC236}">
                <a16:creationId xmlns:a16="http://schemas.microsoft.com/office/drawing/2014/main" id="{20887DB9-0990-E6C9-7911-45FF46CECAE6}"/>
              </a:ext>
            </a:extLst>
          </p:cNvPr>
          <p:cNvSpPr txBox="1"/>
          <p:nvPr/>
        </p:nvSpPr>
        <p:spPr>
          <a:xfrm>
            <a:off x="122830" y="1620000"/>
            <a:ext cx="11877836" cy="861774"/>
          </a:xfrm>
          <a:prstGeom prst="rect">
            <a:avLst/>
          </a:prstGeom>
        </p:spPr>
        <p:txBody>
          <a:bodyPr wrap="square" lIns="0" tIns="0" rIns="0" bIns="0">
            <a:spAutoFit/>
          </a:bodyPr>
          <a:lstStyle>
            <a:defPPr>
              <a:defRPr lang="en-US"/>
            </a:defPPr>
            <a:lvl1pPr>
              <a:defRPr sz="1600" i="1">
                <a:solidFill>
                  <a:srgbClr val="002060"/>
                </a:solidFill>
                <a:latin typeface="+mj-lt"/>
                <a:cs typeface="Segoe UI" panose="020B0502040204020203" pitchFamily="34" charset="0"/>
              </a:defRPr>
            </a:lvl1pPr>
          </a:lstStyle>
          <a:p>
            <a:r>
              <a:rPr lang="it-IT" sz="1400" i="0"/>
              <a:t>Per lo sviluppo del backend abbiamo utilizzato Serverless Framework, che facilita la creazione e la gestione di applicazioni senza server fisici. </a:t>
            </a:r>
          </a:p>
          <a:p>
            <a:r>
              <a:rPr lang="it-IT" sz="1400" i="0"/>
              <a:t>Con questo strumento, abbiamo configurato vari servizi AWS, come AWS Lambda per l'esecuzione del codice, AppSync per la gestione delle API, e DynamoDB per l'archiviazione dei dati. </a:t>
            </a:r>
          </a:p>
          <a:p>
            <a:r>
              <a:rPr lang="it-IT" sz="1400" i="0"/>
              <a:t>Questa combinazione ci ha permesso di creare un'infrastruttura scalabile e efficiente, riducendo i costi e semplificando la manutenzione del sistema.</a:t>
            </a:r>
            <a:endParaRPr lang="en-US" sz="1400" i="0"/>
          </a:p>
        </p:txBody>
      </p:sp>
      <p:sp>
        <p:nvSpPr>
          <p:cNvPr id="12" name="TextBox 100">
            <a:extLst>
              <a:ext uri="{FF2B5EF4-FFF2-40B4-BE49-F238E27FC236}">
                <a16:creationId xmlns:a16="http://schemas.microsoft.com/office/drawing/2014/main" id="{D80744C3-EF5C-5E23-8A17-2BA07A4A166F}"/>
              </a:ext>
            </a:extLst>
          </p:cNvPr>
          <p:cNvSpPr txBox="1"/>
          <p:nvPr/>
        </p:nvSpPr>
        <p:spPr>
          <a:xfrm>
            <a:off x="443204" y="2881186"/>
            <a:ext cx="2546951" cy="492443"/>
          </a:xfrm>
          <a:prstGeom prst="rect">
            <a:avLst/>
          </a:prstGeom>
          <a:noFill/>
        </p:spPr>
        <p:txBody>
          <a:bodyPr wrap="square" lIns="0" tIns="0" rIns="0" bIns="0" rtlCol="0">
            <a:spAutoFit/>
          </a:bodyPr>
          <a:lstStyle/>
          <a:p>
            <a:r>
              <a:rPr lang="en-US" sz="1600" b="1">
                <a:solidFill>
                  <a:srgbClr val="002060"/>
                </a:solidFill>
                <a:latin typeface="Segoe UI" panose="020B0502040204020203" pitchFamily="34" charset="0"/>
                <a:cs typeface="Segoe UI" panose="020B0502040204020203" pitchFamily="34" charset="0"/>
              </a:rPr>
              <a:t>1. Preparazione del Progetto</a:t>
            </a:r>
          </a:p>
        </p:txBody>
      </p:sp>
      <p:sp>
        <p:nvSpPr>
          <p:cNvPr id="13" name="Rectangle 102">
            <a:extLst>
              <a:ext uri="{FF2B5EF4-FFF2-40B4-BE49-F238E27FC236}">
                <a16:creationId xmlns:a16="http://schemas.microsoft.com/office/drawing/2014/main" id="{56DAD5F2-C2A3-D22B-62B3-2A57DE395178}"/>
              </a:ext>
            </a:extLst>
          </p:cNvPr>
          <p:cNvSpPr/>
          <p:nvPr/>
        </p:nvSpPr>
        <p:spPr>
          <a:xfrm>
            <a:off x="437948" y="3622780"/>
            <a:ext cx="2541694" cy="923330"/>
          </a:xfrm>
          <a:prstGeom prst="rect">
            <a:avLst/>
          </a:prstGeom>
        </p:spPr>
        <p:txBody>
          <a:bodyPr wrap="square" lIns="0" tIns="0" rIns="0" bIns="0">
            <a:spAutoFit/>
          </a:bodyPr>
          <a:lstStyle/>
          <a:p>
            <a:r>
              <a:rPr lang="it-IT" sz="1200" i="1">
                <a:solidFill>
                  <a:srgbClr val="002060"/>
                </a:solidFill>
                <a:latin typeface="+mj-lt"/>
                <a:cs typeface="Segoe UI" panose="020B0502040204020203" pitchFamily="34" charset="0"/>
              </a:rPr>
              <a:t>Verifica della configurazione del progetto all'interno del file serverless.yml. Questo file definisce le funzioni, gli eventi, le risorse AWS e altre configurazioni del servizio.</a:t>
            </a:r>
            <a:endParaRPr lang="en-US" sz="1200" i="1">
              <a:solidFill>
                <a:srgbClr val="002060"/>
              </a:solidFill>
              <a:latin typeface="+mj-lt"/>
              <a:cs typeface="Segoe UI" panose="020B0502040204020203" pitchFamily="34" charset="0"/>
            </a:endParaRPr>
          </a:p>
        </p:txBody>
      </p:sp>
      <p:cxnSp>
        <p:nvCxnSpPr>
          <p:cNvPr id="14" name="Straight Connector 107">
            <a:extLst>
              <a:ext uri="{FF2B5EF4-FFF2-40B4-BE49-F238E27FC236}">
                <a16:creationId xmlns:a16="http://schemas.microsoft.com/office/drawing/2014/main" id="{D1EFE888-03AE-31FC-2D66-EE25F739E63C}"/>
              </a:ext>
            </a:extLst>
          </p:cNvPr>
          <p:cNvCxnSpPr>
            <a:cxnSpLocks/>
          </p:cNvCxnSpPr>
          <p:nvPr/>
        </p:nvCxnSpPr>
        <p:spPr>
          <a:xfrm>
            <a:off x="443204" y="4614243"/>
            <a:ext cx="249754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6" name="TextBox 100">
            <a:extLst>
              <a:ext uri="{FF2B5EF4-FFF2-40B4-BE49-F238E27FC236}">
                <a16:creationId xmlns:a16="http://schemas.microsoft.com/office/drawing/2014/main" id="{04A39D1F-6B2C-B75A-7AE8-3D39C74E7A07}"/>
              </a:ext>
            </a:extLst>
          </p:cNvPr>
          <p:cNvSpPr txBox="1"/>
          <p:nvPr/>
        </p:nvSpPr>
        <p:spPr>
          <a:xfrm>
            <a:off x="3232013" y="2881186"/>
            <a:ext cx="2546951" cy="492443"/>
          </a:xfrm>
          <a:prstGeom prst="rect">
            <a:avLst/>
          </a:prstGeom>
          <a:noFill/>
        </p:spPr>
        <p:txBody>
          <a:bodyPr wrap="square" lIns="0" tIns="0" rIns="0" bIns="0" rtlCol="0">
            <a:spAutoFit/>
          </a:bodyPr>
          <a:lstStyle/>
          <a:p>
            <a:r>
              <a:rPr lang="en-US" sz="1600" b="1">
                <a:solidFill>
                  <a:srgbClr val="002060"/>
                </a:solidFill>
                <a:latin typeface="Segoe UI" panose="020B0502040204020203" pitchFamily="34" charset="0"/>
                <a:cs typeface="Segoe UI" panose="020B0502040204020203" pitchFamily="34" charset="0"/>
              </a:rPr>
              <a:t>2. Compilazione del Codice</a:t>
            </a:r>
          </a:p>
        </p:txBody>
      </p:sp>
      <p:sp>
        <p:nvSpPr>
          <p:cNvPr id="37" name="Rectangle 102">
            <a:extLst>
              <a:ext uri="{FF2B5EF4-FFF2-40B4-BE49-F238E27FC236}">
                <a16:creationId xmlns:a16="http://schemas.microsoft.com/office/drawing/2014/main" id="{D0DDD824-1104-1E96-10AE-261B88FAB3B1}"/>
              </a:ext>
            </a:extLst>
          </p:cNvPr>
          <p:cNvSpPr/>
          <p:nvPr/>
        </p:nvSpPr>
        <p:spPr>
          <a:xfrm>
            <a:off x="3225951" y="3809179"/>
            <a:ext cx="2541694" cy="738664"/>
          </a:xfrm>
          <a:prstGeom prst="rect">
            <a:avLst/>
          </a:prstGeom>
        </p:spPr>
        <p:txBody>
          <a:bodyPr wrap="square" lIns="0" tIns="0" rIns="0" bIns="0">
            <a:spAutoFit/>
          </a:bodyPr>
          <a:lstStyle/>
          <a:p>
            <a:r>
              <a:rPr lang="it-IT" sz="1200" i="1">
                <a:solidFill>
                  <a:srgbClr val="002060"/>
                </a:solidFill>
                <a:latin typeface="+mj-lt"/>
                <a:cs typeface="Segoe UI" panose="020B0502040204020203" pitchFamily="34" charset="0"/>
              </a:rPr>
              <a:t>Il framework prepara e compila il codice delle funzioni Lambda. Se necessario, compila anche dipendenze e pacchetti richiesti dalle funzioni.</a:t>
            </a:r>
            <a:endParaRPr lang="en-US" sz="1200" i="1">
              <a:solidFill>
                <a:srgbClr val="002060"/>
              </a:solidFill>
              <a:latin typeface="+mj-lt"/>
              <a:cs typeface="Segoe UI" panose="020B0502040204020203" pitchFamily="34" charset="0"/>
            </a:endParaRPr>
          </a:p>
        </p:txBody>
      </p:sp>
      <p:cxnSp>
        <p:nvCxnSpPr>
          <p:cNvPr id="38" name="Straight Connector 107">
            <a:extLst>
              <a:ext uri="{FF2B5EF4-FFF2-40B4-BE49-F238E27FC236}">
                <a16:creationId xmlns:a16="http://schemas.microsoft.com/office/drawing/2014/main" id="{491057C1-9E30-12BB-C13A-369A4AC3035C}"/>
              </a:ext>
            </a:extLst>
          </p:cNvPr>
          <p:cNvCxnSpPr>
            <a:cxnSpLocks/>
          </p:cNvCxnSpPr>
          <p:nvPr/>
        </p:nvCxnSpPr>
        <p:spPr>
          <a:xfrm>
            <a:off x="3232013" y="4613145"/>
            <a:ext cx="254169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9" name="TextBox 100">
            <a:extLst>
              <a:ext uri="{FF2B5EF4-FFF2-40B4-BE49-F238E27FC236}">
                <a16:creationId xmlns:a16="http://schemas.microsoft.com/office/drawing/2014/main" id="{7AE49DA1-0691-EF22-02FA-92B313ED16B2}"/>
              </a:ext>
            </a:extLst>
          </p:cNvPr>
          <p:cNvSpPr txBox="1"/>
          <p:nvPr/>
        </p:nvSpPr>
        <p:spPr>
          <a:xfrm>
            <a:off x="8803570" y="2881185"/>
            <a:ext cx="2546951" cy="492443"/>
          </a:xfrm>
          <a:prstGeom prst="rect">
            <a:avLst/>
          </a:prstGeom>
          <a:noFill/>
        </p:spPr>
        <p:txBody>
          <a:bodyPr wrap="square" lIns="0" tIns="0" rIns="0" bIns="0" rtlCol="0">
            <a:spAutoFit/>
          </a:bodyPr>
          <a:lstStyle/>
          <a:p>
            <a:r>
              <a:rPr lang="it-IT" sz="1600" b="1">
                <a:solidFill>
                  <a:srgbClr val="002060"/>
                </a:solidFill>
                <a:latin typeface="Segoe UI" panose="020B0502040204020203" pitchFamily="34" charset="0"/>
                <a:cs typeface="Segoe UI" panose="020B0502040204020203" pitchFamily="34" charset="0"/>
              </a:rPr>
              <a:t>4. Creazione di un Template CloudFormation</a:t>
            </a:r>
            <a:endParaRPr lang="en-US" sz="1600" b="1">
              <a:solidFill>
                <a:srgbClr val="002060"/>
              </a:solidFill>
              <a:latin typeface="Segoe UI" panose="020B0502040204020203" pitchFamily="34" charset="0"/>
              <a:cs typeface="Segoe UI" panose="020B0502040204020203" pitchFamily="34" charset="0"/>
            </a:endParaRPr>
          </a:p>
        </p:txBody>
      </p:sp>
      <p:sp>
        <p:nvSpPr>
          <p:cNvPr id="40" name="Rectangle 102">
            <a:extLst>
              <a:ext uri="{FF2B5EF4-FFF2-40B4-BE49-F238E27FC236}">
                <a16:creationId xmlns:a16="http://schemas.microsoft.com/office/drawing/2014/main" id="{56C85D94-F74C-0794-057C-6B02316F7862}"/>
              </a:ext>
            </a:extLst>
          </p:cNvPr>
          <p:cNvSpPr/>
          <p:nvPr/>
        </p:nvSpPr>
        <p:spPr>
          <a:xfrm>
            <a:off x="8803571" y="3443134"/>
            <a:ext cx="2541694" cy="1107996"/>
          </a:xfrm>
          <a:prstGeom prst="rect">
            <a:avLst/>
          </a:prstGeom>
        </p:spPr>
        <p:txBody>
          <a:bodyPr wrap="square" lIns="0" tIns="0" rIns="0" bIns="0">
            <a:spAutoFit/>
          </a:bodyPr>
          <a:lstStyle/>
          <a:p>
            <a:r>
              <a:rPr lang="it-IT" sz="1200" i="1">
                <a:solidFill>
                  <a:srgbClr val="002060"/>
                </a:solidFill>
                <a:latin typeface="+mj-lt"/>
                <a:cs typeface="Segoe UI" panose="020B0502040204020203" pitchFamily="34" charset="0"/>
              </a:rPr>
              <a:t>Genera un template AWS CloudFormation basato sulla configurazione specificata nel file serverless.yml. Questo template definisce tutte le risorse che verranno create o aggiornate su AWS</a:t>
            </a:r>
            <a:endParaRPr lang="en-US" sz="1200" i="1">
              <a:solidFill>
                <a:srgbClr val="002060"/>
              </a:solidFill>
              <a:latin typeface="+mj-lt"/>
              <a:cs typeface="Segoe UI" panose="020B0502040204020203" pitchFamily="34" charset="0"/>
            </a:endParaRPr>
          </a:p>
        </p:txBody>
      </p:sp>
      <p:cxnSp>
        <p:nvCxnSpPr>
          <p:cNvPr id="41" name="Straight Connector 107">
            <a:extLst>
              <a:ext uri="{FF2B5EF4-FFF2-40B4-BE49-F238E27FC236}">
                <a16:creationId xmlns:a16="http://schemas.microsoft.com/office/drawing/2014/main" id="{B1A0CC2A-C3E7-EFEF-35A3-0C8F4ABD4A28}"/>
              </a:ext>
            </a:extLst>
          </p:cNvPr>
          <p:cNvCxnSpPr>
            <a:cxnSpLocks/>
          </p:cNvCxnSpPr>
          <p:nvPr/>
        </p:nvCxnSpPr>
        <p:spPr>
          <a:xfrm>
            <a:off x="8803570" y="4613144"/>
            <a:ext cx="254169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5" name="TextBox 100">
            <a:extLst>
              <a:ext uri="{FF2B5EF4-FFF2-40B4-BE49-F238E27FC236}">
                <a16:creationId xmlns:a16="http://schemas.microsoft.com/office/drawing/2014/main" id="{94E919B2-A237-E95C-21BF-8F1D1C5C740A}"/>
              </a:ext>
            </a:extLst>
          </p:cNvPr>
          <p:cNvSpPr txBox="1"/>
          <p:nvPr/>
        </p:nvSpPr>
        <p:spPr>
          <a:xfrm>
            <a:off x="437948" y="4869983"/>
            <a:ext cx="2596396" cy="492443"/>
          </a:xfrm>
          <a:prstGeom prst="rect">
            <a:avLst/>
          </a:prstGeom>
          <a:noFill/>
        </p:spPr>
        <p:txBody>
          <a:bodyPr wrap="square" lIns="0" tIns="0" rIns="0" bIns="0" rtlCol="0">
            <a:spAutoFit/>
          </a:bodyPr>
          <a:lstStyle/>
          <a:p>
            <a:r>
              <a:rPr lang="it-IT" sz="1600" b="1">
                <a:solidFill>
                  <a:srgbClr val="002060"/>
                </a:solidFill>
                <a:latin typeface="Segoe UI" panose="020B0502040204020203" pitchFamily="34" charset="0"/>
                <a:cs typeface="Segoe UI" panose="020B0502040204020203" pitchFamily="34" charset="0"/>
              </a:rPr>
              <a:t>5. Upload dei Pacchetti su S3</a:t>
            </a:r>
            <a:endParaRPr lang="en-US" sz="1600" b="1">
              <a:solidFill>
                <a:srgbClr val="002060"/>
              </a:solidFill>
              <a:latin typeface="Segoe UI" panose="020B0502040204020203" pitchFamily="34" charset="0"/>
              <a:cs typeface="Segoe UI" panose="020B0502040204020203" pitchFamily="34" charset="0"/>
            </a:endParaRPr>
          </a:p>
        </p:txBody>
      </p:sp>
      <p:sp>
        <p:nvSpPr>
          <p:cNvPr id="46" name="Rectangle 102">
            <a:extLst>
              <a:ext uri="{FF2B5EF4-FFF2-40B4-BE49-F238E27FC236}">
                <a16:creationId xmlns:a16="http://schemas.microsoft.com/office/drawing/2014/main" id="{7A09C52C-2A6C-3926-5137-5987DE15387E}"/>
              </a:ext>
            </a:extLst>
          </p:cNvPr>
          <p:cNvSpPr/>
          <p:nvPr/>
        </p:nvSpPr>
        <p:spPr>
          <a:xfrm>
            <a:off x="437948" y="5801265"/>
            <a:ext cx="2541694" cy="738664"/>
          </a:xfrm>
          <a:prstGeom prst="rect">
            <a:avLst/>
          </a:prstGeom>
        </p:spPr>
        <p:txBody>
          <a:bodyPr wrap="square" lIns="0" tIns="0" rIns="0" bIns="0">
            <a:spAutoFit/>
          </a:bodyPr>
          <a:lstStyle/>
          <a:p>
            <a:r>
              <a:rPr lang="it-IT" sz="1200" i="1">
                <a:solidFill>
                  <a:srgbClr val="002060"/>
                </a:solidFill>
                <a:latin typeface="+mj-lt"/>
                <a:cs typeface="Segoe UI" panose="020B0502040204020203" pitchFamily="34" charset="0"/>
              </a:rPr>
              <a:t>Carica i pacchetti delle funzioni Lambda su un bucket S3. Questo serve a CloudFormation per accedere ai pacchetti durante la creazione delle risorse.</a:t>
            </a:r>
            <a:endParaRPr lang="en-US" sz="1200" i="1">
              <a:solidFill>
                <a:srgbClr val="002060"/>
              </a:solidFill>
              <a:latin typeface="+mj-lt"/>
              <a:cs typeface="Segoe UI" panose="020B0502040204020203" pitchFamily="34" charset="0"/>
            </a:endParaRPr>
          </a:p>
        </p:txBody>
      </p:sp>
      <p:cxnSp>
        <p:nvCxnSpPr>
          <p:cNvPr id="47" name="Straight Connector 107">
            <a:extLst>
              <a:ext uri="{FF2B5EF4-FFF2-40B4-BE49-F238E27FC236}">
                <a16:creationId xmlns:a16="http://schemas.microsoft.com/office/drawing/2014/main" id="{4081B04F-281C-8834-0D1B-B146EC64B544}"/>
              </a:ext>
            </a:extLst>
          </p:cNvPr>
          <p:cNvCxnSpPr>
            <a:cxnSpLocks/>
          </p:cNvCxnSpPr>
          <p:nvPr/>
        </p:nvCxnSpPr>
        <p:spPr>
          <a:xfrm>
            <a:off x="437948" y="6601942"/>
            <a:ext cx="254169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8" name="TextBox 100">
            <a:extLst>
              <a:ext uri="{FF2B5EF4-FFF2-40B4-BE49-F238E27FC236}">
                <a16:creationId xmlns:a16="http://schemas.microsoft.com/office/drawing/2014/main" id="{A0B8E950-E19F-A758-CF7E-0EAE026ACA34}"/>
              </a:ext>
            </a:extLst>
          </p:cNvPr>
          <p:cNvSpPr txBox="1"/>
          <p:nvPr/>
        </p:nvSpPr>
        <p:spPr>
          <a:xfrm>
            <a:off x="3220694" y="4876927"/>
            <a:ext cx="2546951" cy="492443"/>
          </a:xfrm>
          <a:prstGeom prst="rect">
            <a:avLst/>
          </a:prstGeom>
          <a:noFill/>
        </p:spPr>
        <p:txBody>
          <a:bodyPr wrap="square" lIns="0" tIns="0" rIns="0" bIns="0" rtlCol="0">
            <a:spAutoFit/>
          </a:bodyPr>
          <a:lstStyle/>
          <a:p>
            <a:r>
              <a:rPr lang="en-US" sz="1600" b="1">
                <a:solidFill>
                  <a:srgbClr val="002060"/>
                </a:solidFill>
                <a:latin typeface="Segoe UI" panose="020B0502040204020203" pitchFamily="34" charset="0"/>
                <a:cs typeface="Segoe UI" panose="020B0502040204020203" pitchFamily="34" charset="0"/>
              </a:rPr>
              <a:t>6. Deploy del Template CloudFormation</a:t>
            </a:r>
          </a:p>
        </p:txBody>
      </p:sp>
      <p:sp>
        <p:nvSpPr>
          <p:cNvPr id="49" name="Rectangle 102">
            <a:extLst>
              <a:ext uri="{FF2B5EF4-FFF2-40B4-BE49-F238E27FC236}">
                <a16:creationId xmlns:a16="http://schemas.microsoft.com/office/drawing/2014/main" id="{06C90E9C-D188-FF74-3D13-77BE18E204A0}"/>
              </a:ext>
            </a:extLst>
          </p:cNvPr>
          <p:cNvSpPr/>
          <p:nvPr/>
        </p:nvSpPr>
        <p:spPr>
          <a:xfrm>
            <a:off x="3228578" y="5623542"/>
            <a:ext cx="2541694" cy="923330"/>
          </a:xfrm>
          <a:prstGeom prst="rect">
            <a:avLst/>
          </a:prstGeom>
        </p:spPr>
        <p:txBody>
          <a:bodyPr wrap="square" lIns="0" tIns="0" rIns="0" bIns="0">
            <a:spAutoFit/>
          </a:bodyPr>
          <a:lstStyle/>
          <a:p>
            <a:r>
              <a:rPr lang="it-IT" sz="1200" i="1">
                <a:solidFill>
                  <a:srgbClr val="002060"/>
                </a:solidFill>
                <a:latin typeface="+mj-lt"/>
                <a:cs typeface="Segoe UI" panose="020B0502040204020203" pitchFamily="34" charset="0"/>
              </a:rPr>
              <a:t>Utilizza AWS CloudFormation per creare o aggiornare uno stack CloudFormation con il template generato. Questo step coinvolge la creazione/aggiornamento di tutte le risorse AWS definite nel template.</a:t>
            </a:r>
            <a:endParaRPr lang="en-US" sz="1200" i="1">
              <a:solidFill>
                <a:srgbClr val="002060"/>
              </a:solidFill>
              <a:latin typeface="+mj-lt"/>
              <a:cs typeface="Segoe UI" panose="020B0502040204020203" pitchFamily="34" charset="0"/>
            </a:endParaRPr>
          </a:p>
        </p:txBody>
      </p:sp>
      <p:cxnSp>
        <p:nvCxnSpPr>
          <p:cNvPr id="50" name="Straight Connector 107">
            <a:extLst>
              <a:ext uri="{FF2B5EF4-FFF2-40B4-BE49-F238E27FC236}">
                <a16:creationId xmlns:a16="http://schemas.microsoft.com/office/drawing/2014/main" id="{6BCFE752-5586-B2CD-0455-6BF42FD7AB7A}"/>
              </a:ext>
            </a:extLst>
          </p:cNvPr>
          <p:cNvCxnSpPr>
            <a:cxnSpLocks/>
          </p:cNvCxnSpPr>
          <p:nvPr/>
        </p:nvCxnSpPr>
        <p:spPr>
          <a:xfrm>
            <a:off x="3220694" y="6609984"/>
            <a:ext cx="249754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1" name="TextBox 100">
            <a:extLst>
              <a:ext uri="{FF2B5EF4-FFF2-40B4-BE49-F238E27FC236}">
                <a16:creationId xmlns:a16="http://schemas.microsoft.com/office/drawing/2014/main" id="{C08BFCB5-6295-C0D0-9BEB-AF10FEDB9A49}"/>
              </a:ext>
            </a:extLst>
          </p:cNvPr>
          <p:cNvSpPr txBox="1"/>
          <p:nvPr/>
        </p:nvSpPr>
        <p:spPr>
          <a:xfrm>
            <a:off x="6007683" y="2878472"/>
            <a:ext cx="2546951" cy="492443"/>
          </a:xfrm>
          <a:prstGeom prst="rect">
            <a:avLst/>
          </a:prstGeom>
          <a:noFill/>
        </p:spPr>
        <p:txBody>
          <a:bodyPr wrap="square" lIns="0" tIns="0" rIns="0" bIns="0" rtlCol="0">
            <a:spAutoFit/>
          </a:bodyPr>
          <a:lstStyle/>
          <a:p>
            <a:r>
              <a:rPr lang="en-US" sz="1600" b="1">
                <a:solidFill>
                  <a:srgbClr val="002060"/>
                </a:solidFill>
                <a:latin typeface="Segoe UI" panose="020B0502040204020203" pitchFamily="34" charset="0"/>
                <a:cs typeface="Segoe UI" panose="020B0502040204020203" pitchFamily="34" charset="0"/>
              </a:rPr>
              <a:t>3. Autenticazione con AWS</a:t>
            </a:r>
          </a:p>
        </p:txBody>
      </p:sp>
      <p:sp>
        <p:nvSpPr>
          <p:cNvPr id="52" name="Rectangle 102">
            <a:extLst>
              <a:ext uri="{FF2B5EF4-FFF2-40B4-BE49-F238E27FC236}">
                <a16:creationId xmlns:a16="http://schemas.microsoft.com/office/drawing/2014/main" id="{B14218F3-BC8D-00AF-1D8A-15FE3E134D09}"/>
              </a:ext>
            </a:extLst>
          </p:cNvPr>
          <p:cNvSpPr/>
          <p:nvPr/>
        </p:nvSpPr>
        <p:spPr>
          <a:xfrm>
            <a:off x="6015567" y="3809753"/>
            <a:ext cx="2541694" cy="738664"/>
          </a:xfrm>
          <a:prstGeom prst="rect">
            <a:avLst/>
          </a:prstGeom>
        </p:spPr>
        <p:txBody>
          <a:bodyPr wrap="square" lIns="0" tIns="0" rIns="0" bIns="0">
            <a:spAutoFit/>
          </a:bodyPr>
          <a:lstStyle/>
          <a:p>
            <a:r>
              <a:rPr lang="it-IT" sz="1200" i="1">
                <a:solidFill>
                  <a:srgbClr val="002060"/>
                </a:solidFill>
                <a:latin typeface="+mj-lt"/>
                <a:cs typeface="Segoe UI" panose="020B0502040204020203" pitchFamily="34" charset="0"/>
              </a:rPr>
              <a:t>Utilizza le credenziali AWS configurate (tramite file delle credenziali, variabili d'ambiente o profili configurati) per autenticarsi con AWS.</a:t>
            </a:r>
            <a:endParaRPr lang="en-US" sz="1200" i="1">
              <a:solidFill>
                <a:srgbClr val="002060"/>
              </a:solidFill>
              <a:latin typeface="+mj-lt"/>
              <a:cs typeface="Segoe UI" panose="020B0502040204020203" pitchFamily="34" charset="0"/>
            </a:endParaRPr>
          </a:p>
        </p:txBody>
      </p:sp>
      <p:cxnSp>
        <p:nvCxnSpPr>
          <p:cNvPr id="53" name="Straight Connector 107">
            <a:extLst>
              <a:ext uri="{FF2B5EF4-FFF2-40B4-BE49-F238E27FC236}">
                <a16:creationId xmlns:a16="http://schemas.microsoft.com/office/drawing/2014/main" id="{1CE50697-FD06-41A0-2412-3B58FC006CB1}"/>
              </a:ext>
            </a:extLst>
          </p:cNvPr>
          <p:cNvCxnSpPr>
            <a:cxnSpLocks/>
          </p:cNvCxnSpPr>
          <p:nvPr/>
        </p:nvCxnSpPr>
        <p:spPr>
          <a:xfrm>
            <a:off x="6007683" y="4610431"/>
            <a:ext cx="254169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0" name="TextBox 100">
            <a:extLst>
              <a:ext uri="{FF2B5EF4-FFF2-40B4-BE49-F238E27FC236}">
                <a16:creationId xmlns:a16="http://schemas.microsoft.com/office/drawing/2014/main" id="{B066406B-3F0B-81AF-CD55-F003A448A8F1}"/>
              </a:ext>
            </a:extLst>
          </p:cNvPr>
          <p:cNvSpPr txBox="1"/>
          <p:nvPr/>
        </p:nvSpPr>
        <p:spPr>
          <a:xfrm>
            <a:off x="6010310" y="4876927"/>
            <a:ext cx="2546951" cy="492443"/>
          </a:xfrm>
          <a:prstGeom prst="rect">
            <a:avLst/>
          </a:prstGeom>
          <a:noFill/>
        </p:spPr>
        <p:txBody>
          <a:bodyPr wrap="square" lIns="0" tIns="0" rIns="0" bIns="0" rtlCol="0">
            <a:spAutoFit/>
          </a:bodyPr>
          <a:lstStyle/>
          <a:p>
            <a:r>
              <a:rPr lang="en-US" sz="1600" b="1">
                <a:solidFill>
                  <a:srgbClr val="002060"/>
                </a:solidFill>
                <a:latin typeface="Segoe UI" panose="020B0502040204020203" pitchFamily="34" charset="0"/>
                <a:cs typeface="Segoe UI" panose="020B0502040204020203" pitchFamily="34" charset="0"/>
              </a:rPr>
              <a:t>7. Aggiornamento delle Funzioni Lambda</a:t>
            </a:r>
          </a:p>
        </p:txBody>
      </p:sp>
      <p:sp>
        <p:nvSpPr>
          <p:cNvPr id="61" name="Rectangle 102">
            <a:extLst>
              <a:ext uri="{FF2B5EF4-FFF2-40B4-BE49-F238E27FC236}">
                <a16:creationId xmlns:a16="http://schemas.microsoft.com/office/drawing/2014/main" id="{465867DA-5C9D-77D9-1B95-4993D19BB8CD}"/>
              </a:ext>
            </a:extLst>
          </p:cNvPr>
          <p:cNvSpPr/>
          <p:nvPr/>
        </p:nvSpPr>
        <p:spPr>
          <a:xfrm>
            <a:off x="6047054" y="5992874"/>
            <a:ext cx="2541694" cy="553998"/>
          </a:xfrm>
          <a:prstGeom prst="rect">
            <a:avLst/>
          </a:prstGeom>
        </p:spPr>
        <p:txBody>
          <a:bodyPr wrap="square" lIns="0" tIns="0" rIns="0" bIns="0">
            <a:spAutoFit/>
          </a:bodyPr>
          <a:lstStyle/>
          <a:p>
            <a:r>
              <a:rPr lang="it-IT" sz="1200" i="1">
                <a:solidFill>
                  <a:srgbClr val="002060"/>
                </a:solidFill>
                <a:latin typeface="+mj-lt"/>
                <a:cs typeface="Segoe UI" panose="020B0502040204020203" pitchFamily="34" charset="0"/>
              </a:rPr>
              <a:t>Associa il codice delle funzioni Lambda caricato su S3 con le funzioni Lambda create su AWS.</a:t>
            </a:r>
            <a:endParaRPr lang="en-US" sz="1200" i="1">
              <a:solidFill>
                <a:srgbClr val="002060"/>
              </a:solidFill>
              <a:latin typeface="+mj-lt"/>
              <a:cs typeface="Segoe UI" panose="020B0502040204020203" pitchFamily="34" charset="0"/>
            </a:endParaRPr>
          </a:p>
        </p:txBody>
      </p:sp>
      <p:cxnSp>
        <p:nvCxnSpPr>
          <p:cNvPr id="62" name="Straight Connector 107">
            <a:extLst>
              <a:ext uri="{FF2B5EF4-FFF2-40B4-BE49-F238E27FC236}">
                <a16:creationId xmlns:a16="http://schemas.microsoft.com/office/drawing/2014/main" id="{970D5A75-CEF1-AB1F-5C8A-93E19943DF1F}"/>
              </a:ext>
            </a:extLst>
          </p:cNvPr>
          <p:cNvCxnSpPr>
            <a:cxnSpLocks/>
          </p:cNvCxnSpPr>
          <p:nvPr/>
        </p:nvCxnSpPr>
        <p:spPr>
          <a:xfrm>
            <a:off x="6010310" y="6609984"/>
            <a:ext cx="249754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3" name="TextBox 100">
            <a:extLst>
              <a:ext uri="{FF2B5EF4-FFF2-40B4-BE49-F238E27FC236}">
                <a16:creationId xmlns:a16="http://schemas.microsoft.com/office/drawing/2014/main" id="{74D1E44D-C1E8-F043-5316-D3ADFBBF619A}"/>
              </a:ext>
            </a:extLst>
          </p:cNvPr>
          <p:cNvSpPr txBox="1"/>
          <p:nvPr/>
        </p:nvSpPr>
        <p:spPr>
          <a:xfrm>
            <a:off x="8807810" y="4869983"/>
            <a:ext cx="2546951" cy="492443"/>
          </a:xfrm>
          <a:prstGeom prst="rect">
            <a:avLst/>
          </a:prstGeom>
          <a:noFill/>
        </p:spPr>
        <p:txBody>
          <a:bodyPr wrap="square" lIns="0" tIns="0" rIns="0" bIns="0" rtlCol="0">
            <a:spAutoFit/>
          </a:bodyPr>
          <a:lstStyle/>
          <a:p>
            <a:r>
              <a:rPr lang="en-US" sz="1600" b="1">
                <a:solidFill>
                  <a:srgbClr val="002060"/>
                </a:solidFill>
                <a:latin typeface="Segoe UI" panose="020B0502040204020203" pitchFamily="34" charset="0"/>
                <a:cs typeface="Segoe UI" panose="020B0502040204020203" pitchFamily="34" charset="0"/>
              </a:rPr>
              <a:t>8. Impostazione dei Permessi</a:t>
            </a:r>
          </a:p>
        </p:txBody>
      </p:sp>
      <p:sp>
        <p:nvSpPr>
          <p:cNvPr id="64" name="Rectangle 102">
            <a:extLst>
              <a:ext uri="{FF2B5EF4-FFF2-40B4-BE49-F238E27FC236}">
                <a16:creationId xmlns:a16="http://schemas.microsoft.com/office/drawing/2014/main" id="{F3285D65-508E-4AAA-0E56-3BAB40B898CC}"/>
              </a:ext>
            </a:extLst>
          </p:cNvPr>
          <p:cNvSpPr/>
          <p:nvPr/>
        </p:nvSpPr>
        <p:spPr>
          <a:xfrm>
            <a:off x="8813067" y="5438876"/>
            <a:ext cx="2541694" cy="1107996"/>
          </a:xfrm>
          <a:prstGeom prst="rect">
            <a:avLst/>
          </a:prstGeom>
        </p:spPr>
        <p:txBody>
          <a:bodyPr wrap="square" lIns="0" tIns="0" rIns="0" bIns="0">
            <a:spAutoFit/>
          </a:bodyPr>
          <a:lstStyle/>
          <a:p>
            <a:r>
              <a:rPr lang="it-IT" sz="1200" i="1">
                <a:solidFill>
                  <a:srgbClr val="002060"/>
                </a:solidFill>
                <a:latin typeface="+mj-lt"/>
                <a:cs typeface="Segoe UI" panose="020B0502040204020203" pitchFamily="34" charset="0"/>
              </a:rPr>
              <a:t>Configura i permessi IAM (Identity and Access Management) necessari per le funzioni Lambda e le altre risorse AWS. Questo include la creazione o l'aggiornamento di ruoli IAM e policy di accesso.</a:t>
            </a:r>
            <a:endParaRPr lang="en-US" sz="1200" i="1">
              <a:solidFill>
                <a:srgbClr val="002060"/>
              </a:solidFill>
              <a:latin typeface="+mj-lt"/>
              <a:cs typeface="Segoe UI" panose="020B0502040204020203" pitchFamily="34" charset="0"/>
            </a:endParaRPr>
          </a:p>
        </p:txBody>
      </p:sp>
      <p:cxnSp>
        <p:nvCxnSpPr>
          <p:cNvPr id="65" name="Straight Connector 107">
            <a:extLst>
              <a:ext uri="{FF2B5EF4-FFF2-40B4-BE49-F238E27FC236}">
                <a16:creationId xmlns:a16="http://schemas.microsoft.com/office/drawing/2014/main" id="{3B49D8C8-ADB8-E7CC-5325-B3DECC984C71}"/>
              </a:ext>
            </a:extLst>
          </p:cNvPr>
          <p:cNvCxnSpPr>
            <a:cxnSpLocks/>
          </p:cNvCxnSpPr>
          <p:nvPr/>
        </p:nvCxnSpPr>
        <p:spPr>
          <a:xfrm>
            <a:off x="8807810" y="6603040"/>
            <a:ext cx="249754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00633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arn(outVertical)">
                                      <p:cBhvr>
                                        <p:cTn id="7" dur="2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hidden="1">
            <a:extLst>
              <a:ext uri="{FF2B5EF4-FFF2-40B4-BE49-F238E27FC236}">
                <a16:creationId xmlns:a16="http://schemas.microsoft.com/office/drawing/2014/main" id="{6FF5F564-0C08-4A3C-8BAC-1FADF459417F}"/>
              </a:ext>
            </a:extLst>
          </p:cNvPr>
          <p:cNvSpPr>
            <a:spLocks noGrp="1"/>
          </p:cNvSpPr>
          <p:nvPr>
            <p:ph type="title"/>
          </p:nvPr>
        </p:nvSpPr>
        <p:spPr/>
        <p:txBody>
          <a:bodyPr/>
          <a:lstStyle/>
          <a:p>
            <a:r>
              <a:rPr lang="en-US"/>
              <a:t>Human resources slide 4</a:t>
            </a:r>
          </a:p>
        </p:txBody>
      </p:sp>
      <p:sp>
        <p:nvSpPr>
          <p:cNvPr id="34" name="Oval 26">
            <a:extLst>
              <a:ext uri="{FF2B5EF4-FFF2-40B4-BE49-F238E27FC236}">
                <a16:creationId xmlns:a16="http://schemas.microsoft.com/office/drawing/2014/main" id="{BAB1D2D2-1913-4FAF-8141-A2217D47D3D9}"/>
              </a:ext>
            </a:extLst>
          </p:cNvPr>
          <p:cNvSpPr>
            <a:spLocks noChangeArrowheads="1"/>
          </p:cNvSpPr>
          <p:nvPr/>
        </p:nvSpPr>
        <p:spPr bwMode="auto">
          <a:xfrm>
            <a:off x="5419366" y="1942718"/>
            <a:ext cx="1273175" cy="1271588"/>
          </a:xfrm>
          <a:prstGeom prst="ellipse">
            <a:avLst/>
          </a:prstGeom>
          <a:gradFill>
            <a:gsLst>
              <a:gs pos="0">
                <a:srgbClr val="7CEFD8"/>
              </a:gs>
              <a:gs pos="50000">
                <a:srgbClr val="6672E4"/>
              </a:gs>
              <a:gs pos="100000">
                <a:srgbClr val="882BE5"/>
              </a:gs>
            </a:gsLst>
            <a:lin ang="7800000" scaled="0"/>
          </a:gra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3" name="Freeform 25">
            <a:extLst>
              <a:ext uri="{FF2B5EF4-FFF2-40B4-BE49-F238E27FC236}">
                <a16:creationId xmlns:a16="http://schemas.microsoft.com/office/drawing/2014/main" id="{82A9CD09-E5BD-4051-A55B-752BE1EA490F}"/>
              </a:ext>
            </a:extLst>
          </p:cNvPr>
          <p:cNvSpPr>
            <a:spLocks/>
          </p:cNvSpPr>
          <p:nvPr/>
        </p:nvSpPr>
        <p:spPr bwMode="auto">
          <a:xfrm>
            <a:off x="3449279" y="2690430"/>
            <a:ext cx="1397000" cy="1397000"/>
          </a:xfrm>
          <a:custGeom>
            <a:avLst/>
            <a:gdLst>
              <a:gd name="T0" fmla="*/ 276 w 336"/>
              <a:gd name="T1" fmla="*/ 276 h 336"/>
              <a:gd name="T2" fmla="*/ 60 w 336"/>
              <a:gd name="T3" fmla="*/ 276 h 336"/>
              <a:gd name="T4" fmla="*/ 60 w 336"/>
              <a:gd name="T5" fmla="*/ 60 h 336"/>
              <a:gd name="T6" fmla="*/ 276 w 336"/>
              <a:gd name="T7" fmla="*/ 60 h 336"/>
              <a:gd name="T8" fmla="*/ 276 w 336"/>
              <a:gd name="T9" fmla="*/ 276 h 336"/>
            </a:gdLst>
            <a:ahLst/>
            <a:cxnLst>
              <a:cxn ang="0">
                <a:pos x="T0" y="T1"/>
              </a:cxn>
              <a:cxn ang="0">
                <a:pos x="T2" y="T3"/>
              </a:cxn>
              <a:cxn ang="0">
                <a:pos x="T4" y="T5"/>
              </a:cxn>
              <a:cxn ang="0">
                <a:pos x="T6" y="T7"/>
              </a:cxn>
              <a:cxn ang="0">
                <a:pos x="T8" y="T9"/>
              </a:cxn>
            </a:cxnLst>
            <a:rect l="0" t="0" r="r" b="b"/>
            <a:pathLst>
              <a:path w="336" h="336">
                <a:moveTo>
                  <a:pt x="276" y="276"/>
                </a:moveTo>
                <a:cubicBezTo>
                  <a:pt x="217" y="336"/>
                  <a:pt x="120" y="336"/>
                  <a:pt x="60" y="276"/>
                </a:cubicBezTo>
                <a:cubicBezTo>
                  <a:pt x="0" y="217"/>
                  <a:pt x="0" y="120"/>
                  <a:pt x="60" y="60"/>
                </a:cubicBezTo>
                <a:cubicBezTo>
                  <a:pt x="120" y="0"/>
                  <a:pt x="217" y="0"/>
                  <a:pt x="276" y="60"/>
                </a:cubicBezTo>
                <a:cubicBezTo>
                  <a:pt x="336" y="120"/>
                  <a:pt x="336" y="217"/>
                  <a:pt x="276" y="276"/>
                </a:cubicBezTo>
                <a:close/>
              </a:path>
            </a:pathLst>
          </a:custGeom>
          <a:gradFill>
            <a:gsLst>
              <a:gs pos="0">
                <a:srgbClr val="7CEFD8"/>
              </a:gs>
              <a:gs pos="50000">
                <a:srgbClr val="6672E4"/>
              </a:gs>
              <a:gs pos="100000">
                <a:srgbClr val="882BE5"/>
              </a:gs>
            </a:gsLst>
            <a:lin ang="7800000" scaled="0"/>
          </a:gra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5" name="Freeform 27">
            <a:extLst>
              <a:ext uri="{FF2B5EF4-FFF2-40B4-BE49-F238E27FC236}">
                <a16:creationId xmlns:a16="http://schemas.microsoft.com/office/drawing/2014/main" id="{AAE4382C-A236-4EFC-A5CF-301D418C624F}"/>
              </a:ext>
            </a:extLst>
          </p:cNvPr>
          <p:cNvSpPr>
            <a:spLocks/>
          </p:cNvSpPr>
          <p:nvPr/>
        </p:nvSpPr>
        <p:spPr bwMode="auto">
          <a:xfrm>
            <a:off x="7265629" y="2690430"/>
            <a:ext cx="1397000" cy="1397000"/>
          </a:xfrm>
          <a:custGeom>
            <a:avLst/>
            <a:gdLst>
              <a:gd name="T0" fmla="*/ 60 w 336"/>
              <a:gd name="T1" fmla="*/ 276 h 336"/>
              <a:gd name="T2" fmla="*/ 60 w 336"/>
              <a:gd name="T3" fmla="*/ 60 h 336"/>
              <a:gd name="T4" fmla="*/ 276 w 336"/>
              <a:gd name="T5" fmla="*/ 60 h 336"/>
              <a:gd name="T6" fmla="*/ 276 w 336"/>
              <a:gd name="T7" fmla="*/ 276 h 336"/>
              <a:gd name="T8" fmla="*/ 60 w 336"/>
              <a:gd name="T9" fmla="*/ 276 h 336"/>
            </a:gdLst>
            <a:ahLst/>
            <a:cxnLst>
              <a:cxn ang="0">
                <a:pos x="T0" y="T1"/>
              </a:cxn>
              <a:cxn ang="0">
                <a:pos x="T2" y="T3"/>
              </a:cxn>
              <a:cxn ang="0">
                <a:pos x="T4" y="T5"/>
              </a:cxn>
              <a:cxn ang="0">
                <a:pos x="T6" y="T7"/>
              </a:cxn>
              <a:cxn ang="0">
                <a:pos x="T8" y="T9"/>
              </a:cxn>
            </a:cxnLst>
            <a:rect l="0" t="0" r="r" b="b"/>
            <a:pathLst>
              <a:path w="336" h="336">
                <a:moveTo>
                  <a:pt x="60" y="276"/>
                </a:moveTo>
                <a:cubicBezTo>
                  <a:pt x="0" y="217"/>
                  <a:pt x="0" y="120"/>
                  <a:pt x="60" y="60"/>
                </a:cubicBezTo>
                <a:cubicBezTo>
                  <a:pt x="120" y="0"/>
                  <a:pt x="217" y="0"/>
                  <a:pt x="276" y="60"/>
                </a:cubicBezTo>
                <a:cubicBezTo>
                  <a:pt x="336" y="120"/>
                  <a:pt x="336" y="217"/>
                  <a:pt x="276" y="276"/>
                </a:cubicBezTo>
                <a:cubicBezTo>
                  <a:pt x="217" y="336"/>
                  <a:pt x="120" y="336"/>
                  <a:pt x="60" y="276"/>
                </a:cubicBezTo>
                <a:close/>
              </a:path>
            </a:pathLst>
          </a:custGeom>
          <a:gradFill>
            <a:gsLst>
              <a:gs pos="0">
                <a:srgbClr val="7CEFD8"/>
              </a:gs>
              <a:gs pos="50000">
                <a:srgbClr val="6672E4"/>
              </a:gs>
              <a:gs pos="100000">
                <a:srgbClr val="882BE5"/>
              </a:gs>
            </a:gsLst>
            <a:lin ang="7800000" scaled="0"/>
          </a:gra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grpSp>
        <p:nvGrpSpPr>
          <p:cNvPr id="342" name="Group 341">
            <a:extLst>
              <a:ext uri="{FF2B5EF4-FFF2-40B4-BE49-F238E27FC236}">
                <a16:creationId xmlns:a16="http://schemas.microsoft.com/office/drawing/2014/main" id="{6ADA542D-B2D5-4962-8376-A598260BA8B9}"/>
              </a:ext>
              <a:ext uri="{C183D7F6-B498-43B3-948B-1728B52AA6E4}">
                <adec:decorative xmlns:adec="http://schemas.microsoft.com/office/drawing/2017/decorative" val="1"/>
              </a:ext>
            </a:extLst>
          </p:cNvPr>
          <p:cNvGrpSpPr/>
          <p:nvPr/>
        </p:nvGrpSpPr>
        <p:grpSpPr>
          <a:xfrm>
            <a:off x="680795" y="4981595"/>
            <a:ext cx="1924300" cy="745919"/>
            <a:chOff x="9627504" y="4157408"/>
            <a:chExt cx="1802496" cy="745919"/>
          </a:xfrm>
        </p:grpSpPr>
        <p:sp>
          <p:nvSpPr>
            <p:cNvPr id="343" name="TextBox 342">
              <a:extLst>
                <a:ext uri="{FF2B5EF4-FFF2-40B4-BE49-F238E27FC236}">
                  <a16:creationId xmlns:a16="http://schemas.microsoft.com/office/drawing/2014/main" id="{36571B2F-0463-48D1-8CC7-EA6BC8F3FB67}"/>
                </a:ext>
              </a:extLst>
            </p:cNvPr>
            <p:cNvSpPr txBox="1"/>
            <p:nvPr/>
          </p:nvSpPr>
          <p:spPr>
            <a:xfrm>
              <a:off x="9627504" y="4157408"/>
              <a:ext cx="1802496" cy="492443"/>
            </a:xfrm>
            <a:prstGeom prst="rect">
              <a:avLst/>
            </a:prstGeom>
            <a:noFill/>
          </p:spPr>
          <p:txBody>
            <a:bodyPr wrap="square" lIns="0" tIns="0" rIns="0" bIns="0" rtlCol="0">
              <a:spAutoFit/>
            </a:bodyPr>
            <a:lstStyle/>
            <a:p>
              <a:pPr algn="r"/>
              <a:r>
                <a:rPr lang="en-US" sz="1600" b="1">
                  <a:solidFill>
                    <a:srgbClr val="002060"/>
                  </a:solidFill>
                  <a:latin typeface="Segoe UI" panose="020B0502040204020203" pitchFamily="34" charset="0"/>
                  <a:cs typeface="Segoe UI" panose="020B0502040204020203" pitchFamily="34" charset="0"/>
                </a:rPr>
                <a:t> 1. SET OBJECTIVES </a:t>
              </a:r>
            </a:p>
          </p:txBody>
        </p:sp>
        <p:sp>
          <p:nvSpPr>
            <p:cNvPr id="344" name="Rectangle 343">
              <a:extLst>
                <a:ext uri="{FF2B5EF4-FFF2-40B4-BE49-F238E27FC236}">
                  <a16:creationId xmlns:a16="http://schemas.microsoft.com/office/drawing/2014/main" id="{2BA0C149-973C-4722-BF48-FF9DE9B8BC55}"/>
                </a:ext>
              </a:extLst>
            </p:cNvPr>
            <p:cNvSpPr/>
            <p:nvPr/>
          </p:nvSpPr>
          <p:spPr>
            <a:xfrm>
              <a:off x="9688979" y="4410884"/>
              <a:ext cx="1729394" cy="492443"/>
            </a:xfrm>
            <a:prstGeom prst="rect">
              <a:avLst/>
            </a:prstGeom>
          </p:spPr>
          <p:txBody>
            <a:bodyPr wrap="square" lIns="0" tIns="0" rIns="0" bIns="0">
              <a:spAutoFit/>
            </a:bodyPr>
            <a:lstStyle/>
            <a:p>
              <a:pPr algn="r"/>
              <a:r>
                <a:rPr lang="en-US" sz="1600" i="1">
                  <a:solidFill>
                    <a:srgbClr val="002060"/>
                  </a:solidFill>
                  <a:latin typeface="+mj-lt"/>
                  <a:cs typeface="Segoe UI" panose="020B0502040204020203" pitchFamily="34" charset="0"/>
                </a:rPr>
                <a:t>Cosa vogliamo realizzare?</a:t>
              </a:r>
            </a:p>
          </p:txBody>
        </p:sp>
      </p:grpSp>
      <p:sp>
        <p:nvSpPr>
          <p:cNvPr id="32" name="Oval 24">
            <a:extLst>
              <a:ext uri="{FF2B5EF4-FFF2-40B4-BE49-F238E27FC236}">
                <a16:creationId xmlns:a16="http://schemas.microsoft.com/office/drawing/2014/main" id="{16A34343-0998-42BB-80E4-28FB10F8BF29}"/>
              </a:ext>
            </a:extLst>
          </p:cNvPr>
          <p:cNvSpPr>
            <a:spLocks noChangeArrowheads="1"/>
          </p:cNvSpPr>
          <p:nvPr/>
        </p:nvSpPr>
        <p:spPr bwMode="auto">
          <a:xfrm>
            <a:off x="2701566" y="4709730"/>
            <a:ext cx="1271588" cy="1273175"/>
          </a:xfrm>
          <a:prstGeom prst="ellipse">
            <a:avLst/>
          </a:prstGeom>
          <a:gradFill>
            <a:gsLst>
              <a:gs pos="0">
                <a:srgbClr val="7CEFD8"/>
              </a:gs>
              <a:gs pos="50000">
                <a:srgbClr val="6672E4"/>
              </a:gs>
              <a:gs pos="100000">
                <a:srgbClr val="882BE5"/>
              </a:gs>
            </a:gsLst>
            <a:lin ang="7800000" scaled="0"/>
          </a:gra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grpSp>
        <p:nvGrpSpPr>
          <p:cNvPr id="27" name="Group 26" descr="This image is of a man seen from the back. ">
            <a:extLst>
              <a:ext uri="{FF2B5EF4-FFF2-40B4-BE49-F238E27FC236}">
                <a16:creationId xmlns:a16="http://schemas.microsoft.com/office/drawing/2014/main" id="{ABC2A172-1C05-4D6F-B5FB-5CEBE6B7E962}"/>
              </a:ext>
            </a:extLst>
          </p:cNvPr>
          <p:cNvGrpSpPr/>
          <p:nvPr/>
        </p:nvGrpSpPr>
        <p:grpSpPr>
          <a:xfrm>
            <a:off x="4721660" y="3674680"/>
            <a:ext cx="2668588" cy="2679700"/>
            <a:chOff x="4832350" y="3127375"/>
            <a:chExt cx="2668588" cy="2679700"/>
          </a:xfrm>
        </p:grpSpPr>
        <p:sp>
          <p:nvSpPr>
            <p:cNvPr id="5" name="Freeform 5">
              <a:extLst>
                <a:ext uri="{FF2B5EF4-FFF2-40B4-BE49-F238E27FC236}">
                  <a16:creationId xmlns:a16="http://schemas.microsoft.com/office/drawing/2014/main" id="{A113113D-0844-4CD7-B171-8F00F9D68757}"/>
                </a:ext>
              </a:extLst>
            </p:cNvPr>
            <p:cNvSpPr>
              <a:spLocks/>
            </p:cNvSpPr>
            <p:nvPr/>
          </p:nvSpPr>
          <p:spPr bwMode="auto">
            <a:xfrm>
              <a:off x="6364288" y="3810000"/>
              <a:ext cx="1004888" cy="1736725"/>
            </a:xfrm>
            <a:custGeom>
              <a:avLst/>
              <a:gdLst>
                <a:gd name="T0" fmla="*/ 82 w 175"/>
                <a:gd name="T1" fmla="*/ 75 h 303"/>
                <a:gd name="T2" fmla="*/ 172 w 175"/>
                <a:gd name="T3" fmla="*/ 242 h 303"/>
                <a:gd name="T4" fmla="*/ 103 w 175"/>
                <a:gd name="T5" fmla="*/ 242 h 303"/>
                <a:gd name="T6" fmla="*/ 49 w 175"/>
                <a:gd name="T7" fmla="*/ 89 h 303"/>
                <a:gd name="T8" fmla="*/ 22 w 175"/>
                <a:gd name="T9" fmla="*/ 67 h 303"/>
                <a:gd name="T10" fmla="*/ 7 w 175"/>
                <a:gd name="T11" fmla="*/ 36 h 303"/>
                <a:gd name="T12" fmla="*/ 23 w 175"/>
                <a:gd name="T13" fmla="*/ 36 h 303"/>
                <a:gd name="T14" fmla="*/ 35 w 175"/>
                <a:gd name="T15" fmla="*/ 54 h 303"/>
                <a:gd name="T16" fmla="*/ 8 w 175"/>
                <a:gd name="T17" fmla="*/ 5 h 303"/>
                <a:gd name="T18" fmla="*/ 30 w 175"/>
                <a:gd name="T19" fmla="*/ 21 h 303"/>
                <a:gd name="T20" fmla="*/ 51 w 175"/>
                <a:gd name="T21" fmla="*/ 25 h 303"/>
                <a:gd name="T22" fmla="*/ 70 w 175"/>
                <a:gd name="T23" fmla="*/ 49 h 303"/>
                <a:gd name="T24" fmla="*/ 82 w 175"/>
                <a:gd name="T25" fmla="*/ 75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5" h="303">
                  <a:moveTo>
                    <a:pt x="82" y="75"/>
                  </a:moveTo>
                  <a:cubicBezTo>
                    <a:pt x="82" y="75"/>
                    <a:pt x="175" y="184"/>
                    <a:pt x="172" y="242"/>
                  </a:cubicBezTo>
                  <a:cubicBezTo>
                    <a:pt x="169" y="299"/>
                    <a:pt x="126" y="303"/>
                    <a:pt x="103" y="242"/>
                  </a:cubicBezTo>
                  <a:cubicBezTo>
                    <a:pt x="81" y="180"/>
                    <a:pt x="49" y="89"/>
                    <a:pt x="49" y="89"/>
                  </a:cubicBezTo>
                  <a:cubicBezTo>
                    <a:pt x="49" y="89"/>
                    <a:pt x="27" y="74"/>
                    <a:pt x="22" y="67"/>
                  </a:cubicBezTo>
                  <a:cubicBezTo>
                    <a:pt x="17" y="61"/>
                    <a:pt x="13" y="39"/>
                    <a:pt x="7" y="36"/>
                  </a:cubicBezTo>
                  <a:cubicBezTo>
                    <a:pt x="0" y="33"/>
                    <a:pt x="12" y="26"/>
                    <a:pt x="23" y="36"/>
                  </a:cubicBezTo>
                  <a:cubicBezTo>
                    <a:pt x="33" y="46"/>
                    <a:pt x="30" y="57"/>
                    <a:pt x="35" y="54"/>
                  </a:cubicBezTo>
                  <a:cubicBezTo>
                    <a:pt x="40" y="50"/>
                    <a:pt x="8" y="10"/>
                    <a:pt x="8" y="5"/>
                  </a:cubicBezTo>
                  <a:cubicBezTo>
                    <a:pt x="9" y="0"/>
                    <a:pt x="30" y="21"/>
                    <a:pt x="30" y="21"/>
                  </a:cubicBezTo>
                  <a:cubicBezTo>
                    <a:pt x="30" y="21"/>
                    <a:pt x="44" y="19"/>
                    <a:pt x="51" y="25"/>
                  </a:cubicBezTo>
                  <a:cubicBezTo>
                    <a:pt x="58" y="30"/>
                    <a:pt x="67" y="43"/>
                    <a:pt x="70" y="49"/>
                  </a:cubicBezTo>
                  <a:cubicBezTo>
                    <a:pt x="72" y="55"/>
                    <a:pt x="75" y="66"/>
                    <a:pt x="82" y="75"/>
                  </a:cubicBezTo>
                  <a:close/>
                </a:path>
              </a:pathLst>
            </a:custGeom>
            <a:solidFill>
              <a:srgbClr val="F8F3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 name="AutoShape 3">
              <a:extLst>
                <a:ext uri="{FF2B5EF4-FFF2-40B4-BE49-F238E27FC236}">
                  <a16:creationId xmlns:a16="http://schemas.microsoft.com/office/drawing/2014/main" id="{CBAFF68D-D572-4371-A91E-AC6024B691FF}"/>
                </a:ext>
              </a:extLst>
            </p:cNvPr>
            <p:cNvSpPr>
              <a:spLocks noChangeAspect="1" noChangeArrowheads="1" noTextEdit="1"/>
            </p:cNvSpPr>
            <p:nvPr/>
          </p:nvSpPr>
          <p:spPr bwMode="auto">
            <a:xfrm>
              <a:off x="4905375" y="3141662"/>
              <a:ext cx="2479675" cy="2665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Freeform 6">
              <a:extLst>
                <a:ext uri="{FF2B5EF4-FFF2-40B4-BE49-F238E27FC236}">
                  <a16:creationId xmlns:a16="http://schemas.microsoft.com/office/drawing/2014/main" id="{48C4C649-8470-4879-B490-47F99A11E63F}"/>
                </a:ext>
              </a:extLst>
            </p:cNvPr>
            <p:cNvSpPr>
              <a:spLocks/>
            </p:cNvSpPr>
            <p:nvPr/>
          </p:nvSpPr>
          <p:spPr bwMode="auto">
            <a:xfrm>
              <a:off x="6610350" y="4210050"/>
              <a:ext cx="752475" cy="1301750"/>
            </a:xfrm>
            <a:custGeom>
              <a:avLst/>
              <a:gdLst>
                <a:gd name="T0" fmla="*/ 36 w 131"/>
                <a:gd name="T1" fmla="*/ 0 h 227"/>
                <a:gd name="T2" fmla="*/ 0 w 131"/>
                <a:gd name="T3" fmla="*/ 22 h 227"/>
                <a:gd name="T4" fmla="*/ 94 w 131"/>
                <a:gd name="T5" fmla="*/ 215 h 227"/>
                <a:gd name="T6" fmla="*/ 130 w 131"/>
                <a:gd name="T7" fmla="*/ 168 h 227"/>
                <a:gd name="T8" fmla="*/ 36 w 131"/>
                <a:gd name="T9" fmla="*/ 0 h 227"/>
              </a:gdLst>
              <a:ahLst/>
              <a:cxnLst>
                <a:cxn ang="0">
                  <a:pos x="T0" y="T1"/>
                </a:cxn>
                <a:cxn ang="0">
                  <a:pos x="T2" y="T3"/>
                </a:cxn>
                <a:cxn ang="0">
                  <a:pos x="T4" y="T5"/>
                </a:cxn>
                <a:cxn ang="0">
                  <a:pos x="T6" y="T7"/>
                </a:cxn>
                <a:cxn ang="0">
                  <a:pos x="T8" y="T9"/>
                </a:cxn>
              </a:cxnLst>
              <a:rect l="0" t="0" r="r" b="b"/>
              <a:pathLst>
                <a:path w="131" h="227">
                  <a:moveTo>
                    <a:pt x="36" y="0"/>
                  </a:moveTo>
                  <a:cubicBezTo>
                    <a:pt x="36" y="0"/>
                    <a:pt x="5" y="19"/>
                    <a:pt x="0" y="22"/>
                  </a:cubicBezTo>
                  <a:cubicBezTo>
                    <a:pt x="0" y="22"/>
                    <a:pt x="64" y="203"/>
                    <a:pt x="94" y="215"/>
                  </a:cubicBezTo>
                  <a:cubicBezTo>
                    <a:pt x="124" y="227"/>
                    <a:pt x="131" y="194"/>
                    <a:pt x="130" y="168"/>
                  </a:cubicBezTo>
                  <a:cubicBezTo>
                    <a:pt x="129" y="138"/>
                    <a:pt x="99" y="55"/>
                    <a:pt x="36" y="0"/>
                  </a:cubicBezTo>
                  <a:close/>
                </a:path>
              </a:pathLst>
            </a:custGeom>
            <a:solidFill>
              <a:srgbClr val="E5E1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Freeform 7">
              <a:extLst>
                <a:ext uri="{FF2B5EF4-FFF2-40B4-BE49-F238E27FC236}">
                  <a16:creationId xmlns:a16="http://schemas.microsoft.com/office/drawing/2014/main" id="{A6D0BE20-D8F3-4E9A-9E7A-BC6FFF63D4D3}"/>
                </a:ext>
              </a:extLst>
            </p:cNvPr>
            <p:cNvSpPr>
              <a:spLocks/>
            </p:cNvSpPr>
            <p:nvPr/>
          </p:nvSpPr>
          <p:spPr bwMode="auto">
            <a:xfrm>
              <a:off x="4883150" y="5529263"/>
              <a:ext cx="2451100" cy="257175"/>
            </a:xfrm>
            <a:custGeom>
              <a:avLst/>
              <a:gdLst>
                <a:gd name="T0" fmla="*/ 1544 w 1544"/>
                <a:gd name="T1" fmla="*/ 162 h 162"/>
                <a:gd name="T2" fmla="*/ 0 w 1544"/>
                <a:gd name="T3" fmla="*/ 162 h 162"/>
                <a:gd name="T4" fmla="*/ 156 w 1544"/>
                <a:gd name="T5" fmla="*/ 0 h 162"/>
                <a:gd name="T6" fmla="*/ 1436 w 1544"/>
                <a:gd name="T7" fmla="*/ 0 h 162"/>
                <a:gd name="T8" fmla="*/ 1544 w 1544"/>
                <a:gd name="T9" fmla="*/ 162 h 162"/>
              </a:gdLst>
              <a:ahLst/>
              <a:cxnLst>
                <a:cxn ang="0">
                  <a:pos x="T0" y="T1"/>
                </a:cxn>
                <a:cxn ang="0">
                  <a:pos x="T2" y="T3"/>
                </a:cxn>
                <a:cxn ang="0">
                  <a:pos x="T4" y="T5"/>
                </a:cxn>
                <a:cxn ang="0">
                  <a:pos x="T6" y="T7"/>
                </a:cxn>
                <a:cxn ang="0">
                  <a:pos x="T8" y="T9"/>
                </a:cxn>
              </a:cxnLst>
              <a:rect l="0" t="0" r="r" b="b"/>
              <a:pathLst>
                <a:path w="1544" h="162">
                  <a:moveTo>
                    <a:pt x="1544" y="162"/>
                  </a:moveTo>
                  <a:lnTo>
                    <a:pt x="0" y="162"/>
                  </a:lnTo>
                  <a:lnTo>
                    <a:pt x="156" y="0"/>
                  </a:lnTo>
                  <a:lnTo>
                    <a:pt x="1436" y="0"/>
                  </a:lnTo>
                  <a:lnTo>
                    <a:pt x="1544" y="162"/>
                  </a:lnTo>
                  <a:close/>
                </a:path>
              </a:pathLst>
            </a:custGeom>
            <a:gradFill flip="none" rotWithShape="1">
              <a:gsLst>
                <a:gs pos="0">
                  <a:srgbClr val="6FC9E0"/>
                </a:gs>
                <a:gs pos="39000">
                  <a:srgbClr val="4BC3E2"/>
                </a:gs>
                <a:gs pos="85000">
                  <a:srgbClr val="030341"/>
                </a:gs>
              </a:gsLst>
              <a:path path="circle">
                <a:fillToRect l="50000" t="130000" r="50000" b="-30000"/>
              </a:path>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8">
              <a:extLst>
                <a:ext uri="{FF2B5EF4-FFF2-40B4-BE49-F238E27FC236}">
                  <a16:creationId xmlns:a16="http://schemas.microsoft.com/office/drawing/2014/main" id="{91E2CD51-2ACF-4F68-863C-840F1804E8B5}"/>
                </a:ext>
              </a:extLst>
            </p:cNvPr>
            <p:cNvSpPr>
              <a:spLocks/>
            </p:cNvSpPr>
            <p:nvPr/>
          </p:nvSpPr>
          <p:spPr bwMode="auto">
            <a:xfrm>
              <a:off x="5313363" y="4187825"/>
              <a:ext cx="1520825" cy="1598613"/>
            </a:xfrm>
            <a:custGeom>
              <a:avLst/>
              <a:gdLst>
                <a:gd name="T0" fmla="*/ 265 w 265"/>
                <a:gd name="T1" fmla="*/ 279 h 279"/>
                <a:gd name="T2" fmla="*/ 25 w 265"/>
                <a:gd name="T3" fmla="*/ 279 h 279"/>
                <a:gd name="T4" fmla="*/ 20 w 265"/>
                <a:gd name="T5" fmla="*/ 234 h 279"/>
                <a:gd name="T6" fmla="*/ 20 w 265"/>
                <a:gd name="T7" fmla="*/ 230 h 279"/>
                <a:gd name="T8" fmla="*/ 13 w 265"/>
                <a:gd name="T9" fmla="*/ 171 h 279"/>
                <a:gd name="T10" fmla="*/ 11 w 265"/>
                <a:gd name="T11" fmla="*/ 150 h 279"/>
                <a:gd name="T12" fmla="*/ 10 w 265"/>
                <a:gd name="T13" fmla="*/ 129 h 279"/>
                <a:gd name="T14" fmla="*/ 10 w 265"/>
                <a:gd name="T15" fmla="*/ 34 h 279"/>
                <a:gd name="T16" fmla="*/ 10 w 265"/>
                <a:gd name="T17" fmla="*/ 34 h 279"/>
                <a:gd name="T18" fmla="*/ 65 w 265"/>
                <a:gd name="T19" fmla="*/ 17 h 279"/>
                <a:gd name="T20" fmla="*/ 86 w 265"/>
                <a:gd name="T21" fmla="*/ 1 h 279"/>
                <a:gd name="T22" fmla="*/ 131 w 265"/>
                <a:gd name="T23" fmla="*/ 3 h 279"/>
                <a:gd name="T24" fmla="*/ 132 w 265"/>
                <a:gd name="T25" fmla="*/ 3 h 279"/>
                <a:gd name="T26" fmla="*/ 132 w 265"/>
                <a:gd name="T27" fmla="*/ 3 h 279"/>
                <a:gd name="T28" fmla="*/ 133 w 265"/>
                <a:gd name="T29" fmla="*/ 3 h 279"/>
                <a:gd name="T30" fmla="*/ 169 w 265"/>
                <a:gd name="T31" fmla="*/ 12 h 279"/>
                <a:gd name="T32" fmla="*/ 170 w 265"/>
                <a:gd name="T33" fmla="*/ 13 h 279"/>
                <a:gd name="T34" fmla="*/ 170 w 265"/>
                <a:gd name="T35" fmla="*/ 13 h 279"/>
                <a:gd name="T36" fmla="*/ 171 w 265"/>
                <a:gd name="T37" fmla="*/ 26 h 279"/>
                <a:gd name="T38" fmla="*/ 197 w 265"/>
                <a:gd name="T39" fmla="*/ 31 h 279"/>
                <a:gd name="T40" fmla="*/ 201 w 265"/>
                <a:gd name="T41" fmla="*/ 32 h 279"/>
                <a:gd name="T42" fmla="*/ 251 w 265"/>
                <a:gd name="T43" fmla="*/ 105 h 279"/>
                <a:gd name="T44" fmla="*/ 255 w 265"/>
                <a:gd name="T45" fmla="*/ 151 h 279"/>
                <a:gd name="T46" fmla="*/ 259 w 265"/>
                <a:gd name="T47" fmla="*/ 192 h 279"/>
                <a:gd name="T48" fmla="*/ 262 w 265"/>
                <a:gd name="T49" fmla="*/ 234 h 279"/>
                <a:gd name="T50" fmla="*/ 264 w 265"/>
                <a:gd name="T51" fmla="*/ 266 h 279"/>
                <a:gd name="T52" fmla="*/ 264 w 265"/>
                <a:gd name="T53" fmla="*/ 266 h 279"/>
                <a:gd name="T54" fmla="*/ 265 w 265"/>
                <a:gd name="T55" fmla="*/ 279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65" h="279">
                  <a:moveTo>
                    <a:pt x="265" y="279"/>
                  </a:moveTo>
                  <a:cubicBezTo>
                    <a:pt x="25" y="279"/>
                    <a:pt x="25" y="279"/>
                    <a:pt x="25" y="279"/>
                  </a:cubicBezTo>
                  <a:cubicBezTo>
                    <a:pt x="25" y="273"/>
                    <a:pt x="23" y="256"/>
                    <a:pt x="20" y="234"/>
                  </a:cubicBezTo>
                  <a:cubicBezTo>
                    <a:pt x="20" y="232"/>
                    <a:pt x="20" y="231"/>
                    <a:pt x="20" y="230"/>
                  </a:cubicBezTo>
                  <a:cubicBezTo>
                    <a:pt x="17" y="211"/>
                    <a:pt x="15" y="191"/>
                    <a:pt x="13" y="171"/>
                  </a:cubicBezTo>
                  <a:cubicBezTo>
                    <a:pt x="13" y="164"/>
                    <a:pt x="12" y="157"/>
                    <a:pt x="11" y="150"/>
                  </a:cubicBezTo>
                  <a:cubicBezTo>
                    <a:pt x="11" y="143"/>
                    <a:pt x="11" y="136"/>
                    <a:pt x="10" y="129"/>
                  </a:cubicBezTo>
                  <a:cubicBezTo>
                    <a:pt x="8" y="78"/>
                    <a:pt x="0" y="42"/>
                    <a:pt x="10" y="34"/>
                  </a:cubicBezTo>
                  <a:cubicBezTo>
                    <a:pt x="10" y="34"/>
                    <a:pt x="10" y="34"/>
                    <a:pt x="10" y="34"/>
                  </a:cubicBezTo>
                  <a:cubicBezTo>
                    <a:pt x="19" y="26"/>
                    <a:pt x="65" y="17"/>
                    <a:pt x="65" y="17"/>
                  </a:cubicBezTo>
                  <a:cubicBezTo>
                    <a:pt x="65" y="17"/>
                    <a:pt x="70" y="2"/>
                    <a:pt x="86" y="1"/>
                  </a:cubicBezTo>
                  <a:cubicBezTo>
                    <a:pt x="102" y="0"/>
                    <a:pt x="118" y="1"/>
                    <a:pt x="131" y="3"/>
                  </a:cubicBezTo>
                  <a:cubicBezTo>
                    <a:pt x="131" y="3"/>
                    <a:pt x="132" y="3"/>
                    <a:pt x="132" y="3"/>
                  </a:cubicBezTo>
                  <a:cubicBezTo>
                    <a:pt x="132" y="3"/>
                    <a:pt x="132" y="3"/>
                    <a:pt x="132" y="3"/>
                  </a:cubicBezTo>
                  <a:cubicBezTo>
                    <a:pt x="132" y="3"/>
                    <a:pt x="133" y="3"/>
                    <a:pt x="133" y="3"/>
                  </a:cubicBezTo>
                  <a:cubicBezTo>
                    <a:pt x="152" y="6"/>
                    <a:pt x="167" y="10"/>
                    <a:pt x="169" y="12"/>
                  </a:cubicBezTo>
                  <a:cubicBezTo>
                    <a:pt x="170" y="12"/>
                    <a:pt x="170" y="13"/>
                    <a:pt x="170" y="13"/>
                  </a:cubicBezTo>
                  <a:cubicBezTo>
                    <a:pt x="170" y="13"/>
                    <a:pt x="170" y="13"/>
                    <a:pt x="170" y="13"/>
                  </a:cubicBezTo>
                  <a:cubicBezTo>
                    <a:pt x="171" y="22"/>
                    <a:pt x="171" y="26"/>
                    <a:pt x="171" y="26"/>
                  </a:cubicBezTo>
                  <a:cubicBezTo>
                    <a:pt x="171" y="26"/>
                    <a:pt x="184" y="32"/>
                    <a:pt x="197" y="31"/>
                  </a:cubicBezTo>
                  <a:cubicBezTo>
                    <a:pt x="198" y="31"/>
                    <a:pt x="199" y="31"/>
                    <a:pt x="201" y="32"/>
                  </a:cubicBezTo>
                  <a:cubicBezTo>
                    <a:pt x="216" y="35"/>
                    <a:pt x="247" y="62"/>
                    <a:pt x="251" y="105"/>
                  </a:cubicBezTo>
                  <a:cubicBezTo>
                    <a:pt x="252" y="117"/>
                    <a:pt x="254" y="133"/>
                    <a:pt x="255" y="151"/>
                  </a:cubicBezTo>
                  <a:cubicBezTo>
                    <a:pt x="256" y="164"/>
                    <a:pt x="257" y="178"/>
                    <a:pt x="259" y="192"/>
                  </a:cubicBezTo>
                  <a:cubicBezTo>
                    <a:pt x="260" y="207"/>
                    <a:pt x="261" y="221"/>
                    <a:pt x="262" y="234"/>
                  </a:cubicBezTo>
                  <a:cubicBezTo>
                    <a:pt x="263" y="246"/>
                    <a:pt x="263" y="258"/>
                    <a:pt x="264" y="266"/>
                  </a:cubicBezTo>
                  <a:cubicBezTo>
                    <a:pt x="264" y="266"/>
                    <a:pt x="264" y="266"/>
                    <a:pt x="264" y="266"/>
                  </a:cubicBezTo>
                  <a:cubicBezTo>
                    <a:pt x="264" y="272"/>
                    <a:pt x="265" y="277"/>
                    <a:pt x="265" y="279"/>
                  </a:cubicBezTo>
                  <a:close/>
                </a:path>
              </a:pathLst>
            </a:custGeom>
            <a:solidFill>
              <a:srgbClr val="E5E1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9">
              <a:extLst>
                <a:ext uri="{FF2B5EF4-FFF2-40B4-BE49-F238E27FC236}">
                  <a16:creationId xmlns:a16="http://schemas.microsoft.com/office/drawing/2014/main" id="{319F10DD-B9D3-4B3A-8314-9802E27DC1C4}"/>
                </a:ext>
              </a:extLst>
            </p:cNvPr>
            <p:cNvSpPr>
              <a:spLocks/>
            </p:cNvSpPr>
            <p:nvPr/>
          </p:nvSpPr>
          <p:spPr bwMode="auto">
            <a:xfrm>
              <a:off x="4832350" y="4359275"/>
              <a:ext cx="1382713" cy="1152525"/>
            </a:xfrm>
            <a:custGeom>
              <a:avLst/>
              <a:gdLst>
                <a:gd name="T0" fmla="*/ 227 w 241"/>
                <a:gd name="T1" fmla="*/ 194 h 201"/>
                <a:gd name="T2" fmla="*/ 104 w 241"/>
                <a:gd name="T3" fmla="*/ 200 h 201"/>
                <a:gd name="T4" fmla="*/ 23 w 241"/>
                <a:gd name="T5" fmla="*/ 199 h 201"/>
                <a:gd name="T6" fmla="*/ 38 w 241"/>
                <a:gd name="T7" fmla="*/ 83 h 201"/>
                <a:gd name="T8" fmla="*/ 94 w 241"/>
                <a:gd name="T9" fmla="*/ 4 h 201"/>
                <a:gd name="T10" fmla="*/ 94 w 241"/>
                <a:gd name="T11" fmla="*/ 4 h 201"/>
                <a:gd name="T12" fmla="*/ 106 w 241"/>
                <a:gd name="T13" fmla="*/ 1 h 201"/>
                <a:gd name="T14" fmla="*/ 143 w 241"/>
                <a:gd name="T15" fmla="*/ 57 h 201"/>
                <a:gd name="T16" fmla="*/ 95 w 241"/>
                <a:gd name="T17" fmla="*/ 120 h 201"/>
                <a:gd name="T18" fmla="*/ 76 w 241"/>
                <a:gd name="T19" fmla="*/ 141 h 201"/>
                <a:gd name="T20" fmla="*/ 97 w 241"/>
                <a:gd name="T21" fmla="*/ 141 h 201"/>
                <a:gd name="T22" fmla="*/ 239 w 241"/>
                <a:gd name="T23" fmla="*/ 164 h 201"/>
                <a:gd name="T24" fmla="*/ 227 w 241"/>
                <a:gd name="T25" fmla="*/ 194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1" h="201">
                  <a:moveTo>
                    <a:pt x="227" y="194"/>
                  </a:moveTo>
                  <a:cubicBezTo>
                    <a:pt x="224" y="194"/>
                    <a:pt x="160" y="198"/>
                    <a:pt x="104" y="200"/>
                  </a:cubicBezTo>
                  <a:cubicBezTo>
                    <a:pt x="66" y="201"/>
                    <a:pt x="32" y="201"/>
                    <a:pt x="23" y="199"/>
                  </a:cubicBezTo>
                  <a:cubicBezTo>
                    <a:pt x="0" y="193"/>
                    <a:pt x="5" y="167"/>
                    <a:pt x="38" y="83"/>
                  </a:cubicBezTo>
                  <a:cubicBezTo>
                    <a:pt x="59" y="29"/>
                    <a:pt x="80" y="10"/>
                    <a:pt x="94" y="4"/>
                  </a:cubicBezTo>
                  <a:cubicBezTo>
                    <a:pt x="94" y="4"/>
                    <a:pt x="94" y="4"/>
                    <a:pt x="94" y="4"/>
                  </a:cubicBezTo>
                  <a:cubicBezTo>
                    <a:pt x="101" y="0"/>
                    <a:pt x="106" y="1"/>
                    <a:pt x="106" y="1"/>
                  </a:cubicBezTo>
                  <a:cubicBezTo>
                    <a:pt x="123" y="0"/>
                    <a:pt x="145" y="42"/>
                    <a:pt x="143" y="57"/>
                  </a:cubicBezTo>
                  <a:cubicBezTo>
                    <a:pt x="142" y="66"/>
                    <a:pt x="115" y="98"/>
                    <a:pt x="95" y="120"/>
                  </a:cubicBezTo>
                  <a:cubicBezTo>
                    <a:pt x="85" y="132"/>
                    <a:pt x="76" y="141"/>
                    <a:pt x="76" y="141"/>
                  </a:cubicBezTo>
                  <a:cubicBezTo>
                    <a:pt x="76" y="141"/>
                    <a:pt x="85" y="141"/>
                    <a:pt x="97" y="141"/>
                  </a:cubicBezTo>
                  <a:cubicBezTo>
                    <a:pt x="139" y="142"/>
                    <a:pt x="228" y="145"/>
                    <a:pt x="239" y="164"/>
                  </a:cubicBezTo>
                  <a:cubicBezTo>
                    <a:pt x="241" y="169"/>
                    <a:pt x="233" y="194"/>
                    <a:pt x="227" y="194"/>
                  </a:cubicBezTo>
                  <a:close/>
                </a:path>
              </a:pathLst>
            </a:custGeom>
            <a:solidFill>
              <a:srgbClr val="E5E1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10">
              <a:extLst>
                <a:ext uri="{FF2B5EF4-FFF2-40B4-BE49-F238E27FC236}">
                  <a16:creationId xmlns:a16="http://schemas.microsoft.com/office/drawing/2014/main" id="{5849D18F-42AB-4436-A00E-CCB48479C93C}"/>
                </a:ext>
              </a:extLst>
            </p:cNvPr>
            <p:cNvSpPr>
              <a:spLocks/>
            </p:cNvSpPr>
            <p:nvPr/>
          </p:nvSpPr>
          <p:spPr bwMode="auto">
            <a:xfrm>
              <a:off x="6450013" y="4960938"/>
              <a:ext cx="333375" cy="750888"/>
            </a:xfrm>
            <a:custGeom>
              <a:avLst/>
              <a:gdLst>
                <a:gd name="T0" fmla="*/ 66 w 66"/>
                <a:gd name="T1" fmla="*/ 131 h 131"/>
                <a:gd name="T2" fmla="*/ 23 w 66"/>
                <a:gd name="T3" fmla="*/ 68 h 131"/>
                <a:gd name="T4" fmla="*/ 4 w 66"/>
                <a:gd name="T5" fmla="*/ 25 h 131"/>
                <a:gd name="T6" fmla="*/ 57 w 66"/>
                <a:gd name="T7" fmla="*/ 16 h 131"/>
                <a:gd name="T8" fmla="*/ 64 w 66"/>
                <a:gd name="T9" fmla="*/ 99 h 131"/>
                <a:gd name="T10" fmla="*/ 66 w 66"/>
                <a:gd name="T11" fmla="*/ 131 h 131"/>
              </a:gdLst>
              <a:ahLst/>
              <a:cxnLst>
                <a:cxn ang="0">
                  <a:pos x="T0" y="T1"/>
                </a:cxn>
                <a:cxn ang="0">
                  <a:pos x="T2" y="T3"/>
                </a:cxn>
                <a:cxn ang="0">
                  <a:pos x="T4" y="T5"/>
                </a:cxn>
                <a:cxn ang="0">
                  <a:pos x="T6" y="T7"/>
                </a:cxn>
                <a:cxn ang="0">
                  <a:pos x="T8" y="T9"/>
                </a:cxn>
                <a:cxn ang="0">
                  <a:pos x="T10" y="T11"/>
                </a:cxn>
              </a:cxnLst>
              <a:rect l="0" t="0" r="r" b="b"/>
              <a:pathLst>
                <a:path w="66" h="131">
                  <a:moveTo>
                    <a:pt x="66" y="131"/>
                  </a:moveTo>
                  <a:cubicBezTo>
                    <a:pt x="61" y="107"/>
                    <a:pt x="42" y="83"/>
                    <a:pt x="23" y="68"/>
                  </a:cubicBezTo>
                  <a:cubicBezTo>
                    <a:pt x="0" y="51"/>
                    <a:pt x="4" y="25"/>
                    <a:pt x="4" y="25"/>
                  </a:cubicBezTo>
                  <a:cubicBezTo>
                    <a:pt x="21" y="0"/>
                    <a:pt x="41" y="5"/>
                    <a:pt x="57" y="16"/>
                  </a:cubicBezTo>
                  <a:cubicBezTo>
                    <a:pt x="59" y="43"/>
                    <a:pt x="62" y="74"/>
                    <a:pt x="64" y="99"/>
                  </a:cubicBezTo>
                  <a:cubicBezTo>
                    <a:pt x="65" y="111"/>
                    <a:pt x="65" y="123"/>
                    <a:pt x="66" y="131"/>
                  </a:cubicBezTo>
                  <a:close/>
                </a:path>
              </a:pathLst>
            </a:custGeom>
            <a:gradFill flip="none" rotWithShape="1">
              <a:gsLst>
                <a:gs pos="100000">
                  <a:srgbClr val="7289F2">
                    <a:alpha val="0"/>
                  </a:srgbClr>
                </a:gs>
                <a:gs pos="26000">
                  <a:srgbClr val="7289F2">
                    <a:alpha val="54000"/>
                  </a:srgbClr>
                </a:gs>
              </a:gsLst>
              <a:lin ang="7800000" scaled="0"/>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Shape 21">
              <a:extLst>
                <a:ext uri="{FF2B5EF4-FFF2-40B4-BE49-F238E27FC236}">
                  <a16:creationId xmlns:a16="http://schemas.microsoft.com/office/drawing/2014/main" id="{D1D8B039-3C85-439E-9B4E-0AE3B0227E37}"/>
                </a:ext>
              </a:extLst>
            </p:cNvPr>
            <p:cNvSpPr/>
            <p:nvPr/>
          </p:nvSpPr>
          <p:spPr>
            <a:xfrm rot="20364014">
              <a:off x="6924390" y="4583236"/>
              <a:ext cx="305126" cy="641501"/>
            </a:xfrm>
            <a:custGeom>
              <a:avLst/>
              <a:gdLst>
                <a:gd name="connsiteX0" fmla="*/ 793 w 453638"/>
                <a:gd name="connsiteY0" fmla="*/ 10752 h 953733"/>
                <a:gd name="connsiteX1" fmla="*/ 331787 w 453638"/>
                <a:gd name="connsiteY1" fmla="*/ 467952 h 953733"/>
                <a:gd name="connsiteX2" fmla="*/ 436562 w 453638"/>
                <a:gd name="connsiteY2" fmla="*/ 944202 h 953733"/>
                <a:gd name="connsiteX3" fmla="*/ 793 w 453638"/>
                <a:gd name="connsiteY3" fmla="*/ 10752 h 953733"/>
              </a:gdLst>
              <a:ahLst/>
              <a:cxnLst>
                <a:cxn ang="0">
                  <a:pos x="connsiteX0" y="connsiteY0"/>
                </a:cxn>
                <a:cxn ang="0">
                  <a:pos x="connsiteX1" y="connsiteY1"/>
                </a:cxn>
                <a:cxn ang="0">
                  <a:pos x="connsiteX2" y="connsiteY2"/>
                </a:cxn>
                <a:cxn ang="0">
                  <a:pos x="connsiteX3" y="connsiteY3"/>
                </a:cxn>
              </a:cxnLst>
              <a:rect l="l" t="t" r="r" b="b"/>
              <a:pathLst>
                <a:path w="453638" h="953733">
                  <a:moveTo>
                    <a:pt x="793" y="10752"/>
                  </a:moveTo>
                  <a:cubicBezTo>
                    <a:pt x="-16669" y="-68623"/>
                    <a:pt x="259159" y="312377"/>
                    <a:pt x="331787" y="467952"/>
                  </a:cubicBezTo>
                  <a:cubicBezTo>
                    <a:pt x="404415" y="623527"/>
                    <a:pt x="490934" y="1020005"/>
                    <a:pt x="436562" y="944202"/>
                  </a:cubicBezTo>
                  <a:cubicBezTo>
                    <a:pt x="382190" y="868399"/>
                    <a:pt x="18255" y="90127"/>
                    <a:pt x="793" y="10752"/>
                  </a:cubicBezTo>
                  <a:close/>
                </a:path>
              </a:pathLst>
            </a:custGeom>
            <a:gradFill flip="none" rotWithShape="1">
              <a:gsLst>
                <a:gs pos="100000">
                  <a:srgbClr val="7289F2">
                    <a:alpha val="0"/>
                  </a:srgbClr>
                </a:gs>
                <a:gs pos="26000">
                  <a:srgbClr val="7289F2">
                    <a:alpha val="54000"/>
                  </a:srgbClr>
                </a:gs>
              </a:gsLst>
              <a:lin ang="7800000" scaled="0"/>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11" name="Freeform 11">
              <a:extLst>
                <a:ext uri="{FF2B5EF4-FFF2-40B4-BE49-F238E27FC236}">
                  <a16:creationId xmlns:a16="http://schemas.microsoft.com/office/drawing/2014/main" id="{9C6C3AB2-1F41-4F9F-A40A-34C6948A2EEB}"/>
                </a:ext>
              </a:extLst>
            </p:cNvPr>
            <p:cNvSpPr>
              <a:spLocks/>
            </p:cNvSpPr>
            <p:nvPr/>
          </p:nvSpPr>
          <p:spPr bwMode="auto">
            <a:xfrm>
              <a:off x="6065838" y="4297363"/>
              <a:ext cx="1435100" cy="1168400"/>
            </a:xfrm>
            <a:custGeom>
              <a:avLst/>
              <a:gdLst>
                <a:gd name="T0" fmla="*/ 11 w 250"/>
                <a:gd name="T1" fmla="*/ 49 h 204"/>
                <a:gd name="T2" fmla="*/ 103 w 250"/>
                <a:gd name="T3" fmla="*/ 27 h 204"/>
                <a:gd name="T4" fmla="*/ 211 w 250"/>
                <a:gd name="T5" fmla="*/ 135 h 204"/>
                <a:gd name="T6" fmla="*/ 179 w 250"/>
                <a:gd name="T7" fmla="*/ 196 h 204"/>
                <a:gd name="T8" fmla="*/ 10 w 250"/>
                <a:gd name="T9" fmla="*/ 49 h 204"/>
                <a:gd name="T10" fmla="*/ 11 w 250"/>
                <a:gd name="T11" fmla="*/ 49 h 204"/>
              </a:gdLst>
              <a:ahLst/>
              <a:cxnLst>
                <a:cxn ang="0">
                  <a:pos x="T0" y="T1"/>
                </a:cxn>
                <a:cxn ang="0">
                  <a:pos x="T2" y="T3"/>
                </a:cxn>
                <a:cxn ang="0">
                  <a:pos x="T4" y="T5"/>
                </a:cxn>
                <a:cxn ang="0">
                  <a:pos x="T6" y="T7"/>
                </a:cxn>
                <a:cxn ang="0">
                  <a:pos x="T8" y="T9"/>
                </a:cxn>
                <a:cxn ang="0">
                  <a:pos x="T10" y="T11"/>
                </a:cxn>
              </a:cxnLst>
              <a:rect l="0" t="0" r="r" b="b"/>
              <a:pathLst>
                <a:path w="250" h="204">
                  <a:moveTo>
                    <a:pt x="11" y="49"/>
                  </a:moveTo>
                  <a:cubicBezTo>
                    <a:pt x="25" y="11"/>
                    <a:pt x="73" y="0"/>
                    <a:pt x="103" y="27"/>
                  </a:cubicBezTo>
                  <a:cubicBezTo>
                    <a:pt x="136" y="58"/>
                    <a:pt x="187" y="105"/>
                    <a:pt x="211" y="135"/>
                  </a:cubicBezTo>
                  <a:cubicBezTo>
                    <a:pt x="250" y="180"/>
                    <a:pt x="199" y="204"/>
                    <a:pt x="179" y="196"/>
                  </a:cubicBezTo>
                  <a:cubicBezTo>
                    <a:pt x="117" y="171"/>
                    <a:pt x="0" y="117"/>
                    <a:pt x="10" y="49"/>
                  </a:cubicBezTo>
                  <a:cubicBezTo>
                    <a:pt x="10" y="49"/>
                    <a:pt x="11" y="49"/>
                    <a:pt x="11" y="49"/>
                  </a:cubicBezTo>
                  <a:close/>
                </a:path>
              </a:pathLst>
            </a:custGeom>
            <a:solidFill>
              <a:srgbClr val="E5E1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2">
              <a:extLst>
                <a:ext uri="{FF2B5EF4-FFF2-40B4-BE49-F238E27FC236}">
                  <a16:creationId xmlns:a16="http://schemas.microsoft.com/office/drawing/2014/main" id="{53D9C9B8-8241-4452-98F4-6F4696E0228C}"/>
                </a:ext>
              </a:extLst>
            </p:cNvPr>
            <p:cNvSpPr>
              <a:spLocks/>
            </p:cNvSpPr>
            <p:nvPr/>
          </p:nvSpPr>
          <p:spPr bwMode="auto">
            <a:xfrm>
              <a:off x="5664200" y="3127375"/>
              <a:ext cx="809625" cy="1135063"/>
            </a:xfrm>
            <a:custGeom>
              <a:avLst/>
              <a:gdLst>
                <a:gd name="T0" fmla="*/ 138 w 141"/>
                <a:gd name="T1" fmla="*/ 142 h 198"/>
                <a:gd name="T2" fmla="*/ 136 w 141"/>
                <a:gd name="T3" fmla="*/ 150 h 198"/>
                <a:gd name="T4" fmla="*/ 134 w 141"/>
                <a:gd name="T5" fmla="*/ 170 h 198"/>
                <a:gd name="T6" fmla="*/ 128 w 141"/>
                <a:gd name="T7" fmla="*/ 178 h 198"/>
                <a:gd name="T8" fmla="*/ 125 w 141"/>
                <a:gd name="T9" fmla="*/ 179 h 198"/>
                <a:gd name="T10" fmla="*/ 115 w 141"/>
                <a:gd name="T11" fmla="*/ 178 h 198"/>
                <a:gd name="T12" fmla="*/ 109 w 141"/>
                <a:gd name="T13" fmla="*/ 198 h 198"/>
                <a:gd name="T14" fmla="*/ 108 w 141"/>
                <a:gd name="T15" fmla="*/ 197 h 198"/>
                <a:gd name="T16" fmla="*/ 71 w 141"/>
                <a:gd name="T17" fmla="*/ 188 h 198"/>
                <a:gd name="T18" fmla="*/ 71 w 141"/>
                <a:gd name="T19" fmla="*/ 188 h 198"/>
                <a:gd name="T20" fmla="*/ 70 w 141"/>
                <a:gd name="T21" fmla="*/ 188 h 198"/>
                <a:gd name="T22" fmla="*/ 25 w 141"/>
                <a:gd name="T23" fmla="*/ 186 h 198"/>
                <a:gd name="T24" fmla="*/ 26 w 141"/>
                <a:gd name="T25" fmla="*/ 157 h 198"/>
                <a:gd name="T26" fmla="*/ 19 w 141"/>
                <a:gd name="T27" fmla="*/ 125 h 198"/>
                <a:gd name="T28" fmla="*/ 9 w 141"/>
                <a:gd name="T29" fmla="*/ 99 h 198"/>
                <a:gd name="T30" fmla="*/ 0 w 141"/>
                <a:gd name="T31" fmla="*/ 72 h 198"/>
                <a:gd name="T32" fmla="*/ 34 w 141"/>
                <a:gd name="T33" fmla="*/ 18 h 198"/>
                <a:gd name="T34" fmla="*/ 57 w 141"/>
                <a:gd name="T35" fmla="*/ 7 h 198"/>
                <a:gd name="T36" fmla="*/ 76 w 141"/>
                <a:gd name="T37" fmla="*/ 0 h 198"/>
                <a:gd name="T38" fmla="*/ 92 w 141"/>
                <a:gd name="T39" fmla="*/ 9 h 198"/>
                <a:gd name="T40" fmla="*/ 112 w 141"/>
                <a:gd name="T41" fmla="*/ 11 h 198"/>
                <a:gd name="T42" fmla="*/ 124 w 141"/>
                <a:gd name="T43" fmla="*/ 24 h 198"/>
                <a:gd name="T44" fmla="*/ 134 w 141"/>
                <a:gd name="T45" fmla="*/ 37 h 198"/>
                <a:gd name="T46" fmla="*/ 134 w 141"/>
                <a:gd name="T47" fmla="*/ 38 h 198"/>
                <a:gd name="T48" fmla="*/ 134 w 141"/>
                <a:gd name="T49" fmla="*/ 38 h 198"/>
                <a:gd name="T50" fmla="*/ 133 w 141"/>
                <a:gd name="T51" fmla="*/ 39 h 198"/>
                <a:gd name="T52" fmla="*/ 132 w 141"/>
                <a:gd name="T53" fmla="*/ 41 h 198"/>
                <a:gd name="T54" fmla="*/ 131 w 141"/>
                <a:gd name="T55" fmla="*/ 42 h 198"/>
                <a:gd name="T56" fmla="*/ 130 w 141"/>
                <a:gd name="T57" fmla="*/ 42 h 198"/>
                <a:gd name="T58" fmla="*/ 129 w 141"/>
                <a:gd name="T59" fmla="*/ 43 h 198"/>
                <a:gd name="T60" fmla="*/ 129 w 141"/>
                <a:gd name="T61" fmla="*/ 43 h 198"/>
                <a:gd name="T62" fmla="*/ 138 w 141"/>
                <a:gd name="T63" fmla="*/ 90 h 198"/>
                <a:gd name="T64" fmla="*/ 139 w 141"/>
                <a:gd name="T65" fmla="*/ 113 h 198"/>
                <a:gd name="T66" fmla="*/ 138 w 141"/>
                <a:gd name="T67" fmla="*/ 142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41" h="198">
                  <a:moveTo>
                    <a:pt x="138" y="142"/>
                  </a:moveTo>
                  <a:cubicBezTo>
                    <a:pt x="138" y="145"/>
                    <a:pt x="137" y="147"/>
                    <a:pt x="136" y="150"/>
                  </a:cubicBezTo>
                  <a:cubicBezTo>
                    <a:pt x="136" y="151"/>
                    <a:pt x="135" y="166"/>
                    <a:pt x="134" y="170"/>
                  </a:cubicBezTo>
                  <a:cubicBezTo>
                    <a:pt x="134" y="172"/>
                    <a:pt x="132" y="177"/>
                    <a:pt x="128" y="178"/>
                  </a:cubicBezTo>
                  <a:cubicBezTo>
                    <a:pt x="127" y="179"/>
                    <a:pt x="126" y="179"/>
                    <a:pt x="125" y="179"/>
                  </a:cubicBezTo>
                  <a:cubicBezTo>
                    <a:pt x="118" y="178"/>
                    <a:pt x="115" y="178"/>
                    <a:pt x="115" y="178"/>
                  </a:cubicBezTo>
                  <a:cubicBezTo>
                    <a:pt x="115" y="178"/>
                    <a:pt x="108" y="189"/>
                    <a:pt x="109" y="198"/>
                  </a:cubicBezTo>
                  <a:cubicBezTo>
                    <a:pt x="109" y="198"/>
                    <a:pt x="109" y="197"/>
                    <a:pt x="108" y="197"/>
                  </a:cubicBezTo>
                  <a:cubicBezTo>
                    <a:pt x="106" y="195"/>
                    <a:pt x="91" y="191"/>
                    <a:pt x="71" y="188"/>
                  </a:cubicBezTo>
                  <a:cubicBezTo>
                    <a:pt x="71" y="188"/>
                    <a:pt x="71" y="188"/>
                    <a:pt x="71" y="188"/>
                  </a:cubicBezTo>
                  <a:cubicBezTo>
                    <a:pt x="71" y="188"/>
                    <a:pt x="70" y="188"/>
                    <a:pt x="70" y="188"/>
                  </a:cubicBezTo>
                  <a:cubicBezTo>
                    <a:pt x="57" y="186"/>
                    <a:pt x="41" y="185"/>
                    <a:pt x="25" y="186"/>
                  </a:cubicBezTo>
                  <a:cubicBezTo>
                    <a:pt x="25" y="186"/>
                    <a:pt x="27" y="173"/>
                    <a:pt x="26" y="157"/>
                  </a:cubicBezTo>
                  <a:cubicBezTo>
                    <a:pt x="25" y="147"/>
                    <a:pt x="23" y="135"/>
                    <a:pt x="19" y="125"/>
                  </a:cubicBezTo>
                  <a:cubicBezTo>
                    <a:pt x="15" y="116"/>
                    <a:pt x="12" y="107"/>
                    <a:pt x="9" y="99"/>
                  </a:cubicBezTo>
                  <a:cubicBezTo>
                    <a:pt x="4" y="84"/>
                    <a:pt x="0" y="73"/>
                    <a:pt x="0" y="72"/>
                  </a:cubicBezTo>
                  <a:cubicBezTo>
                    <a:pt x="0" y="71"/>
                    <a:pt x="4" y="33"/>
                    <a:pt x="34" y="18"/>
                  </a:cubicBezTo>
                  <a:cubicBezTo>
                    <a:pt x="34" y="18"/>
                    <a:pt x="49" y="6"/>
                    <a:pt x="57" y="7"/>
                  </a:cubicBezTo>
                  <a:cubicBezTo>
                    <a:pt x="66" y="8"/>
                    <a:pt x="72" y="0"/>
                    <a:pt x="76" y="0"/>
                  </a:cubicBezTo>
                  <a:cubicBezTo>
                    <a:pt x="80" y="0"/>
                    <a:pt x="85" y="7"/>
                    <a:pt x="92" y="9"/>
                  </a:cubicBezTo>
                  <a:cubicBezTo>
                    <a:pt x="100" y="12"/>
                    <a:pt x="107" y="7"/>
                    <a:pt x="112" y="11"/>
                  </a:cubicBezTo>
                  <a:cubicBezTo>
                    <a:pt x="116" y="14"/>
                    <a:pt x="121" y="24"/>
                    <a:pt x="124" y="24"/>
                  </a:cubicBezTo>
                  <a:cubicBezTo>
                    <a:pt x="127" y="24"/>
                    <a:pt x="136" y="31"/>
                    <a:pt x="134" y="37"/>
                  </a:cubicBezTo>
                  <a:cubicBezTo>
                    <a:pt x="134" y="38"/>
                    <a:pt x="134" y="38"/>
                    <a:pt x="134" y="38"/>
                  </a:cubicBezTo>
                  <a:cubicBezTo>
                    <a:pt x="134" y="38"/>
                    <a:pt x="134" y="38"/>
                    <a:pt x="134" y="38"/>
                  </a:cubicBezTo>
                  <a:cubicBezTo>
                    <a:pt x="134" y="39"/>
                    <a:pt x="134" y="39"/>
                    <a:pt x="133" y="39"/>
                  </a:cubicBezTo>
                  <a:cubicBezTo>
                    <a:pt x="133" y="40"/>
                    <a:pt x="133" y="40"/>
                    <a:pt x="132" y="41"/>
                  </a:cubicBezTo>
                  <a:cubicBezTo>
                    <a:pt x="132" y="41"/>
                    <a:pt x="131" y="41"/>
                    <a:pt x="131" y="42"/>
                  </a:cubicBezTo>
                  <a:cubicBezTo>
                    <a:pt x="131" y="42"/>
                    <a:pt x="130" y="42"/>
                    <a:pt x="130" y="42"/>
                  </a:cubicBezTo>
                  <a:cubicBezTo>
                    <a:pt x="130" y="43"/>
                    <a:pt x="130" y="43"/>
                    <a:pt x="129" y="43"/>
                  </a:cubicBezTo>
                  <a:cubicBezTo>
                    <a:pt x="129" y="43"/>
                    <a:pt x="129" y="43"/>
                    <a:pt x="129" y="43"/>
                  </a:cubicBezTo>
                  <a:cubicBezTo>
                    <a:pt x="129" y="43"/>
                    <a:pt x="139" y="82"/>
                    <a:pt x="138" y="90"/>
                  </a:cubicBezTo>
                  <a:cubicBezTo>
                    <a:pt x="138" y="97"/>
                    <a:pt x="137" y="106"/>
                    <a:pt x="139" y="113"/>
                  </a:cubicBezTo>
                  <a:cubicBezTo>
                    <a:pt x="141" y="118"/>
                    <a:pt x="141" y="129"/>
                    <a:pt x="138" y="142"/>
                  </a:cubicBezTo>
                  <a:close/>
                </a:path>
              </a:pathLst>
            </a:custGeom>
            <a:solidFill>
              <a:srgbClr val="F8F3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3">
              <a:extLst>
                <a:ext uri="{FF2B5EF4-FFF2-40B4-BE49-F238E27FC236}">
                  <a16:creationId xmlns:a16="http://schemas.microsoft.com/office/drawing/2014/main" id="{104737AB-59A7-4247-842C-6F97799DA28F}"/>
                </a:ext>
              </a:extLst>
            </p:cNvPr>
            <p:cNvSpPr>
              <a:spLocks/>
            </p:cNvSpPr>
            <p:nvPr/>
          </p:nvSpPr>
          <p:spPr bwMode="auto">
            <a:xfrm>
              <a:off x="5664200" y="3127375"/>
              <a:ext cx="781050" cy="900113"/>
            </a:xfrm>
            <a:custGeom>
              <a:avLst/>
              <a:gdLst>
                <a:gd name="T0" fmla="*/ 134 w 136"/>
                <a:gd name="T1" fmla="*/ 37 h 157"/>
                <a:gd name="T2" fmla="*/ 134 w 136"/>
                <a:gd name="T3" fmla="*/ 38 h 157"/>
                <a:gd name="T4" fmla="*/ 134 w 136"/>
                <a:gd name="T5" fmla="*/ 38 h 157"/>
                <a:gd name="T6" fmla="*/ 133 w 136"/>
                <a:gd name="T7" fmla="*/ 39 h 157"/>
                <a:gd name="T8" fmla="*/ 132 w 136"/>
                <a:gd name="T9" fmla="*/ 41 h 157"/>
                <a:gd name="T10" fmla="*/ 129 w 136"/>
                <a:gd name="T11" fmla="*/ 43 h 157"/>
                <a:gd name="T12" fmla="*/ 129 w 136"/>
                <a:gd name="T13" fmla="*/ 43 h 157"/>
                <a:gd name="T14" fmla="*/ 127 w 136"/>
                <a:gd name="T15" fmla="*/ 79 h 157"/>
                <a:gd name="T16" fmla="*/ 97 w 136"/>
                <a:gd name="T17" fmla="*/ 111 h 157"/>
                <a:gd name="T18" fmla="*/ 85 w 136"/>
                <a:gd name="T19" fmla="*/ 140 h 157"/>
                <a:gd name="T20" fmla="*/ 85 w 136"/>
                <a:gd name="T21" fmla="*/ 157 h 157"/>
                <a:gd name="T22" fmla="*/ 26 w 136"/>
                <a:gd name="T23" fmla="*/ 157 h 157"/>
                <a:gd name="T24" fmla="*/ 19 w 136"/>
                <a:gd name="T25" fmla="*/ 125 h 157"/>
                <a:gd name="T26" fmla="*/ 9 w 136"/>
                <a:gd name="T27" fmla="*/ 99 h 157"/>
                <a:gd name="T28" fmla="*/ 0 w 136"/>
                <a:gd name="T29" fmla="*/ 72 h 157"/>
                <a:gd name="T30" fmla="*/ 34 w 136"/>
                <a:gd name="T31" fmla="*/ 18 h 157"/>
                <a:gd name="T32" fmla="*/ 57 w 136"/>
                <a:gd name="T33" fmla="*/ 7 h 157"/>
                <a:gd name="T34" fmla="*/ 76 w 136"/>
                <a:gd name="T35" fmla="*/ 0 h 157"/>
                <a:gd name="T36" fmla="*/ 92 w 136"/>
                <a:gd name="T37" fmla="*/ 9 h 157"/>
                <a:gd name="T38" fmla="*/ 112 w 136"/>
                <a:gd name="T39" fmla="*/ 11 h 157"/>
                <a:gd name="T40" fmla="*/ 124 w 136"/>
                <a:gd name="T41" fmla="*/ 24 h 157"/>
                <a:gd name="T42" fmla="*/ 134 w 136"/>
                <a:gd name="T43" fmla="*/ 37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6" h="157">
                  <a:moveTo>
                    <a:pt x="134" y="37"/>
                  </a:moveTo>
                  <a:cubicBezTo>
                    <a:pt x="134" y="38"/>
                    <a:pt x="134" y="38"/>
                    <a:pt x="134" y="38"/>
                  </a:cubicBezTo>
                  <a:cubicBezTo>
                    <a:pt x="134" y="38"/>
                    <a:pt x="134" y="38"/>
                    <a:pt x="134" y="38"/>
                  </a:cubicBezTo>
                  <a:cubicBezTo>
                    <a:pt x="134" y="39"/>
                    <a:pt x="134" y="39"/>
                    <a:pt x="133" y="39"/>
                  </a:cubicBezTo>
                  <a:cubicBezTo>
                    <a:pt x="133" y="40"/>
                    <a:pt x="133" y="40"/>
                    <a:pt x="132" y="41"/>
                  </a:cubicBezTo>
                  <a:cubicBezTo>
                    <a:pt x="131" y="42"/>
                    <a:pt x="130" y="43"/>
                    <a:pt x="129" y="43"/>
                  </a:cubicBezTo>
                  <a:cubicBezTo>
                    <a:pt x="129" y="43"/>
                    <a:pt x="129" y="43"/>
                    <a:pt x="129" y="43"/>
                  </a:cubicBezTo>
                  <a:cubicBezTo>
                    <a:pt x="127" y="79"/>
                    <a:pt x="127" y="79"/>
                    <a:pt x="127" y="79"/>
                  </a:cubicBezTo>
                  <a:cubicBezTo>
                    <a:pt x="97" y="111"/>
                    <a:pt x="97" y="111"/>
                    <a:pt x="97" y="111"/>
                  </a:cubicBezTo>
                  <a:cubicBezTo>
                    <a:pt x="89" y="119"/>
                    <a:pt x="85" y="129"/>
                    <a:pt x="85" y="140"/>
                  </a:cubicBezTo>
                  <a:cubicBezTo>
                    <a:pt x="85" y="157"/>
                    <a:pt x="85" y="157"/>
                    <a:pt x="85" y="157"/>
                  </a:cubicBezTo>
                  <a:cubicBezTo>
                    <a:pt x="26" y="157"/>
                    <a:pt x="26" y="157"/>
                    <a:pt x="26" y="157"/>
                  </a:cubicBezTo>
                  <a:cubicBezTo>
                    <a:pt x="25" y="147"/>
                    <a:pt x="23" y="135"/>
                    <a:pt x="19" y="125"/>
                  </a:cubicBezTo>
                  <a:cubicBezTo>
                    <a:pt x="15" y="116"/>
                    <a:pt x="12" y="107"/>
                    <a:pt x="9" y="99"/>
                  </a:cubicBezTo>
                  <a:cubicBezTo>
                    <a:pt x="4" y="84"/>
                    <a:pt x="0" y="73"/>
                    <a:pt x="0" y="72"/>
                  </a:cubicBezTo>
                  <a:cubicBezTo>
                    <a:pt x="0" y="71"/>
                    <a:pt x="4" y="33"/>
                    <a:pt x="34" y="18"/>
                  </a:cubicBezTo>
                  <a:cubicBezTo>
                    <a:pt x="34" y="18"/>
                    <a:pt x="49" y="6"/>
                    <a:pt x="57" y="7"/>
                  </a:cubicBezTo>
                  <a:cubicBezTo>
                    <a:pt x="66" y="8"/>
                    <a:pt x="72" y="0"/>
                    <a:pt x="76" y="0"/>
                  </a:cubicBezTo>
                  <a:cubicBezTo>
                    <a:pt x="80" y="0"/>
                    <a:pt x="85" y="7"/>
                    <a:pt x="92" y="9"/>
                  </a:cubicBezTo>
                  <a:cubicBezTo>
                    <a:pt x="100" y="12"/>
                    <a:pt x="107" y="7"/>
                    <a:pt x="112" y="11"/>
                  </a:cubicBezTo>
                  <a:cubicBezTo>
                    <a:pt x="116" y="14"/>
                    <a:pt x="121" y="24"/>
                    <a:pt x="124" y="24"/>
                  </a:cubicBezTo>
                  <a:cubicBezTo>
                    <a:pt x="127" y="24"/>
                    <a:pt x="136" y="31"/>
                    <a:pt x="134" y="37"/>
                  </a:cubicBezTo>
                  <a:close/>
                </a:path>
              </a:pathLst>
            </a:custGeom>
            <a:gradFill>
              <a:gsLst>
                <a:gs pos="75000">
                  <a:srgbClr val="F7BDBB"/>
                </a:gs>
                <a:gs pos="100000">
                  <a:srgbClr val="F7BDBB">
                    <a:alpha val="0"/>
                  </a:srgbClr>
                </a:gs>
              </a:gsLst>
              <a:lin ang="5400000" scaled="1"/>
            </a:gra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14">
              <a:extLst>
                <a:ext uri="{FF2B5EF4-FFF2-40B4-BE49-F238E27FC236}">
                  <a16:creationId xmlns:a16="http://schemas.microsoft.com/office/drawing/2014/main" id="{A4EE508E-C139-4549-AD46-4E5E82F754BB}"/>
                </a:ext>
              </a:extLst>
            </p:cNvPr>
            <p:cNvSpPr>
              <a:spLocks/>
            </p:cNvSpPr>
            <p:nvPr/>
          </p:nvSpPr>
          <p:spPr bwMode="auto">
            <a:xfrm>
              <a:off x="5664200" y="3127375"/>
              <a:ext cx="781050" cy="566738"/>
            </a:xfrm>
            <a:custGeom>
              <a:avLst/>
              <a:gdLst>
                <a:gd name="T0" fmla="*/ 134 w 136"/>
                <a:gd name="T1" fmla="*/ 37 h 99"/>
                <a:gd name="T2" fmla="*/ 134 w 136"/>
                <a:gd name="T3" fmla="*/ 38 h 99"/>
                <a:gd name="T4" fmla="*/ 134 w 136"/>
                <a:gd name="T5" fmla="*/ 38 h 99"/>
                <a:gd name="T6" fmla="*/ 133 w 136"/>
                <a:gd name="T7" fmla="*/ 39 h 99"/>
                <a:gd name="T8" fmla="*/ 132 w 136"/>
                <a:gd name="T9" fmla="*/ 41 h 99"/>
                <a:gd name="T10" fmla="*/ 131 w 136"/>
                <a:gd name="T11" fmla="*/ 42 h 99"/>
                <a:gd name="T12" fmla="*/ 130 w 136"/>
                <a:gd name="T13" fmla="*/ 42 h 99"/>
                <a:gd name="T14" fmla="*/ 129 w 136"/>
                <a:gd name="T15" fmla="*/ 43 h 99"/>
                <a:gd name="T16" fmla="*/ 129 w 136"/>
                <a:gd name="T17" fmla="*/ 43 h 99"/>
                <a:gd name="T18" fmla="*/ 72 w 136"/>
                <a:gd name="T19" fmla="*/ 96 h 99"/>
                <a:gd name="T20" fmla="*/ 70 w 136"/>
                <a:gd name="T21" fmla="*/ 99 h 99"/>
                <a:gd name="T22" fmla="*/ 9 w 136"/>
                <a:gd name="T23" fmla="*/ 99 h 99"/>
                <a:gd name="T24" fmla="*/ 0 w 136"/>
                <a:gd name="T25" fmla="*/ 72 h 99"/>
                <a:gd name="T26" fmla="*/ 34 w 136"/>
                <a:gd name="T27" fmla="*/ 18 h 99"/>
                <a:gd name="T28" fmla="*/ 57 w 136"/>
                <a:gd name="T29" fmla="*/ 7 h 99"/>
                <a:gd name="T30" fmla="*/ 76 w 136"/>
                <a:gd name="T31" fmla="*/ 0 h 99"/>
                <a:gd name="T32" fmla="*/ 92 w 136"/>
                <a:gd name="T33" fmla="*/ 9 h 99"/>
                <a:gd name="T34" fmla="*/ 112 w 136"/>
                <a:gd name="T35" fmla="*/ 11 h 99"/>
                <a:gd name="T36" fmla="*/ 124 w 136"/>
                <a:gd name="T37" fmla="*/ 24 h 99"/>
                <a:gd name="T38" fmla="*/ 134 w 136"/>
                <a:gd name="T39"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6" h="99">
                  <a:moveTo>
                    <a:pt x="134" y="37"/>
                  </a:moveTo>
                  <a:cubicBezTo>
                    <a:pt x="134" y="38"/>
                    <a:pt x="134" y="38"/>
                    <a:pt x="134" y="38"/>
                  </a:cubicBezTo>
                  <a:cubicBezTo>
                    <a:pt x="134" y="38"/>
                    <a:pt x="134" y="38"/>
                    <a:pt x="134" y="38"/>
                  </a:cubicBezTo>
                  <a:cubicBezTo>
                    <a:pt x="134" y="39"/>
                    <a:pt x="134" y="39"/>
                    <a:pt x="133" y="39"/>
                  </a:cubicBezTo>
                  <a:cubicBezTo>
                    <a:pt x="133" y="40"/>
                    <a:pt x="133" y="40"/>
                    <a:pt x="132" y="41"/>
                  </a:cubicBezTo>
                  <a:cubicBezTo>
                    <a:pt x="132" y="41"/>
                    <a:pt x="131" y="41"/>
                    <a:pt x="131" y="42"/>
                  </a:cubicBezTo>
                  <a:cubicBezTo>
                    <a:pt x="131" y="42"/>
                    <a:pt x="130" y="42"/>
                    <a:pt x="130" y="42"/>
                  </a:cubicBezTo>
                  <a:cubicBezTo>
                    <a:pt x="130" y="43"/>
                    <a:pt x="130" y="43"/>
                    <a:pt x="129" y="43"/>
                  </a:cubicBezTo>
                  <a:cubicBezTo>
                    <a:pt x="129" y="43"/>
                    <a:pt x="129" y="43"/>
                    <a:pt x="129" y="43"/>
                  </a:cubicBezTo>
                  <a:cubicBezTo>
                    <a:pt x="124" y="45"/>
                    <a:pt x="107" y="51"/>
                    <a:pt x="72" y="96"/>
                  </a:cubicBezTo>
                  <a:cubicBezTo>
                    <a:pt x="72" y="97"/>
                    <a:pt x="71" y="98"/>
                    <a:pt x="70" y="99"/>
                  </a:cubicBezTo>
                  <a:cubicBezTo>
                    <a:pt x="9" y="99"/>
                    <a:pt x="9" y="99"/>
                    <a:pt x="9" y="99"/>
                  </a:cubicBezTo>
                  <a:cubicBezTo>
                    <a:pt x="4" y="84"/>
                    <a:pt x="0" y="73"/>
                    <a:pt x="0" y="72"/>
                  </a:cubicBezTo>
                  <a:cubicBezTo>
                    <a:pt x="0" y="71"/>
                    <a:pt x="4" y="33"/>
                    <a:pt x="34" y="18"/>
                  </a:cubicBezTo>
                  <a:cubicBezTo>
                    <a:pt x="34" y="18"/>
                    <a:pt x="49" y="6"/>
                    <a:pt x="57" y="7"/>
                  </a:cubicBezTo>
                  <a:cubicBezTo>
                    <a:pt x="66" y="8"/>
                    <a:pt x="72" y="0"/>
                    <a:pt x="76" y="0"/>
                  </a:cubicBezTo>
                  <a:cubicBezTo>
                    <a:pt x="80" y="0"/>
                    <a:pt x="85" y="7"/>
                    <a:pt x="92" y="9"/>
                  </a:cubicBezTo>
                  <a:cubicBezTo>
                    <a:pt x="100" y="12"/>
                    <a:pt x="107" y="7"/>
                    <a:pt x="112" y="11"/>
                  </a:cubicBezTo>
                  <a:cubicBezTo>
                    <a:pt x="116" y="14"/>
                    <a:pt x="121" y="24"/>
                    <a:pt x="124" y="24"/>
                  </a:cubicBezTo>
                  <a:cubicBezTo>
                    <a:pt x="127" y="24"/>
                    <a:pt x="136" y="31"/>
                    <a:pt x="134" y="37"/>
                  </a:cubicBezTo>
                  <a:close/>
                </a:path>
              </a:pathLst>
            </a:custGeom>
            <a:solidFill>
              <a:srgbClr val="FA9F9C"/>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15">
              <a:extLst>
                <a:ext uri="{FF2B5EF4-FFF2-40B4-BE49-F238E27FC236}">
                  <a16:creationId xmlns:a16="http://schemas.microsoft.com/office/drawing/2014/main" id="{59F122DD-9773-48CA-B36A-41383E8FF7A4}"/>
                </a:ext>
              </a:extLst>
            </p:cNvPr>
            <p:cNvSpPr>
              <a:spLocks/>
            </p:cNvSpPr>
            <p:nvPr/>
          </p:nvSpPr>
          <p:spPr bwMode="auto">
            <a:xfrm>
              <a:off x="6289675" y="3775075"/>
              <a:ext cx="68263" cy="92075"/>
            </a:xfrm>
            <a:custGeom>
              <a:avLst/>
              <a:gdLst>
                <a:gd name="T0" fmla="*/ 0 w 12"/>
                <a:gd name="T1" fmla="*/ 4 h 16"/>
                <a:gd name="T2" fmla="*/ 6 w 12"/>
                <a:gd name="T3" fmla="*/ 8 h 16"/>
                <a:gd name="T4" fmla="*/ 12 w 12"/>
                <a:gd name="T5" fmla="*/ 16 h 16"/>
                <a:gd name="T6" fmla="*/ 0 w 12"/>
                <a:gd name="T7" fmla="*/ 4 h 16"/>
              </a:gdLst>
              <a:ahLst/>
              <a:cxnLst>
                <a:cxn ang="0">
                  <a:pos x="T0" y="T1"/>
                </a:cxn>
                <a:cxn ang="0">
                  <a:pos x="T2" y="T3"/>
                </a:cxn>
                <a:cxn ang="0">
                  <a:pos x="T4" y="T5"/>
                </a:cxn>
                <a:cxn ang="0">
                  <a:pos x="T6" y="T7"/>
                </a:cxn>
              </a:cxnLst>
              <a:rect l="0" t="0" r="r" b="b"/>
              <a:pathLst>
                <a:path w="12" h="16">
                  <a:moveTo>
                    <a:pt x="0" y="4"/>
                  </a:moveTo>
                  <a:cubicBezTo>
                    <a:pt x="0" y="0"/>
                    <a:pt x="4" y="3"/>
                    <a:pt x="6" y="8"/>
                  </a:cubicBezTo>
                  <a:cubicBezTo>
                    <a:pt x="7" y="13"/>
                    <a:pt x="11" y="16"/>
                    <a:pt x="12" y="16"/>
                  </a:cubicBezTo>
                  <a:cubicBezTo>
                    <a:pt x="12" y="16"/>
                    <a:pt x="1" y="14"/>
                    <a:pt x="0" y="4"/>
                  </a:cubicBezTo>
                  <a:close/>
                </a:path>
              </a:pathLst>
            </a:custGeom>
            <a:solidFill>
              <a:srgbClr val="0A00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6">
              <a:extLst>
                <a:ext uri="{FF2B5EF4-FFF2-40B4-BE49-F238E27FC236}">
                  <a16:creationId xmlns:a16="http://schemas.microsoft.com/office/drawing/2014/main" id="{0FEF4D20-2077-46B3-889D-C3694814510E}"/>
                </a:ext>
              </a:extLst>
            </p:cNvPr>
            <p:cNvSpPr>
              <a:spLocks/>
            </p:cNvSpPr>
            <p:nvPr/>
          </p:nvSpPr>
          <p:spPr bwMode="auto">
            <a:xfrm>
              <a:off x="6324600" y="3792538"/>
              <a:ext cx="131763" cy="360363"/>
            </a:xfrm>
            <a:custGeom>
              <a:avLst/>
              <a:gdLst>
                <a:gd name="T0" fmla="*/ 23 w 23"/>
                <a:gd name="T1" fmla="*/ 26 h 63"/>
                <a:gd name="T2" fmla="*/ 21 w 23"/>
                <a:gd name="T3" fmla="*/ 34 h 63"/>
                <a:gd name="T4" fmla="*/ 19 w 23"/>
                <a:gd name="T5" fmla="*/ 54 h 63"/>
                <a:gd name="T6" fmla="*/ 13 w 23"/>
                <a:gd name="T7" fmla="*/ 62 h 63"/>
                <a:gd name="T8" fmla="*/ 10 w 23"/>
                <a:gd name="T9" fmla="*/ 63 h 63"/>
                <a:gd name="T10" fmla="*/ 0 w 23"/>
                <a:gd name="T11" fmla="*/ 62 h 63"/>
                <a:gd name="T12" fmla="*/ 5 w 23"/>
                <a:gd name="T13" fmla="*/ 0 h 63"/>
                <a:gd name="T14" fmla="*/ 13 w 23"/>
                <a:gd name="T15" fmla="*/ 1 h 63"/>
                <a:gd name="T16" fmla="*/ 23 w 23"/>
                <a:gd name="T17" fmla="*/ 26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 h="63">
                  <a:moveTo>
                    <a:pt x="23" y="26"/>
                  </a:moveTo>
                  <a:cubicBezTo>
                    <a:pt x="23" y="29"/>
                    <a:pt x="22" y="31"/>
                    <a:pt x="21" y="34"/>
                  </a:cubicBezTo>
                  <a:cubicBezTo>
                    <a:pt x="21" y="35"/>
                    <a:pt x="20" y="50"/>
                    <a:pt x="19" y="54"/>
                  </a:cubicBezTo>
                  <a:cubicBezTo>
                    <a:pt x="19" y="56"/>
                    <a:pt x="17" y="61"/>
                    <a:pt x="13" y="62"/>
                  </a:cubicBezTo>
                  <a:cubicBezTo>
                    <a:pt x="12" y="63"/>
                    <a:pt x="11" y="63"/>
                    <a:pt x="10" y="63"/>
                  </a:cubicBezTo>
                  <a:cubicBezTo>
                    <a:pt x="3" y="62"/>
                    <a:pt x="0" y="62"/>
                    <a:pt x="0" y="62"/>
                  </a:cubicBezTo>
                  <a:cubicBezTo>
                    <a:pt x="0" y="62"/>
                    <a:pt x="8" y="22"/>
                    <a:pt x="5" y="0"/>
                  </a:cubicBezTo>
                  <a:cubicBezTo>
                    <a:pt x="13" y="1"/>
                    <a:pt x="13" y="1"/>
                    <a:pt x="13" y="1"/>
                  </a:cubicBezTo>
                  <a:cubicBezTo>
                    <a:pt x="13" y="1"/>
                    <a:pt x="17" y="19"/>
                    <a:pt x="23" y="26"/>
                  </a:cubicBezTo>
                  <a:close/>
                </a:path>
              </a:pathLst>
            </a:custGeom>
            <a:solidFill>
              <a:srgbClr val="FA9F9C"/>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17">
              <a:extLst>
                <a:ext uri="{FF2B5EF4-FFF2-40B4-BE49-F238E27FC236}">
                  <a16:creationId xmlns:a16="http://schemas.microsoft.com/office/drawing/2014/main" id="{3E67FC6E-679C-4B7D-9F05-FF6856EDEB60}"/>
                </a:ext>
              </a:extLst>
            </p:cNvPr>
            <p:cNvSpPr>
              <a:spLocks/>
            </p:cNvSpPr>
            <p:nvPr/>
          </p:nvSpPr>
          <p:spPr bwMode="auto">
            <a:xfrm>
              <a:off x="6324600" y="4010025"/>
              <a:ext cx="74613" cy="142875"/>
            </a:xfrm>
            <a:custGeom>
              <a:avLst/>
              <a:gdLst>
                <a:gd name="T0" fmla="*/ 13 w 13"/>
                <a:gd name="T1" fmla="*/ 24 h 25"/>
                <a:gd name="T2" fmla="*/ 10 w 13"/>
                <a:gd name="T3" fmla="*/ 25 h 25"/>
                <a:gd name="T4" fmla="*/ 0 w 13"/>
                <a:gd name="T5" fmla="*/ 24 h 25"/>
                <a:gd name="T6" fmla="*/ 4 w 13"/>
                <a:gd name="T7" fmla="*/ 0 h 25"/>
                <a:gd name="T8" fmla="*/ 13 w 13"/>
                <a:gd name="T9" fmla="*/ 24 h 25"/>
              </a:gdLst>
              <a:ahLst/>
              <a:cxnLst>
                <a:cxn ang="0">
                  <a:pos x="T0" y="T1"/>
                </a:cxn>
                <a:cxn ang="0">
                  <a:pos x="T2" y="T3"/>
                </a:cxn>
                <a:cxn ang="0">
                  <a:pos x="T4" y="T5"/>
                </a:cxn>
                <a:cxn ang="0">
                  <a:pos x="T6" y="T7"/>
                </a:cxn>
                <a:cxn ang="0">
                  <a:pos x="T8" y="T9"/>
                </a:cxn>
              </a:cxnLst>
              <a:rect l="0" t="0" r="r" b="b"/>
              <a:pathLst>
                <a:path w="13" h="25">
                  <a:moveTo>
                    <a:pt x="13" y="24"/>
                  </a:moveTo>
                  <a:cubicBezTo>
                    <a:pt x="12" y="25"/>
                    <a:pt x="11" y="25"/>
                    <a:pt x="10" y="25"/>
                  </a:cubicBezTo>
                  <a:cubicBezTo>
                    <a:pt x="3" y="24"/>
                    <a:pt x="0" y="24"/>
                    <a:pt x="0" y="24"/>
                  </a:cubicBezTo>
                  <a:cubicBezTo>
                    <a:pt x="4" y="0"/>
                    <a:pt x="4" y="0"/>
                    <a:pt x="4" y="0"/>
                  </a:cubicBezTo>
                  <a:cubicBezTo>
                    <a:pt x="4" y="9"/>
                    <a:pt x="9" y="18"/>
                    <a:pt x="13" y="24"/>
                  </a:cubicBezTo>
                  <a:close/>
                </a:path>
              </a:pathLst>
            </a:custGeom>
            <a:gradFill>
              <a:gsLst>
                <a:gs pos="0">
                  <a:srgbClr val="4BC3E2">
                    <a:alpha val="63000"/>
                  </a:srgbClr>
                </a:gs>
                <a:gs pos="51000">
                  <a:srgbClr val="4BC3E2">
                    <a:alpha val="0"/>
                  </a:srgbClr>
                </a:gs>
              </a:gsLst>
              <a:lin ang="16200000" scaled="0"/>
            </a:gra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18">
              <a:extLst>
                <a:ext uri="{FF2B5EF4-FFF2-40B4-BE49-F238E27FC236}">
                  <a16:creationId xmlns:a16="http://schemas.microsoft.com/office/drawing/2014/main" id="{3E28299F-82DC-4BAC-A5BB-7B5EA5A95BC3}"/>
                </a:ext>
              </a:extLst>
            </p:cNvPr>
            <p:cNvSpPr>
              <a:spLocks noEditPoints="1"/>
            </p:cNvSpPr>
            <p:nvPr/>
          </p:nvSpPr>
          <p:spPr bwMode="auto">
            <a:xfrm>
              <a:off x="4832350" y="3162300"/>
              <a:ext cx="1503363" cy="2624138"/>
            </a:xfrm>
            <a:custGeom>
              <a:avLst/>
              <a:gdLst>
                <a:gd name="T0" fmla="*/ 258 w 262"/>
                <a:gd name="T1" fmla="*/ 413 h 458"/>
                <a:gd name="T2" fmla="*/ 208 w 262"/>
                <a:gd name="T3" fmla="*/ 314 h 458"/>
                <a:gd name="T4" fmla="*/ 214 w 262"/>
                <a:gd name="T5" fmla="*/ 201 h 458"/>
                <a:gd name="T6" fmla="*/ 225 w 262"/>
                <a:gd name="T7" fmla="*/ 192 h 458"/>
                <a:gd name="T8" fmla="*/ 217 w 262"/>
                <a:gd name="T9" fmla="*/ 182 h 458"/>
                <a:gd name="T10" fmla="*/ 216 w 262"/>
                <a:gd name="T11" fmla="*/ 182 h 458"/>
                <a:gd name="T12" fmla="*/ 216 w 262"/>
                <a:gd name="T13" fmla="*/ 182 h 458"/>
                <a:gd name="T14" fmla="*/ 215 w 262"/>
                <a:gd name="T15" fmla="*/ 182 h 458"/>
                <a:gd name="T16" fmla="*/ 215 w 262"/>
                <a:gd name="T17" fmla="*/ 182 h 458"/>
                <a:gd name="T18" fmla="*/ 213 w 262"/>
                <a:gd name="T19" fmla="*/ 151 h 458"/>
                <a:gd name="T20" fmla="*/ 217 w 262"/>
                <a:gd name="T21" fmla="*/ 90 h 458"/>
                <a:gd name="T22" fmla="*/ 222 w 262"/>
                <a:gd name="T23" fmla="*/ 56 h 458"/>
                <a:gd name="T24" fmla="*/ 202 w 262"/>
                <a:gd name="T25" fmla="*/ 1 h 458"/>
                <a:gd name="T26" fmla="*/ 179 w 262"/>
                <a:gd name="T27" fmla="*/ 12 h 458"/>
                <a:gd name="T28" fmla="*/ 145 w 262"/>
                <a:gd name="T29" fmla="*/ 66 h 458"/>
                <a:gd name="T30" fmla="*/ 154 w 262"/>
                <a:gd name="T31" fmla="*/ 93 h 458"/>
                <a:gd name="T32" fmla="*/ 164 w 262"/>
                <a:gd name="T33" fmla="*/ 119 h 458"/>
                <a:gd name="T34" fmla="*/ 171 w 262"/>
                <a:gd name="T35" fmla="*/ 151 h 458"/>
                <a:gd name="T36" fmla="*/ 170 w 262"/>
                <a:gd name="T37" fmla="*/ 180 h 458"/>
                <a:gd name="T38" fmla="*/ 149 w 262"/>
                <a:gd name="T39" fmla="*/ 196 h 458"/>
                <a:gd name="T40" fmla="*/ 94 w 262"/>
                <a:gd name="T41" fmla="*/ 213 h 458"/>
                <a:gd name="T42" fmla="*/ 94 w 262"/>
                <a:gd name="T43" fmla="*/ 213 h 458"/>
                <a:gd name="T44" fmla="*/ 38 w 262"/>
                <a:gd name="T45" fmla="*/ 292 h 458"/>
                <a:gd name="T46" fmla="*/ 23 w 262"/>
                <a:gd name="T47" fmla="*/ 408 h 458"/>
                <a:gd name="T48" fmla="*/ 104 w 262"/>
                <a:gd name="T49" fmla="*/ 409 h 458"/>
                <a:gd name="T50" fmla="*/ 104 w 262"/>
                <a:gd name="T51" fmla="*/ 413 h 458"/>
                <a:gd name="T52" fmla="*/ 109 w 262"/>
                <a:gd name="T53" fmla="*/ 458 h 458"/>
                <a:gd name="T54" fmla="*/ 260 w 262"/>
                <a:gd name="T55" fmla="*/ 458 h 458"/>
                <a:gd name="T56" fmla="*/ 258 w 262"/>
                <a:gd name="T57" fmla="*/ 413 h 458"/>
                <a:gd name="T58" fmla="*/ 76 w 262"/>
                <a:gd name="T59" fmla="*/ 350 h 458"/>
                <a:gd name="T60" fmla="*/ 95 w 262"/>
                <a:gd name="T61" fmla="*/ 329 h 458"/>
                <a:gd name="T62" fmla="*/ 97 w 262"/>
                <a:gd name="T63" fmla="*/ 350 h 458"/>
                <a:gd name="T64" fmla="*/ 76 w 262"/>
                <a:gd name="T65" fmla="*/ 350 h 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62" h="458">
                  <a:moveTo>
                    <a:pt x="258" y="413"/>
                  </a:moveTo>
                  <a:cubicBezTo>
                    <a:pt x="250" y="382"/>
                    <a:pt x="229" y="355"/>
                    <a:pt x="208" y="314"/>
                  </a:cubicBezTo>
                  <a:cubicBezTo>
                    <a:pt x="177" y="255"/>
                    <a:pt x="214" y="201"/>
                    <a:pt x="214" y="201"/>
                  </a:cubicBezTo>
                  <a:cubicBezTo>
                    <a:pt x="214" y="201"/>
                    <a:pt x="223" y="201"/>
                    <a:pt x="225" y="192"/>
                  </a:cubicBezTo>
                  <a:cubicBezTo>
                    <a:pt x="226" y="185"/>
                    <a:pt x="220" y="183"/>
                    <a:pt x="217" y="182"/>
                  </a:cubicBezTo>
                  <a:cubicBezTo>
                    <a:pt x="217" y="182"/>
                    <a:pt x="216" y="182"/>
                    <a:pt x="216" y="182"/>
                  </a:cubicBezTo>
                  <a:cubicBezTo>
                    <a:pt x="216" y="182"/>
                    <a:pt x="216" y="182"/>
                    <a:pt x="216" y="182"/>
                  </a:cubicBezTo>
                  <a:cubicBezTo>
                    <a:pt x="216" y="182"/>
                    <a:pt x="215" y="182"/>
                    <a:pt x="215" y="182"/>
                  </a:cubicBezTo>
                  <a:cubicBezTo>
                    <a:pt x="215" y="182"/>
                    <a:pt x="215" y="182"/>
                    <a:pt x="215" y="182"/>
                  </a:cubicBezTo>
                  <a:cubicBezTo>
                    <a:pt x="214" y="177"/>
                    <a:pt x="213" y="166"/>
                    <a:pt x="213" y="151"/>
                  </a:cubicBezTo>
                  <a:cubicBezTo>
                    <a:pt x="214" y="133"/>
                    <a:pt x="215" y="111"/>
                    <a:pt x="217" y="90"/>
                  </a:cubicBezTo>
                  <a:cubicBezTo>
                    <a:pt x="219" y="78"/>
                    <a:pt x="220" y="66"/>
                    <a:pt x="222" y="56"/>
                  </a:cubicBezTo>
                  <a:cubicBezTo>
                    <a:pt x="229" y="19"/>
                    <a:pt x="202" y="1"/>
                    <a:pt x="202" y="1"/>
                  </a:cubicBezTo>
                  <a:cubicBezTo>
                    <a:pt x="194" y="0"/>
                    <a:pt x="179" y="12"/>
                    <a:pt x="179" y="12"/>
                  </a:cubicBezTo>
                  <a:cubicBezTo>
                    <a:pt x="149" y="27"/>
                    <a:pt x="145" y="65"/>
                    <a:pt x="145" y="66"/>
                  </a:cubicBezTo>
                  <a:cubicBezTo>
                    <a:pt x="145" y="67"/>
                    <a:pt x="149" y="78"/>
                    <a:pt x="154" y="93"/>
                  </a:cubicBezTo>
                  <a:cubicBezTo>
                    <a:pt x="157" y="101"/>
                    <a:pt x="160" y="110"/>
                    <a:pt x="164" y="119"/>
                  </a:cubicBezTo>
                  <a:cubicBezTo>
                    <a:pt x="168" y="129"/>
                    <a:pt x="170" y="141"/>
                    <a:pt x="171" y="151"/>
                  </a:cubicBezTo>
                  <a:cubicBezTo>
                    <a:pt x="172" y="167"/>
                    <a:pt x="170" y="180"/>
                    <a:pt x="170" y="180"/>
                  </a:cubicBezTo>
                  <a:cubicBezTo>
                    <a:pt x="154" y="181"/>
                    <a:pt x="149" y="196"/>
                    <a:pt x="149" y="196"/>
                  </a:cubicBezTo>
                  <a:cubicBezTo>
                    <a:pt x="149" y="196"/>
                    <a:pt x="103" y="205"/>
                    <a:pt x="94" y="213"/>
                  </a:cubicBezTo>
                  <a:cubicBezTo>
                    <a:pt x="94" y="213"/>
                    <a:pt x="94" y="213"/>
                    <a:pt x="94" y="213"/>
                  </a:cubicBezTo>
                  <a:cubicBezTo>
                    <a:pt x="80" y="219"/>
                    <a:pt x="59" y="238"/>
                    <a:pt x="38" y="292"/>
                  </a:cubicBezTo>
                  <a:cubicBezTo>
                    <a:pt x="5" y="376"/>
                    <a:pt x="0" y="402"/>
                    <a:pt x="23" y="408"/>
                  </a:cubicBezTo>
                  <a:cubicBezTo>
                    <a:pt x="32" y="410"/>
                    <a:pt x="66" y="410"/>
                    <a:pt x="104" y="409"/>
                  </a:cubicBezTo>
                  <a:cubicBezTo>
                    <a:pt x="104" y="410"/>
                    <a:pt x="104" y="411"/>
                    <a:pt x="104" y="413"/>
                  </a:cubicBezTo>
                  <a:cubicBezTo>
                    <a:pt x="107" y="435"/>
                    <a:pt x="109" y="452"/>
                    <a:pt x="109" y="458"/>
                  </a:cubicBezTo>
                  <a:cubicBezTo>
                    <a:pt x="260" y="458"/>
                    <a:pt x="260" y="458"/>
                    <a:pt x="260" y="458"/>
                  </a:cubicBezTo>
                  <a:cubicBezTo>
                    <a:pt x="262" y="441"/>
                    <a:pt x="261" y="426"/>
                    <a:pt x="258" y="413"/>
                  </a:cubicBezTo>
                  <a:close/>
                  <a:moveTo>
                    <a:pt x="76" y="350"/>
                  </a:moveTo>
                  <a:cubicBezTo>
                    <a:pt x="76" y="350"/>
                    <a:pt x="85" y="341"/>
                    <a:pt x="95" y="329"/>
                  </a:cubicBezTo>
                  <a:cubicBezTo>
                    <a:pt x="96" y="336"/>
                    <a:pt x="97" y="343"/>
                    <a:pt x="97" y="350"/>
                  </a:cubicBezTo>
                  <a:cubicBezTo>
                    <a:pt x="85" y="350"/>
                    <a:pt x="76" y="350"/>
                    <a:pt x="76" y="350"/>
                  </a:cubicBezTo>
                  <a:close/>
                </a:path>
              </a:pathLst>
            </a:custGeom>
            <a:gradFill flip="none" rotWithShape="1">
              <a:gsLst>
                <a:gs pos="100000">
                  <a:srgbClr val="7289F2">
                    <a:alpha val="0"/>
                  </a:srgbClr>
                </a:gs>
                <a:gs pos="26000">
                  <a:srgbClr val="7289F2">
                    <a:alpha val="54000"/>
                  </a:srgbClr>
                </a:gs>
              </a:gsLst>
              <a:lin ang="78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9" name="Freeform 19">
              <a:extLst>
                <a:ext uri="{FF2B5EF4-FFF2-40B4-BE49-F238E27FC236}">
                  <a16:creationId xmlns:a16="http://schemas.microsoft.com/office/drawing/2014/main" id="{1F1055DB-0FAF-42E9-A9D9-33EEEA5E5D53}"/>
                </a:ext>
              </a:extLst>
            </p:cNvPr>
            <p:cNvSpPr>
              <a:spLocks/>
            </p:cNvSpPr>
            <p:nvPr/>
          </p:nvSpPr>
          <p:spPr bwMode="auto">
            <a:xfrm>
              <a:off x="5192713" y="5167313"/>
              <a:ext cx="236538" cy="338138"/>
            </a:xfrm>
            <a:custGeom>
              <a:avLst/>
              <a:gdLst>
                <a:gd name="T0" fmla="*/ 13 w 41"/>
                <a:gd name="T1" fmla="*/ 0 h 59"/>
                <a:gd name="T2" fmla="*/ 41 w 41"/>
                <a:gd name="T3" fmla="*/ 59 h 59"/>
                <a:gd name="T4" fmla="*/ 34 w 41"/>
                <a:gd name="T5" fmla="*/ 0 h 59"/>
                <a:gd name="T6" fmla="*/ 13 w 41"/>
                <a:gd name="T7" fmla="*/ 0 h 59"/>
              </a:gdLst>
              <a:ahLst/>
              <a:cxnLst>
                <a:cxn ang="0">
                  <a:pos x="T0" y="T1"/>
                </a:cxn>
                <a:cxn ang="0">
                  <a:pos x="T2" y="T3"/>
                </a:cxn>
                <a:cxn ang="0">
                  <a:pos x="T4" y="T5"/>
                </a:cxn>
                <a:cxn ang="0">
                  <a:pos x="T6" y="T7"/>
                </a:cxn>
              </a:cxnLst>
              <a:rect l="0" t="0" r="r" b="b"/>
              <a:pathLst>
                <a:path w="41" h="59">
                  <a:moveTo>
                    <a:pt x="13" y="0"/>
                  </a:moveTo>
                  <a:cubicBezTo>
                    <a:pt x="13" y="0"/>
                    <a:pt x="0" y="45"/>
                    <a:pt x="41" y="59"/>
                  </a:cubicBezTo>
                  <a:cubicBezTo>
                    <a:pt x="34" y="0"/>
                    <a:pt x="34" y="0"/>
                    <a:pt x="34" y="0"/>
                  </a:cubicBezTo>
                  <a:lnTo>
                    <a:pt x="13" y="0"/>
                  </a:lnTo>
                  <a:close/>
                </a:path>
              </a:pathLst>
            </a:custGeom>
            <a:solidFill>
              <a:srgbClr val="829CF3">
                <a:alpha val="26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20">
              <a:extLst>
                <a:ext uri="{FF2B5EF4-FFF2-40B4-BE49-F238E27FC236}">
                  <a16:creationId xmlns:a16="http://schemas.microsoft.com/office/drawing/2014/main" id="{33DD8503-AB72-4432-BEC9-FC4887059C26}"/>
                </a:ext>
              </a:extLst>
            </p:cNvPr>
            <p:cNvSpPr>
              <a:spLocks/>
            </p:cNvSpPr>
            <p:nvPr/>
          </p:nvSpPr>
          <p:spPr bwMode="auto">
            <a:xfrm>
              <a:off x="6191250" y="3625850"/>
              <a:ext cx="333375" cy="217488"/>
            </a:xfrm>
            <a:custGeom>
              <a:avLst/>
              <a:gdLst>
                <a:gd name="T0" fmla="*/ 57 w 58"/>
                <a:gd name="T1" fmla="*/ 4 h 38"/>
                <a:gd name="T2" fmla="*/ 57 w 58"/>
                <a:gd name="T3" fmla="*/ 8 h 38"/>
                <a:gd name="T4" fmla="*/ 53 w 58"/>
                <a:gd name="T5" fmla="*/ 18 h 38"/>
                <a:gd name="T6" fmla="*/ 47 w 58"/>
                <a:gd name="T7" fmla="*/ 24 h 38"/>
                <a:gd name="T8" fmla="*/ 46 w 58"/>
                <a:gd name="T9" fmla="*/ 22 h 38"/>
                <a:gd name="T10" fmla="*/ 47 w 58"/>
                <a:gd name="T11" fmla="*/ 21 h 38"/>
                <a:gd name="T12" fmla="*/ 53 w 58"/>
                <a:gd name="T13" fmla="*/ 8 h 38"/>
                <a:gd name="T14" fmla="*/ 46 w 58"/>
                <a:gd name="T15" fmla="*/ 11 h 38"/>
                <a:gd name="T16" fmla="*/ 17 w 58"/>
                <a:gd name="T17" fmla="*/ 23 h 38"/>
                <a:gd name="T18" fmla="*/ 5 w 58"/>
                <a:gd name="T19" fmla="*/ 37 h 38"/>
                <a:gd name="T20" fmla="*/ 0 w 58"/>
                <a:gd name="T21" fmla="*/ 35 h 38"/>
                <a:gd name="T22" fmla="*/ 15 w 58"/>
                <a:gd name="T23" fmla="*/ 20 h 38"/>
                <a:gd name="T24" fmla="*/ 46 w 58"/>
                <a:gd name="T25" fmla="*/ 7 h 38"/>
                <a:gd name="T26" fmla="*/ 52 w 58"/>
                <a:gd name="T27" fmla="*/ 4 h 38"/>
                <a:gd name="T28" fmla="*/ 46 w 58"/>
                <a:gd name="T29" fmla="*/ 2 h 38"/>
                <a:gd name="T30" fmla="*/ 46 w 58"/>
                <a:gd name="T31" fmla="*/ 0 h 38"/>
                <a:gd name="T32" fmla="*/ 53 w 58"/>
                <a:gd name="T33" fmla="*/ 1 h 38"/>
                <a:gd name="T34" fmla="*/ 57 w 58"/>
                <a:gd name="T35" fmla="*/ 4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 h="38">
                  <a:moveTo>
                    <a:pt x="57" y="4"/>
                  </a:moveTo>
                  <a:cubicBezTo>
                    <a:pt x="57" y="8"/>
                    <a:pt x="57" y="8"/>
                    <a:pt x="57" y="8"/>
                  </a:cubicBezTo>
                  <a:cubicBezTo>
                    <a:pt x="57" y="8"/>
                    <a:pt x="56" y="12"/>
                    <a:pt x="53" y="18"/>
                  </a:cubicBezTo>
                  <a:cubicBezTo>
                    <a:pt x="51" y="23"/>
                    <a:pt x="48" y="24"/>
                    <a:pt x="47" y="24"/>
                  </a:cubicBezTo>
                  <a:cubicBezTo>
                    <a:pt x="46" y="23"/>
                    <a:pt x="46" y="22"/>
                    <a:pt x="46" y="22"/>
                  </a:cubicBezTo>
                  <a:cubicBezTo>
                    <a:pt x="47" y="21"/>
                    <a:pt x="47" y="21"/>
                    <a:pt x="47" y="21"/>
                  </a:cubicBezTo>
                  <a:cubicBezTo>
                    <a:pt x="54" y="20"/>
                    <a:pt x="53" y="8"/>
                    <a:pt x="53" y="8"/>
                  </a:cubicBezTo>
                  <a:cubicBezTo>
                    <a:pt x="46" y="11"/>
                    <a:pt x="46" y="11"/>
                    <a:pt x="46" y="11"/>
                  </a:cubicBezTo>
                  <a:cubicBezTo>
                    <a:pt x="17" y="23"/>
                    <a:pt x="17" y="23"/>
                    <a:pt x="17" y="23"/>
                  </a:cubicBezTo>
                  <a:cubicBezTo>
                    <a:pt x="17" y="23"/>
                    <a:pt x="7" y="35"/>
                    <a:pt x="5" y="37"/>
                  </a:cubicBezTo>
                  <a:cubicBezTo>
                    <a:pt x="3" y="38"/>
                    <a:pt x="0" y="38"/>
                    <a:pt x="0" y="35"/>
                  </a:cubicBezTo>
                  <a:cubicBezTo>
                    <a:pt x="0" y="33"/>
                    <a:pt x="15" y="20"/>
                    <a:pt x="15" y="20"/>
                  </a:cubicBezTo>
                  <a:cubicBezTo>
                    <a:pt x="46" y="7"/>
                    <a:pt x="46" y="7"/>
                    <a:pt x="46" y="7"/>
                  </a:cubicBezTo>
                  <a:cubicBezTo>
                    <a:pt x="52" y="4"/>
                    <a:pt x="52" y="4"/>
                    <a:pt x="52" y="4"/>
                  </a:cubicBezTo>
                  <a:cubicBezTo>
                    <a:pt x="46" y="2"/>
                    <a:pt x="46" y="2"/>
                    <a:pt x="46" y="2"/>
                  </a:cubicBezTo>
                  <a:cubicBezTo>
                    <a:pt x="46" y="2"/>
                    <a:pt x="46" y="1"/>
                    <a:pt x="46" y="0"/>
                  </a:cubicBezTo>
                  <a:cubicBezTo>
                    <a:pt x="48" y="0"/>
                    <a:pt x="50" y="1"/>
                    <a:pt x="53" y="1"/>
                  </a:cubicBezTo>
                  <a:cubicBezTo>
                    <a:pt x="58" y="2"/>
                    <a:pt x="57" y="4"/>
                    <a:pt x="57" y="4"/>
                  </a:cubicBezTo>
                  <a:close/>
                </a:path>
              </a:pathLst>
            </a:custGeom>
            <a:solidFill>
              <a:srgbClr val="0A00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Shape 24">
              <a:extLst>
                <a:ext uri="{FF2B5EF4-FFF2-40B4-BE49-F238E27FC236}">
                  <a16:creationId xmlns:a16="http://schemas.microsoft.com/office/drawing/2014/main" id="{5734A953-9B6C-444B-B25F-6DF0B880B296}"/>
                </a:ext>
              </a:extLst>
            </p:cNvPr>
            <p:cNvSpPr/>
            <p:nvPr/>
          </p:nvSpPr>
          <p:spPr>
            <a:xfrm>
              <a:off x="6538394" y="3930239"/>
              <a:ext cx="104950" cy="82726"/>
            </a:xfrm>
            <a:custGeom>
              <a:avLst/>
              <a:gdLst>
                <a:gd name="connsiteX0" fmla="*/ 519 w 104950"/>
                <a:gd name="connsiteY0" fmla="*/ 1205 h 82726"/>
                <a:gd name="connsiteX1" fmla="*/ 64812 w 104950"/>
                <a:gd name="connsiteY1" fmla="*/ 36924 h 82726"/>
                <a:gd name="connsiteX2" fmla="*/ 102912 w 104950"/>
                <a:gd name="connsiteY2" fmla="*/ 82167 h 82726"/>
                <a:gd name="connsiteX3" fmla="*/ 519 w 104950"/>
                <a:gd name="connsiteY3" fmla="*/ 1205 h 82726"/>
              </a:gdLst>
              <a:ahLst/>
              <a:cxnLst>
                <a:cxn ang="0">
                  <a:pos x="connsiteX0" y="connsiteY0"/>
                </a:cxn>
                <a:cxn ang="0">
                  <a:pos x="connsiteX1" y="connsiteY1"/>
                </a:cxn>
                <a:cxn ang="0">
                  <a:pos x="connsiteX2" y="connsiteY2"/>
                </a:cxn>
                <a:cxn ang="0">
                  <a:pos x="connsiteX3" y="connsiteY3"/>
                </a:cxn>
              </a:cxnLst>
              <a:rect l="l" t="t" r="r" b="b"/>
              <a:pathLst>
                <a:path w="104950" h="82726">
                  <a:moveTo>
                    <a:pt x="519" y="1205"/>
                  </a:moveTo>
                  <a:cubicBezTo>
                    <a:pt x="-5831" y="-6335"/>
                    <a:pt x="47747" y="23430"/>
                    <a:pt x="64812" y="36924"/>
                  </a:cubicBezTo>
                  <a:cubicBezTo>
                    <a:pt x="81877" y="50418"/>
                    <a:pt x="113231" y="87723"/>
                    <a:pt x="102912" y="82167"/>
                  </a:cubicBezTo>
                  <a:cubicBezTo>
                    <a:pt x="92593" y="76611"/>
                    <a:pt x="6869" y="8745"/>
                    <a:pt x="519" y="1205"/>
                  </a:cubicBezTo>
                  <a:close/>
                </a:path>
              </a:pathLst>
            </a:custGeom>
            <a:solidFill>
              <a:srgbClr val="0A00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Shape 149">
              <a:extLst>
                <a:ext uri="{FF2B5EF4-FFF2-40B4-BE49-F238E27FC236}">
                  <a16:creationId xmlns:a16="http://schemas.microsoft.com/office/drawing/2014/main" id="{0981B24C-CD45-4505-87DD-EBA799A608A0}"/>
                </a:ext>
              </a:extLst>
            </p:cNvPr>
            <p:cNvSpPr/>
            <p:nvPr/>
          </p:nvSpPr>
          <p:spPr>
            <a:xfrm>
              <a:off x="6586362" y="3924595"/>
              <a:ext cx="104950" cy="82726"/>
            </a:xfrm>
            <a:custGeom>
              <a:avLst/>
              <a:gdLst>
                <a:gd name="connsiteX0" fmla="*/ 519 w 104950"/>
                <a:gd name="connsiteY0" fmla="*/ 1205 h 82726"/>
                <a:gd name="connsiteX1" fmla="*/ 64812 w 104950"/>
                <a:gd name="connsiteY1" fmla="*/ 36924 h 82726"/>
                <a:gd name="connsiteX2" fmla="*/ 102912 w 104950"/>
                <a:gd name="connsiteY2" fmla="*/ 82167 h 82726"/>
                <a:gd name="connsiteX3" fmla="*/ 519 w 104950"/>
                <a:gd name="connsiteY3" fmla="*/ 1205 h 82726"/>
              </a:gdLst>
              <a:ahLst/>
              <a:cxnLst>
                <a:cxn ang="0">
                  <a:pos x="connsiteX0" y="connsiteY0"/>
                </a:cxn>
                <a:cxn ang="0">
                  <a:pos x="connsiteX1" y="connsiteY1"/>
                </a:cxn>
                <a:cxn ang="0">
                  <a:pos x="connsiteX2" y="connsiteY2"/>
                </a:cxn>
                <a:cxn ang="0">
                  <a:pos x="connsiteX3" y="connsiteY3"/>
                </a:cxn>
              </a:cxnLst>
              <a:rect l="l" t="t" r="r" b="b"/>
              <a:pathLst>
                <a:path w="104950" h="82726">
                  <a:moveTo>
                    <a:pt x="519" y="1205"/>
                  </a:moveTo>
                  <a:cubicBezTo>
                    <a:pt x="-5831" y="-6335"/>
                    <a:pt x="47747" y="23430"/>
                    <a:pt x="64812" y="36924"/>
                  </a:cubicBezTo>
                  <a:cubicBezTo>
                    <a:pt x="81877" y="50418"/>
                    <a:pt x="113231" y="87723"/>
                    <a:pt x="102912" y="82167"/>
                  </a:cubicBezTo>
                  <a:cubicBezTo>
                    <a:pt x="92593" y="76611"/>
                    <a:pt x="6869" y="8745"/>
                    <a:pt x="519" y="1205"/>
                  </a:cubicBezTo>
                  <a:close/>
                </a:path>
              </a:pathLst>
            </a:custGeom>
            <a:solidFill>
              <a:srgbClr val="0A00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Shape 25">
              <a:extLst>
                <a:ext uri="{FF2B5EF4-FFF2-40B4-BE49-F238E27FC236}">
                  <a16:creationId xmlns:a16="http://schemas.microsoft.com/office/drawing/2014/main" id="{95F849CF-BB96-4670-91B9-CF85441BB33B}"/>
                </a:ext>
              </a:extLst>
            </p:cNvPr>
            <p:cNvSpPr/>
            <p:nvPr/>
          </p:nvSpPr>
          <p:spPr>
            <a:xfrm>
              <a:off x="5832786" y="4279895"/>
              <a:ext cx="465015" cy="55559"/>
            </a:xfrm>
            <a:custGeom>
              <a:avLst/>
              <a:gdLst>
                <a:gd name="connsiteX0" fmla="*/ 456889 w 465015"/>
                <a:gd name="connsiteY0" fmla="*/ 50805 h 55559"/>
                <a:gd name="connsiteX1" fmla="*/ 2864 w 465015"/>
                <a:gd name="connsiteY1" fmla="*/ 5 h 55559"/>
                <a:gd name="connsiteX2" fmla="*/ 272739 w 465015"/>
                <a:gd name="connsiteY2" fmla="*/ 47630 h 55559"/>
                <a:gd name="connsiteX3" fmla="*/ 456889 w 465015"/>
                <a:gd name="connsiteY3" fmla="*/ 50805 h 55559"/>
              </a:gdLst>
              <a:ahLst/>
              <a:cxnLst>
                <a:cxn ang="0">
                  <a:pos x="connsiteX0" y="connsiteY0"/>
                </a:cxn>
                <a:cxn ang="0">
                  <a:pos x="connsiteX1" y="connsiteY1"/>
                </a:cxn>
                <a:cxn ang="0">
                  <a:pos x="connsiteX2" y="connsiteY2"/>
                </a:cxn>
                <a:cxn ang="0">
                  <a:pos x="connsiteX3" y="connsiteY3"/>
                </a:cxn>
              </a:cxnLst>
              <a:rect l="l" t="t" r="r" b="b"/>
              <a:pathLst>
                <a:path w="465015" h="55559">
                  <a:moveTo>
                    <a:pt x="456889" y="50805"/>
                  </a:moveTo>
                  <a:cubicBezTo>
                    <a:pt x="411910" y="42867"/>
                    <a:pt x="33556" y="534"/>
                    <a:pt x="2864" y="5"/>
                  </a:cubicBezTo>
                  <a:cubicBezTo>
                    <a:pt x="-27828" y="-524"/>
                    <a:pt x="196539" y="39163"/>
                    <a:pt x="272739" y="47630"/>
                  </a:cubicBezTo>
                  <a:cubicBezTo>
                    <a:pt x="348939" y="56097"/>
                    <a:pt x="501868" y="58743"/>
                    <a:pt x="456889" y="50805"/>
                  </a:cubicBezTo>
                  <a:close/>
                </a:path>
              </a:pathLst>
            </a:custGeom>
            <a:solidFill>
              <a:srgbClr val="0A00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grpSp>
      <p:sp>
        <p:nvSpPr>
          <p:cNvPr id="36" name="Oval 28">
            <a:extLst>
              <a:ext uri="{FF2B5EF4-FFF2-40B4-BE49-F238E27FC236}">
                <a16:creationId xmlns:a16="http://schemas.microsoft.com/office/drawing/2014/main" id="{4699FCCF-8ACA-4F41-97A7-AD2C08AE5E98}"/>
              </a:ext>
            </a:extLst>
          </p:cNvPr>
          <p:cNvSpPr>
            <a:spLocks noChangeArrowheads="1"/>
          </p:cNvSpPr>
          <p:nvPr/>
        </p:nvSpPr>
        <p:spPr bwMode="auto">
          <a:xfrm>
            <a:off x="8189554" y="4729558"/>
            <a:ext cx="1271588" cy="1273175"/>
          </a:xfrm>
          <a:prstGeom prst="ellipse">
            <a:avLst/>
          </a:prstGeom>
          <a:gradFill>
            <a:gsLst>
              <a:gs pos="0">
                <a:srgbClr val="7CEFD8"/>
              </a:gs>
              <a:gs pos="50000">
                <a:srgbClr val="6672E4"/>
              </a:gs>
              <a:gs pos="100000">
                <a:srgbClr val="882BE5"/>
              </a:gs>
            </a:gsLst>
            <a:lin ang="7800000" scaled="0"/>
          </a:gra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pic>
        <p:nvPicPr>
          <p:cNvPr id="29" name="Immagine 28" descr="Immagine che contiene testo, Carattere, logo, simbolo&#10;&#10;Descrizione generata automaticamente">
            <a:extLst>
              <a:ext uri="{FF2B5EF4-FFF2-40B4-BE49-F238E27FC236}">
                <a16:creationId xmlns:a16="http://schemas.microsoft.com/office/drawing/2014/main" id="{15D68E76-01CA-CDD3-1FCD-DD54E3C9780F}"/>
              </a:ext>
            </a:extLst>
          </p:cNvPr>
          <p:cNvPicPr>
            <a:picLocks noChangeAspect="1"/>
          </p:cNvPicPr>
          <p:nvPr/>
        </p:nvPicPr>
        <p:blipFill>
          <a:blip r:embed="rId3"/>
          <a:stretch>
            <a:fillRect/>
          </a:stretch>
        </p:blipFill>
        <p:spPr>
          <a:xfrm>
            <a:off x="122830" y="142843"/>
            <a:ext cx="1787858" cy="503622"/>
          </a:xfrm>
          <a:prstGeom prst="rect">
            <a:avLst/>
          </a:prstGeom>
        </p:spPr>
      </p:pic>
      <p:sp>
        <p:nvSpPr>
          <p:cNvPr id="30" name="CasellaDiTesto 29">
            <a:extLst>
              <a:ext uri="{FF2B5EF4-FFF2-40B4-BE49-F238E27FC236}">
                <a16:creationId xmlns:a16="http://schemas.microsoft.com/office/drawing/2014/main" id="{361788DB-44EF-7156-0898-21047525B378}"/>
              </a:ext>
            </a:extLst>
          </p:cNvPr>
          <p:cNvSpPr txBox="1"/>
          <p:nvPr/>
        </p:nvSpPr>
        <p:spPr>
          <a:xfrm>
            <a:off x="0" y="681202"/>
            <a:ext cx="2844048" cy="215444"/>
          </a:xfrm>
          <a:prstGeom prst="rect">
            <a:avLst/>
          </a:prstGeom>
          <a:noFill/>
        </p:spPr>
        <p:txBody>
          <a:bodyPr wrap="none" rtlCol="0">
            <a:spAutoFit/>
          </a:bodyPr>
          <a:lstStyle/>
          <a:p>
            <a:r>
              <a:rPr lang="it-IT" sz="800">
                <a:latin typeface="Adobe Caslon Pro" panose="0205050205050A020403" pitchFamily="18" charset="0"/>
                <a:ea typeface="NSimSun" panose="02010609030101010101" pitchFamily="49" charset="-122"/>
              </a:rPr>
              <a:t>Dip. di Ingegneria Elettrica e delle Tecnologie dell’Informazione</a:t>
            </a:r>
          </a:p>
        </p:txBody>
      </p:sp>
      <p:sp>
        <p:nvSpPr>
          <p:cNvPr id="37" name="TextBox 1">
            <a:extLst>
              <a:ext uri="{FF2B5EF4-FFF2-40B4-BE49-F238E27FC236}">
                <a16:creationId xmlns:a16="http://schemas.microsoft.com/office/drawing/2014/main" id="{B51EA65E-2F24-D094-E9E6-264AC990E082}"/>
              </a:ext>
            </a:extLst>
          </p:cNvPr>
          <p:cNvSpPr txBox="1"/>
          <p:nvPr/>
        </p:nvSpPr>
        <p:spPr>
          <a:xfrm>
            <a:off x="3207382" y="327600"/>
            <a:ext cx="6520736" cy="512961"/>
          </a:xfrm>
          <a:prstGeom prst="rect">
            <a:avLst/>
          </a:prstGeom>
          <a:noFill/>
        </p:spPr>
        <p:txBody>
          <a:bodyPr wrap="square" lIns="0" tIns="0" rIns="0" bIns="0" rtlCol="0">
            <a:spAutoFit/>
          </a:bodyPr>
          <a:lstStyle/>
          <a:p>
            <a:pPr>
              <a:lnSpc>
                <a:spcPts val="4000"/>
              </a:lnSpc>
            </a:pPr>
            <a:r>
              <a:rPr lang="en-US" sz="4400" b="1">
                <a:solidFill>
                  <a:srgbClr val="002060"/>
                </a:solidFill>
                <a:latin typeface="Segoe UI" panose="020B0502040204020203" pitchFamily="34" charset="0"/>
                <a:cs typeface="Segoe UI" panose="020B0502040204020203" pitchFamily="34" charset="0"/>
              </a:rPr>
              <a:t>Threat Modeling Process</a:t>
            </a:r>
          </a:p>
        </p:txBody>
      </p:sp>
      <p:grpSp>
        <p:nvGrpSpPr>
          <p:cNvPr id="44" name="Group 341">
            <a:extLst>
              <a:ext uri="{FF2B5EF4-FFF2-40B4-BE49-F238E27FC236}">
                <a16:creationId xmlns:a16="http://schemas.microsoft.com/office/drawing/2014/main" id="{F1503414-D65D-57DC-F383-54AF5E3C0A45}"/>
              </a:ext>
              <a:ext uri="{C183D7F6-B498-43B3-948B-1728B52AA6E4}">
                <adec:decorative xmlns:adec="http://schemas.microsoft.com/office/drawing/2017/decorative" val="1"/>
              </a:ext>
            </a:extLst>
          </p:cNvPr>
          <p:cNvGrpSpPr/>
          <p:nvPr/>
        </p:nvGrpSpPr>
        <p:grpSpPr>
          <a:xfrm>
            <a:off x="1714160" y="2989021"/>
            <a:ext cx="1662009" cy="745919"/>
            <a:chOff x="9627504" y="4157408"/>
            <a:chExt cx="1802496" cy="745919"/>
          </a:xfrm>
        </p:grpSpPr>
        <p:sp>
          <p:nvSpPr>
            <p:cNvPr id="46" name="TextBox 342">
              <a:extLst>
                <a:ext uri="{FF2B5EF4-FFF2-40B4-BE49-F238E27FC236}">
                  <a16:creationId xmlns:a16="http://schemas.microsoft.com/office/drawing/2014/main" id="{3A8CFC93-13FC-0AC1-DB9B-C32ED038F253}"/>
                </a:ext>
              </a:extLst>
            </p:cNvPr>
            <p:cNvSpPr txBox="1"/>
            <p:nvPr/>
          </p:nvSpPr>
          <p:spPr>
            <a:xfrm>
              <a:off x="9627504" y="4157408"/>
              <a:ext cx="1802496" cy="246221"/>
            </a:xfrm>
            <a:prstGeom prst="rect">
              <a:avLst/>
            </a:prstGeom>
            <a:noFill/>
          </p:spPr>
          <p:txBody>
            <a:bodyPr wrap="square" lIns="0" tIns="0" rIns="0" bIns="0" rtlCol="0">
              <a:spAutoFit/>
            </a:bodyPr>
            <a:lstStyle/>
            <a:p>
              <a:pPr algn="r"/>
              <a:r>
                <a:rPr lang="en-US" sz="1600" b="1">
                  <a:solidFill>
                    <a:srgbClr val="002060"/>
                  </a:solidFill>
                  <a:latin typeface="Segoe UI" panose="020B0502040204020203" pitchFamily="34" charset="0"/>
                  <a:cs typeface="Segoe UI" panose="020B0502040204020203" pitchFamily="34" charset="0"/>
                </a:rPr>
                <a:t>2. VISUALIZE</a:t>
              </a:r>
            </a:p>
          </p:txBody>
        </p:sp>
        <p:sp>
          <p:nvSpPr>
            <p:cNvPr id="47" name="Rectangle 343">
              <a:extLst>
                <a:ext uri="{FF2B5EF4-FFF2-40B4-BE49-F238E27FC236}">
                  <a16:creationId xmlns:a16="http://schemas.microsoft.com/office/drawing/2014/main" id="{E15E19C0-8200-AB00-390F-4D13AE12E33B}"/>
                </a:ext>
              </a:extLst>
            </p:cNvPr>
            <p:cNvSpPr/>
            <p:nvPr/>
          </p:nvSpPr>
          <p:spPr>
            <a:xfrm>
              <a:off x="9797213" y="4410884"/>
              <a:ext cx="1621161" cy="492443"/>
            </a:xfrm>
            <a:prstGeom prst="rect">
              <a:avLst/>
            </a:prstGeom>
          </p:spPr>
          <p:txBody>
            <a:bodyPr wrap="square" lIns="0" tIns="0" rIns="0" bIns="0">
              <a:spAutoFit/>
            </a:bodyPr>
            <a:lstStyle/>
            <a:p>
              <a:pPr algn="r"/>
              <a:r>
                <a:rPr lang="it-IT" sz="1600" i="1">
                  <a:solidFill>
                    <a:srgbClr val="002060"/>
                  </a:solidFill>
                  <a:latin typeface="+mj-lt"/>
                  <a:cs typeface="Segoe UI" panose="020B0502040204020203" pitchFamily="34" charset="0"/>
                </a:rPr>
                <a:t>Quali sono le possibili minacce?</a:t>
              </a:r>
              <a:endParaRPr lang="en-US" sz="1600" i="1">
                <a:solidFill>
                  <a:srgbClr val="002060"/>
                </a:solidFill>
                <a:latin typeface="+mj-lt"/>
                <a:cs typeface="Segoe UI" panose="020B0502040204020203" pitchFamily="34" charset="0"/>
              </a:endParaRPr>
            </a:p>
          </p:txBody>
        </p:sp>
      </p:grpSp>
      <p:grpSp>
        <p:nvGrpSpPr>
          <p:cNvPr id="48" name="Group 341">
            <a:extLst>
              <a:ext uri="{FF2B5EF4-FFF2-40B4-BE49-F238E27FC236}">
                <a16:creationId xmlns:a16="http://schemas.microsoft.com/office/drawing/2014/main" id="{9A334A7F-7F3C-4D30-90A4-3B43B81AE377}"/>
              </a:ext>
              <a:ext uri="{C183D7F6-B498-43B3-948B-1728B52AA6E4}">
                <adec:decorative xmlns:adec="http://schemas.microsoft.com/office/drawing/2017/decorative" val="1"/>
              </a:ext>
            </a:extLst>
          </p:cNvPr>
          <p:cNvGrpSpPr/>
          <p:nvPr/>
        </p:nvGrpSpPr>
        <p:grpSpPr>
          <a:xfrm>
            <a:off x="4878212" y="1139287"/>
            <a:ext cx="2396148" cy="752951"/>
            <a:chOff x="9627504" y="4157408"/>
            <a:chExt cx="1802496" cy="752951"/>
          </a:xfrm>
        </p:grpSpPr>
        <p:sp>
          <p:nvSpPr>
            <p:cNvPr id="49" name="TextBox 342">
              <a:extLst>
                <a:ext uri="{FF2B5EF4-FFF2-40B4-BE49-F238E27FC236}">
                  <a16:creationId xmlns:a16="http://schemas.microsoft.com/office/drawing/2014/main" id="{71AA81A6-B2E7-0BEA-9EAC-E8A9F6551BBF}"/>
                </a:ext>
              </a:extLst>
            </p:cNvPr>
            <p:cNvSpPr txBox="1"/>
            <p:nvPr/>
          </p:nvSpPr>
          <p:spPr>
            <a:xfrm>
              <a:off x="9627504" y="4157408"/>
              <a:ext cx="1802496" cy="492443"/>
            </a:xfrm>
            <a:prstGeom prst="rect">
              <a:avLst/>
            </a:prstGeom>
            <a:noFill/>
          </p:spPr>
          <p:txBody>
            <a:bodyPr wrap="square" lIns="0" tIns="0" rIns="0" bIns="0" rtlCol="0">
              <a:spAutoFit/>
            </a:bodyPr>
            <a:lstStyle/>
            <a:p>
              <a:pPr algn="ctr"/>
              <a:r>
                <a:rPr lang="en-US" sz="1600" b="1">
                  <a:solidFill>
                    <a:srgbClr val="002060"/>
                  </a:solidFill>
                  <a:latin typeface="Segoe UI" panose="020B0502040204020203" pitchFamily="34" charset="0"/>
                  <a:cs typeface="Segoe UI" panose="020B0502040204020203" pitchFamily="34" charset="0"/>
                </a:rPr>
                <a:t>3. THREAT ASSESSMENT</a:t>
              </a:r>
            </a:p>
          </p:txBody>
        </p:sp>
        <p:sp>
          <p:nvSpPr>
            <p:cNvPr id="50" name="Rectangle 343">
              <a:extLst>
                <a:ext uri="{FF2B5EF4-FFF2-40B4-BE49-F238E27FC236}">
                  <a16:creationId xmlns:a16="http://schemas.microsoft.com/office/drawing/2014/main" id="{46F95E92-3CF8-CD3E-B55D-03D85B92B2B7}"/>
                </a:ext>
              </a:extLst>
            </p:cNvPr>
            <p:cNvSpPr/>
            <p:nvPr/>
          </p:nvSpPr>
          <p:spPr>
            <a:xfrm>
              <a:off x="9859117" y="4417916"/>
              <a:ext cx="1376173" cy="492443"/>
            </a:xfrm>
            <a:prstGeom prst="rect">
              <a:avLst/>
            </a:prstGeom>
          </p:spPr>
          <p:txBody>
            <a:bodyPr wrap="square" lIns="0" tIns="0" rIns="0" bIns="0">
              <a:spAutoFit/>
            </a:bodyPr>
            <a:lstStyle/>
            <a:p>
              <a:pPr algn="ctr"/>
              <a:r>
                <a:rPr lang="it-IT" sz="1600" i="1">
                  <a:solidFill>
                    <a:srgbClr val="002060"/>
                  </a:solidFill>
                  <a:latin typeface="+mj-lt"/>
                  <a:cs typeface="Segoe UI" panose="020B0502040204020203" pitchFamily="34" charset="0"/>
                </a:rPr>
                <a:t> Cosa potrebbe andare male?</a:t>
              </a:r>
            </a:p>
          </p:txBody>
        </p:sp>
      </p:grpSp>
      <p:grpSp>
        <p:nvGrpSpPr>
          <p:cNvPr id="55" name="Group 341">
            <a:extLst>
              <a:ext uri="{FF2B5EF4-FFF2-40B4-BE49-F238E27FC236}">
                <a16:creationId xmlns:a16="http://schemas.microsoft.com/office/drawing/2014/main" id="{FEB22387-A246-80A2-4565-7205F1899F56}"/>
              </a:ext>
              <a:ext uri="{C183D7F6-B498-43B3-948B-1728B52AA6E4}">
                <adec:decorative xmlns:adec="http://schemas.microsoft.com/office/drawing/2017/decorative" val="1"/>
              </a:ext>
            </a:extLst>
          </p:cNvPr>
          <p:cNvGrpSpPr/>
          <p:nvPr/>
        </p:nvGrpSpPr>
        <p:grpSpPr>
          <a:xfrm>
            <a:off x="8680512" y="3046689"/>
            <a:ext cx="2185497" cy="506363"/>
            <a:chOff x="9641831" y="4150742"/>
            <a:chExt cx="1802496" cy="506363"/>
          </a:xfrm>
        </p:grpSpPr>
        <p:sp>
          <p:nvSpPr>
            <p:cNvPr id="56" name="TextBox 342">
              <a:extLst>
                <a:ext uri="{FF2B5EF4-FFF2-40B4-BE49-F238E27FC236}">
                  <a16:creationId xmlns:a16="http://schemas.microsoft.com/office/drawing/2014/main" id="{EAA0D47C-AACB-7DB5-7495-6943B48CF0CC}"/>
                </a:ext>
              </a:extLst>
            </p:cNvPr>
            <p:cNvSpPr txBox="1"/>
            <p:nvPr/>
          </p:nvSpPr>
          <p:spPr>
            <a:xfrm>
              <a:off x="9641831" y="4150742"/>
              <a:ext cx="1802496" cy="492443"/>
            </a:xfrm>
            <a:prstGeom prst="rect">
              <a:avLst/>
            </a:prstGeom>
            <a:noFill/>
          </p:spPr>
          <p:txBody>
            <a:bodyPr wrap="square" lIns="0" tIns="0" rIns="0" bIns="0" rtlCol="0">
              <a:spAutoFit/>
            </a:bodyPr>
            <a:lstStyle/>
            <a:p>
              <a:r>
                <a:rPr lang="en-US" sz="1600" b="1">
                  <a:solidFill>
                    <a:srgbClr val="002060"/>
                  </a:solidFill>
                  <a:latin typeface="Segoe UI" panose="020B0502040204020203" pitchFamily="34" charset="0"/>
                  <a:cs typeface="Segoe UI" panose="020B0502040204020203" pitchFamily="34" charset="0"/>
                </a:rPr>
                <a:t>4. MITIGATE THREATS</a:t>
              </a:r>
            </a:p>
          </p:txBody>
        </p:sp>
        <p:sp>
          <p:nvSpPr>
            <p:cNvPr id="57" name="Rectangle 343">
              <a:extLst>
                <a:ext uri="{FF2B5EF4-FFF2-40B4-BE49-F238E27FC236}">
                  <a16:creationId xmlns:a16="http://schemas.microsoft.com/office/drawing/2014/main" id="{C67E5DDB-3B39-D840-DD33-102CDA48F5EC}"/>
                </a:ext>
              </a:extLst>
            </p:cNvPr>
            <p:cNvSpPr/>
            <p:nvPr/>
          </p:nvSpPr>
          <p:spPr>
            <a:xfrm>
              <a:off x="9663677" y="4410884"/>
              <a:ext cx="1494401" cy="246221"/>
            </a:xfrm>
            <a:prstGeom prst="rect">
              <a:avLst/>
            </a:prstGeom>
          </p:spPr>
          <p:txBody>
            <a:bodyPr wrap="square" lIns="0" tIns="0" rIns="0" bIns="0">
              <a:spAutoFit/>
            </a:bodyPr>
            <a:lstStyle/>
            <a:p>
              <a:r>
                <a:rPr lang="it-IT" sz="1600" i="1">
                  <a:solidFill>
                    <a:srgbClr val="1F3B73"/>
                  </a:solidFill>
                  <a:latin typeface="+mj-lt"/>
                </a:rPr>
                <a:t>Cosa possiamo fare? </a:t>
              </a:r>
              <a:endParaRPr lang="en-US" sz="1600" i="1">
                <a:solidFill>
                  <a:srgbClr val="1F3B73"/>
                </a:solidFill>
                <a:latin typeface="+mj-lt"/>
                <a:cs typeface="Segoe UI" panose="020B0502040204020203" pitchFamily="34" charset="0"/>
              </a:endParaRPr>
            </a:p>
          </p:txBody>
        </p:sp>
      </p:grpSp>
      <p:grpSp>
        <p:nvGrpSpPr>
          <p:cNvPr id="58" name="Group 341">
            <a:extLst>
              <a:ext uri="{FF2B5EF4-FFF2-40B4-BE49-F238E27FC236}">
                <a16:creationId xmlns:a16="http://schemas.microsoft.com/office/drawing/2014/main" id="{100749F6-A979-558A-DD38-86082E3B4E72}"/>
              </a:ext>
              <a:ext uri="{C183D7F6-B498-43B3-948B-1728B52AA6E4}">
                <adec:decorative xmlns:adec="http://schemas.microsoft.com/office/drawing/2017/decorative" val="1"/>
              </a:ext>
            </a:extLst>
          </p:cNvPr>
          <p:cNvGrpSpPr/>
          <p:nvPr/>
        </p:nvGrpSpPr>
        <p:grpSpPr>
          <a:xfrm>
            <a:off x="9612968" y="4975818"/>
            <a:ext cx="2185497" cy="745919"/>
            <a:chOff x="9627504" y="4157408"/>
            <a:chExt cx="1802496" cy="745919"/>
          </a:xfrm>
        </p:grpSpPr>
        <p:sp>
          <p:nvSpPr>
            <p:cNvPr id="59" name="TextBox 342">
              <a:extLst>
                <a:ext uri="{FF2B5EF4-FFF2-40B4-BE49-F238E27FC236}">
                  <a16:creationId xmlns:a16="http://schemas.microsoft.com/office/drawing/2014/main" id="{203C919B-647F-924B-0156-2A4F904F30B1}"/>
                </a:ext>
              </a:extLst>
            </p:cNvPr>
            <p:cNvSpPr txBox="1"/>
            <p:nvPr/>
          </p:nvSpPr>
          <p:spPr>
            <a:xfrm>
              <a:off x="9627504" y="4157408"/>
              <a:ext cx="1802496" cy="246221"/>
            </a:xfrm>
            <a:prstGeom prst="rect">
              <a:avLst/>
            </a:prstGeom>
            <a:noFill/>
          </p:spPr>
          <p:txBody>
            <a:bodyPr wrap="square" lIns="0" tIns="0" rIns="0" bIns="0" rtlCol="0">
              <a:spAutoFit/>
            </a:bodyPr>
            <a:lstStyle/>
            <a:p>
              <a:r>
                <a:rPr lang="en-US" sz="1600" b="1">
                  <a:solidFill>
                    <a:srgbClr val="002060"/>
                  </a:solidFill>
                  <a:latin typeface="Segoe UI" panose="020B0502040204020203" pitchFamily="34" charset="0"/>
                  <a:cs typeface="Segoe UI" panose="020B0502040204020203" pitchFamily="34" charset="0"/>
                </a:rPr>
                <a:t>5. VALIDATE</a:t>
              </a:r>
            </a:p>
          </p:txBody>
        </p:sp>
        <p:sp>
          <p:nvSpPr>
            <p:cNvPr id="60" name="Rectangle 343">
              <a:extLst>
                <a:ext uri="{FF2B5EF4-FFF2-40B4-BE49-F238E27FC236}">
                  <a16:creationId xmlns:a16="http://schemas.microsoft.com/office/drawing/2014/main" id="{AF53F184-F592-5A25-FAFE-91B61CA76620}"/>
                </a:ext>
              </a:extLst>
            </p:cNvPr>
            <p:cNvSpPr/>
            <p:nvPr/>
          </p:nvSpPr>
          <p:spPr>
            <a:xfrm>
              <a:off x="9663677" y="4410884"/>
              <a:ext cx="1494401" cy="492443"/>
            </a:xfrm>
            <a:prstGeom prst="rect">
              <a:avLst/>
            </a:prstGeom>
          </p:spPr>
          <p:txBody>
            <a:bodyPr wrap="square" lIns="0" tIns="0" rIns="0" bIns="0">
              <a:spAutoFit/>
            </a:bodyPr>
            <a:lstStyle/>
            <a:p>
              <a:r>
                <a:rPr lang="it-IT" sz="1600" i="1">
                  <a:solidFill>
                    <a:srgbClr val="1F3B73"/>
                  </a:solidFill>
                  <a:latin typeface="+mj-lt"/>
                </a:rPr>
                <a:t>Abbiamo fatto un buon lavoro?</a:t>
              </a:r>
              <a:endParaRPr lang="en-US" sz="1600" i="1">
                <a:solidFill>
                  <a:srgbClr val="1F3B73"/>
                </a:solidFill>
                <a:latin typeface="+mj-lt"/>
                <a:cs typeface="Segoe UI" panose="020B0502040204020203" pitchFamily="34" charset="0"/>
              </a:endParaRPr>
            </a:p>
          </p:txBody>
        </p:sp>
      </p:grpSp>
      <p:pic>
        <p:nvPicPr>
          <p:cNvPr id="62" name="Elemento grafico 61">
            <a:extLst>
              <a:ext uri="{FF2B5EF4-FFF2-40B4-BE49-F238E27FC236}">
                <a16:creationId xmlns:a16="http://schemas.microsoft.com/office/drawing/2014/main" id="{FE2597D7-ED85-1AD9-7206-692185D846B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008581" y="5040916"/>
            <a:ext cx="650457" cy="650457"/>
          </a:xfrm>
          <a:prstGeom prst="rect">
            <a:avLst/>
          </a:prstGeom>
        </p:spPr>
      </p:pic>
      <p:pic>
        <p:nvPicPr>
          <p:cNvPr id="128" name="Elemento grafico 127">
            <a:extLst>
              <a:ext uri="{FF2B5EF4-FFF2-40B4-BE49-F238E27FC236}">
                <a16:creationId xmlns:a16="http://schemas.microsoft.com/office/drawing/2014/main" id="{91D1641B-C0B6-986F-0208-D768C3A1B72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865763" y="3106914"/>
            <a:ext cx="564031" cy="564031"/>
          </a:xfrm>
          <a:prstGeom prst="rect">
            <a:avLst/>
          </a:prstGeom>
        </p:spPr>
      </p:pic>
      <p:pic>
        <p:nvPicPr>
          <p:cNvPr id="130" name="Elemento grafico 129">
            <a:extLst>
              <a:ext uri="{FF2B5EF4-FFF2-40B4-BE49-F238E27FC236}">
                <a16:creationId xmlns:a16="http://schemas.microsoft.com/office/drawing/2014/main" id="{43CAFB1C-BD34-7145-1F35-19EDB1BD0CA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746033" y="2256483"/>
            <a:ext cx="635375" cy="635375"/>
          </a:xfrm>
          <a:prstGeom prst="rect">
            <a:avLst/>
          </a:prstGeom>
        </p:spPr>
      </p:pic>
      <p:pic>
        <p:nvPicPr>
          <p:cNvPr id="132" name="Elemento grafico 131">
            <a:extLst>
              <a:ext uri="{FF2B5EF4-FFF2-40B4-BE49-F238E27FC236}">
                <a16:creationId xmlns:a16="http://schemas.microsoft.com/office/drawing/2014/main" id="{5E495947-A490-5708-7940-FE6FE8382009}"/>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650701" y="3075501"/>
            <a:ext cx="626856" cy="626856"/>
          </a:xfrm>
          <a:prstGeom prst="rect">
            <a:avLst/>
          </a:prstGeom>
        </p:spPr>
      </p:pic>
      <p:pic>
        <p:nvPicPr>
          <p:cNvPr id="134" name="Elemento grafico 133">
            <a:extLst>
              <a:ext uri="{FF2B5EF4-FFF2-40B4-BE49-F238E27FC236}">
                <a16:creationId xmlns:a16="http://schemas.microsoft.com/office/drawing/2014/main" id="{18C27054-AD48-DA10-90C3-A1FC8F63EA6B}"/>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8532962" y="5040916"/>
            <a:ext cx="650457" cy="650457"/>
          </a:xfrm>
          <a:prstGeom prst="rect">
            <a:avLst/>
          </a:prstGeom>
        </p:spPr>
      </p:pic>
      <p:cxnSp>
        <p:nvCxnSpPr>
          <p:cNvPr id="2" name="Connettore diritto 1">
            <a:extLst>
              <a:ext uri="{FF2B5EF4-FFF2-40B4-BE49-F238E27FC236}">
                <a16:creationId xmlns:a16="http://schemas.microsoft.com/office/drawing/2014/main" id="{BA424F83-A506-4D36-989F-FAA7EDF1277B}"/>
              </a:ext>
            </a:extLst>
          </p:cNvPr>
          <p:cNvCxnSpPr>
            <a:cxnSpLocks/>
          </p:cNvCxnSpPr>
          <p:nvPr/>
        </p:nvCxnSpPr>
        <p:spPr>
          <a:xfrm>
            <a:off x="122830" y="974366"/>
            <a:ext cx="1195283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211290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p:cTn id="7" dur="500" fill="hold"/>
                                        <p:tgtEl>
                                          <p:spTgt spid="32"/>
                                        </p:tgtEl>
                                        <p:attrNameLst>
                                          <p:attrName>ppt_w</p:attrName>
                                        </p:attrNameLst>
                                      </p:cBhvr>
                                      <p:tavLst>
                                        <p:tav tm="0">
                                          <p:val>
                                            <p:fltVal val="0"/>
                                          </p:val>
                                        </p:tav>
                                        <p:tav tm="100000">
                                          <p:val>
                                            <p:strVal val="#ppt_w"/>
                                          </p:val>
                                        </p:tav>
                                      </p:tavLst>
                                    </p:anim>
                                    <p:anim calcmode="lin" valueType="num">
                                      <p:cBhvr>
                                        <p:cTn id="8" dur="500" fill="hold"/>
                                        <p:tgtEl>
                                          <p:spTgt spid="32"/>
                                        </p:tgtEl>
                                        <p:attrNameLst>
                                          <p:attrName>ppt_h</p:attrName>
                                        </p:attrNameLst>
                                      </p:cBhvr>
                                      <p:tavLst>
                                        <p:tav tm="0">
                                          <p:val>
                                            <p:fltVal val="0"/>
                                          </p:val>
                                        </p:tav>
                                        <p:tav tm="100000">
                                          <p:val>
                                            <p:strVal val="#ppt_h"/>
                                          </p:val>
                                        </p:tav>
                                      </p:tavLst>
                                    </p:anim>
                                    <p:animEffect transition="in" filter="fade">
                                      <p:cBhvr>
                                        <p:cTn id="9" dur="500"/>
                                        <p:tgtEl>
                                          <p:spTgt spid="32"/>
                                        </p:tgtEl>
                                      </p:cBhvr>
                                    </p:animEffect>
                                  </p:childTnLst>
                                </p:cTn>
                              </p:par>
                              <p:par>
                                <p:cTn id="10" presetID="53" presetClass="entr" presetSubtype="16" fill="hold" nodeType="withEffect">
                                  <p:stCondLst>
                                    <p:cond delay="0"/>
                                  </p:stCondLst>
                                  <p:childTnLst>
                                    <p:set>
                                      <p:cBhvr>
                                        <p:cTn id="11" dur="1" fill="hold">
                                          <p:stCondLst>
                                            <p:cond delay="0"/>
                                          </p:stCondLst>
                                        </p:cTn>
                                        <p:tgtEl>
                                          <p:spTgt spid="62"/>
                                        </p:tgtEl>
                                        <p:attrNameLst>
                                          <p:attrName>style.visibility</p:attrName>
                                        </p:attrNameLst>
                                      </p:cBhvr>
                                      <p:to>
                                        <p:strVal val="visible"/>
                                      </p:to>
                                    </p:set>
                                    <p:anim calcmode="lin" valueType="num">
                                      <p:cBhvr>
                                        <p:cTn id="12" dur="500" fill="hold"/>
                                        <p:tgtEl>
                                          <p:spTgt spid="62"/>
                                        </p:tgtEl>
                                        <p:attrNameLst>
                                          <p:attrName>ppt_w</p:attrName>
                                        </p:attrNameLst>
                                      </p:cBhvr>
                                      <p:tavLst>
                                        <p:tav tm="0">
                                          <p:val>
                                            <p:fltVal val="0"/>
                                          </p:val>
                                        </p:tav>
                                        <p:tav tm="100000">
                                          <p:val>
                                            <p:strVal val="#ppt_w"/>
                                          </p:val>
                                        </p:tav>
                                      </p:tavLst>
                                    </p:anim>
                                    <p:anim calcmode="lin" valueType="num">
                                      <p:cBhvr>
                                        <p:cTn id="13" dur="500" fill="hold"/>
                                        <p:tgtEl>
                                          <p:spTgt spid="62"/>
                                        </p:tgtEl>
                                        <p:attrNameLst>
                                          <p:attrName>ppt_h</p:attrName>
                                        </p:attrNameLst>
                                      </p:cBhvr>
                                      <p:tavLst>
                                        <p:tav tm="0">
                                          <p:val>
                                            <p:fltVal val="0"/>
                                          </p:val>
                                        </p:tav>
                                        <p:tav tm="100000">
                                          <p:val>
                                            <p:strVal val="#ppt_h"/>
                                          </p:val>
                                        </p:tav>
                                      </p:tavLst>
                                    </p:anim>
                                    <p:animEffect transition="in" filter="fade">
                                      <p:cBhvr>
                                        <p:cTn id="14" dur="500"/>
                                        <p:tgtEl>
                                          <p:spTgt spid="62"/>
                                        </p:tgtEl>
                                      </p:cBhvr>
                                    </p:animEffect>
                                  </p:childTnLst>
                                </p:cTn>
                              </p:par>
                              <p:par>
                                <p:cTn id="15" presetID="53" presetClass="entr" presetSubtype="16" fill="hold" nodeType="withEffect">
                                  <p:stCondLst>
                                    <p:cond delay="0"/>
                                  </p:stCondLst>
                                  <p:childTnLst>
                                    <p:set>
                                      <p:cBhvr>
                                        <p:cTn id="16" dur="1" fill="hold">
                                          <p:stCondLst>
                                            <p:cond delay="0"/>
                                          </p:stCondLst>
                                        </p:cTn>
                                        <p:tgtEl>
                                          <p:spTgt spid="128"/>
                                        </p:tgtEl>
                                        <p:attrNameLst>
                                          <p:attrName>style.visibility</p:attrName>
                                        </p:attrNameLst>
                                      </p:cBhvr>
                                      <p:to>
                                        <p:strVal val="visible"/>
                                      </p:to>
                                    </p:set>
                                    <p:anim calcmode="lin" valueType="num">
                                      <p:cBhvr>
                                        <p:cTn id="17" dur="500" fill="hold"/>
                                        <p:tgtEl>
                                          <p:spTgt spid="128"/>
                                        </p:tgtEl>
                                        <p:attrNameLst>
                                          <p:attrName>ppt_w</p:attrName>
                                        </p:attrNameLst>
                                      </p:cBhvr>
                                      <p:tavLst>
                                        <p:tav tm="0">
                                          <p:val>
                                            <p:fltVal val="0"/>
                                          </p:val>
                                        </p:tav>
                                        <p:tav tm="100000">
                                          <p:val>
                                            <p:strVal val="#ppt_w"/>
                                          </p:val>
                                        </p:tav>
                                      </p:tavLst>
                                    </p:anim>
                                    <p:anim calcmode="lin" valueType="num">
                                      <p:cBhvr>
                                        <p:cTn id="18" dur="500" fill="hold"/>
                                        <p:tgtEl>
                                          <p:spTgt spid="128"/>
                                        </p:tgtEl>
                                        <p:attrNameLst>
                                          <p:attrName>ppt_h</p:attrName>
                                        </p:attrNameLst>
                                      </p:cBhvr>
                                      <p:tavLst>
                                        <p:tav tm="0">
                                          <p:val>
                                            <p:fltVal val="0"/>
                                          </p:val>
                                        </p:tav>
                                        <p:tav tm="100000">
                                          <p:val>
                                            <p:strVal val="#ppt_h"/>
                                          </p:val>
                                        </p:tav>
                                      </p:tavLst>
                                    </p:anim>
                                    <p:animEffect transition="in" filter="fade">
                                      <p:cBhvr>
                                        <p:cTn id="19" dur="500"/>
                                        <p:tgtEl>
                                          <p:spTgt spid="128"/>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33"/>
                                        </p:tgtEl>
                                        <p:attrNameLst>
                                          <p:attrName>style.visibility</p:attrName>
                                        </p:attrNameLst>
                                      </p:cBhvr>
                                      <p:to>
                                        <p:strVal val="visible"/>
                                      </p:to>
                                    </p:set>
                                    <p:anim calcmode="lin" valueType="num">
                                      <p:cBhvr>
                                        <p:cTn id="22" dur="500" fill="hold"/>
                                        <p:tgtEl>
                                          <p:spTgt spid="33"/>
                                        </p:tgtEl>
                                        <p:attrNameLst>
                                          <p:attrName>ppt_w</p:attrName>
                                        </p:attrNameLst>
                                      </p:cBhvr>
                                      <p:tavLst>
                                        <p:tav tm="0">
                                          <p:val>
                                            <p:fltVal val="0"/>
                                          </p:val>
                                        </p:tav>
                                        <p:tav tm="100000">
                                          <p:val>
                                            <p:strVal val="#ppt_w"/>
                                          </p:val>
                                        </p:tav>
                                      </p:tavLst>
                                    </p:anim>
                                    <p:anim calcmode="lin" valueType="num">
                                      <p:cBhvr>
                                        <p:cTn id="23" dur="500" fill="hold"/>
                                        <p:tgtEl>
                                          <p:spTgt spid="33"/>
                                        </p:tgtEl>
                                        <p:attrNameLst>
                                          <p:attrName>ppt_h</p:attrName>
                                        </p:attrNameLst>
                                      </p:cBhvr>
                                      <p:tavLst>
                                        <p:tav tm="0">
                                          <p:val>
                                            <p:fltVal val="0"/>
                                          </p:val>
                                        </p:tav>
                                        <p:tav tm="100000">
                                          <p:val>
                                            <p:strVal val="#ppt_h"/>
                                          </p:val>
                                        </p:tav>
                                      </p:tavLst>
                                    </p:anim>
                                    <p:animEffect transition="in" filter="fade">
                                      <p:cBhvr>
                                        <p:cTn id="24" dur="500"/>
                                        <p:tgtEl>
                                          <p:spTgt spid="33"/>
                                        </p:tgtEl>
                                      </p:cBhvr>
                                    </p:animEffect>
                                  </p:childTnLst>
                                </p:cTn>
                              </p:par>
                              <p:par>
                                <p:cTn id="25" presetID="53" presetClass="entr" presetSubtype="16" fill="hold" nodeType="withEffect">
                                  <p:stCondLst>
                                    <p:cond delay="0"/>
                                  </p:stCondLst>
                                  <p:childTnLst>
                                    <p:set>
                                      <p:cBhvr>
                                        <p:cTn id="26" dur="1" fill="hold">
                                          <p:stCondLst>
                                            <p:cond delay="0"/>
                                          </p:stCondLst>
                                        </p:cTn>
                                        <p:tgtEl>
                                          <p:spTgt spid="130"/>
                                        </p:tgtEl>
                                        <p:attrNameLst>
                                          <p:attrName>style.visibility</p:attrName>
                                        </p:attrNameLst>
                                      </p:cBhvr>
                                      <p:to>
                                        <p:strVal val="visible"/>
                                      </p:to>
                                    </p:set>
                                    <p:anim calcmode="lin" valueType="num">
                                      <p:cBhvr>
                                        <p:cTn id="27" dur="500" fill="hold"/>
                                        <p:tgtEl>
                                          <p:spTgt spid="130"/>
                                        </p:tgtEl>
                                        <p:attrNameLst>
                                          <p:attrName>ppt_w</p:attrName>
                                        </p:attrNameLst>
                                      </p:cBhvr>
                                      <p:tavLst>
                                        <p:tav tm="0">
                                          <p:val>
                                            <p:fltVal val="0"/>
                                          </p:val>
                                        </p:tav>
                                        <p:tav tm="100000">
                                          <p:val>
                                            <p:strVal val="#ppt_w"/>
                                          </p:val>
                                        </p:tav>
                                      </p:tavLst>
                                    </p:anim>
                                    <p:anim calcmode="lin" valueType="num">
                                      <p:cBhvr>
                                        <p:cTn id="28" dur="500" fill="hold"/>
                                        <p:tgtEl>
                                          <p:spTgt spid="130"/>
                                        </p:tgtEl>
                                        <p:attrNameLst>
                                          <p:attrName>ppt_h</p:attrName>
                                        </p:attrNameLst>
                                      </p:cBhvr>
                                      <p:tavLst>
                                        <p:tav tm="0">
                                          <p:val>
                                            <p:fltVal val="0"/>
                                          </p:val>
                                        </p:tav>
                                        <p:tav tm="100000">
                                          <p:val>
                                            <p:strVal val="#ppt_h"/>
                                          </p:val>
                                        </p:tav>
                                      </p:tavLst>
                                    </p:anim>
                                    <p:animEffect transition="in" filter="fade">
                                      <p:cBhvr>
                                        <p:cTn id="29" dur="500"/>
                                        <p:tgtEl>
                                          <p:spTgt spid="130"/>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34"/>
                                        </p:tgtEl>
                                        <p:attrNameLst>
                                          <p:attrName>style.visibility</p:attrName>
                                        </p:attrNameLst>
                                      </p:cBhvr>
                                      <p:to>
                                        <p:strVal val="visible"/>
                                      </p:to>
                                    </p:set>
                                    <p:anim calcmode="lin" valueType="num">
                                      <p:cBhvr>
                                        <p:cTn id="32" dur="500" fill="hold"/>
                                        <p:tgtEl>
                                          <p:spTgt spid="34"/>
                                        </p:tgtEl>
                                        <p:attrNameLst>
                                          <p:attrName>ppt_w</p:attrName>
                                        </p:attrNameLst>
                                      </p:cBhvr>
                                      <p:tavLst>
                                        <p:tav tm="0">
                                          <p:val>
                                            <p:fltVal val="0"/>
                                          </p:val>
                                        </p:tav>
                                        <p:tav tm="100000">
                                          <p:val>
                                            <p:strVal val="#ppt_w"/>
                                          </p:val>
                                        </p:tav>
                                      </p:tavLst>
                                    </p:anim>
                                    <p:anim calcmode="lin" valueType="num">
                                      <p:cBhvr>
                                        <p:cTn id="33" dur="500" fill="hold"/>
                                        <p:tgtEl>
                                          <p:spTgt spid="34"/>
                                        </p:tgtEl>
                                        <p:attrNameLst>
                                          <p:attrName>ppt_h</p:attrName>
                                        </p:attrNameLst>
                                      </p:cBhvr>
                                      <p:tavLst>
                                        <p:tav tm="0">
                                          <p:val>
                                            <p:fltVal val="0"/>
                                          </p:val>
                                        </p:tav>
                                        <p:tav tm="100000">
                                          <p:val>
                                            <p:strVal val="#ppt_h"/>
                                          </p:val>
                                        </p:tav>
                                      </p:tavLst>
                                    </p:anim>
                                    <p:animEffect transition="in" filter="fade">
                                      <p:cBhvr>
                                        <p:cTn id="34" dur="500"/>
                                        <p:tgtEl>
                                          <p:spTgt spid="34"/>
                                        </p:tgtEl>
                                      </p:cBhvr>
                                    </p:animEffect>
                                  </p:childTnLst>
                                </p:cTn>
                              </p:par>
                              <p:par>
                                <p:cTn id="35" presetID="53" presetClass="entr" presetSubtype="16" fill="hold" nodeType="withEffect">
                                  <p:stCondLst>
                                    <p:cond delay="0"/>
                                  </p:stCondLst>
                                  <p:childTnLst>
                                    <p:set>
                                      <p:cBhvr>
                                        <p:cTn id="36" dur="1" fill="hold">
                                          <p:stCondLst>
                                            <p:cond delay="0"/>
                                          </p:stCondLst>
                                        </p:cTn>
                                        <p:tgtEl>
                                          <p:spTgt spid="132"/>
                                        </p:tgtEl>
                                        <p:attrNameLst>
                                          <p:attrName>style.visibility</p:attrName>
                                        </p:attrNameLst>
                                      </p:cBhvr>
                                      <p:to>
                                        <p:strVal val="visible"/>
                                      </p:to>
                                    </p:set>
                                    <p:anim calcmode="lin" valueType="num">
                                      <p:cBhvr>
                                        <p:cTn id="37" dur="500" fill="hold"/>
                                        <p:tgtEl>
                                          <p:spTgt spid="132"/>
                                        </p:tgtEl>
                                        <p:attrNameLst>
                                          <p:attrName>ppt_w</p:attrName>
                                        </p:attrNameLst>
                                      </p:cBhvr>
                                      <p:tavLst>
                                        <p:tav tm="0">
                                          <p:val>
                                            <p:fltVal val="0"/>
                                          </p:val>
                                        </p:tav>
                                        <p:tav tm="100000">
                                          <p:val>
                                            <p:strVal val="#ppt_w"/>
                                          </p:val>
                                        </p:tav>
                                      </p:tavLst>
                                    </p:anim>
                                    <p:anim calcmode="lin" valueType="num">
                                      <p:cBhvr>
                                        <p:cTn id="38" dur="500" fill="hold"/>
                                        <p:tgtEl>
                                          <p:spTgt spid="132"/>
                                        </p:tgtEl>
                                        <p:attrNameLst>
                                          <p:attrName>ppt_h</p:attrName>
                                        </p:attrNameLst>
                                      </p:cBhvr>
                                      <p:tavLst>
                                        <p:tav tm="0">
                                          <p:val>
                                            <p:fltVal val="0"/>
                                          </p:val>
                                        </p:tav>
                                        <p:tav tm="100000">
                                          <p:val>
                                            <p:strVal val="#ppt_h"/>
                                          </p:val>
                                        </p:tav>
                                      </p:tavLst>
                                    </p:anim>
                                    <p:animEffect transition="in" filter="fade">
                                      <p:cBhvr>
                                        <p:cTn id="39" dur="500"/>
                                        <p:tgtEl>
                                          <p:spTgt spid="132"/>
                                        </p:tgtEl>
                                      </p:cBhvr>
                                    </p:animEffect>
                                  </p:childTnLst>
                                </p:cTn>
                              </p:par>
                              <p:par>
                                <p:cTn id="40" presetID="53" presetClass="entr" presetSubtype="16" fill="hold" grpId="0" nodeType="withEffect">
                                  <p:stCondLst>
                                    <p:cond delay="0"/>
                                  </p:stCondLst>
                                  <p:childTnLst>
                                    <p:set>
                                      <p:cBhvr>
                                        <p:cTn id="41" dur="1" fill="hold">
                                          <p:stCondLst>
                                            <p:cond delay="0"/>
                                          </p:stCondLst>
                                        </p:cTn>
                                        <p:tgtEl>
                                          <p:spTgt spid="35"/>
                                        </p:tgtEl>
                                        <p:attrNameLst>
                                          <p:attrName>style.visibility</p:attrName>
                                        </p:attrNameLst>
                                      </p:cBhvr>
                                      <p:to>
                                        <p:strVal val="visible"/>
                                      </p:to>
                                    </p:set>
                                    <p:anim calcmode="lin" valueType="num">
                                      <p:cBhvr>
                                        <p:cTn id="42" dur="500" fill="hold"/>
                                        <p:tgtEl>
                                          <p:spTgt spid="35"/>
                                        </p:tgtEl>
                                        <p:attrNameLst>
                                          <p:attrName>ppt_w</p:attrName>
                                        </p:attrNameLst>
                                      </p:cBhvr>
                                      <p:tavLst>
                                        <p:tav tm="0">
                                          <p:val>
                                            <p:fltVal val="0"/>
                                          </p:val>
                                        </p:tav>
                                        <p:tav tm="100000">
                                          <p:val>
                                            <p:strVal val="#ppt_w"/>
                                          </p:val>
                                        </p:tav>
                                      </p:tavLst>
                                    </p:anim>
                                    <p:anim calcmode="lin" valueType="num">
                                      <p:cBhvr>
                                        <p:cTn id="43" dur="500" fill="hold"/>
                                        <p:tgtEl>
                                          <p:spTgt spid="35"/>
                                        </p:tgtEl>
                                        <p:attrNameLst>
                                          <p:attrName>ppt_h</p:attrName>
                                        </p:attrNameLst>
                                      </p:cBhvr>
                                      <p:tavLst>
                                        <p:tav tm="0">
                                          <p:val>
                                            <p:fltVal val="0"/>
                                          </p:val>
                                        </p:tav>
                                        <p:tav tm="100000">
                                          <p:val>
                                            <p:strVal val="#ppt_h"/>
                                          </p:val>
                                        </p:tav>
                                      </p:tavLst>
                                    </p:anim>
                                    <p:animEffect transition="in" filter="fade">
                                      <p:cBhvr>
                                        <p:cTn id="44" dur="500"/>
                                        <p:tgtEl>
                                          <p:spTgt spid="35"/>
                                        </p:tgtEl>
                                      </p:cBhvr>
                                    </p:animEffect>
                                  </p:childTnLst>
                                </p:cTn>
                              </p:par>
                              <p:par>
                                <p:cTn id="45" presetID="53" presetClass="entr" presetSubtype="16" fill="hold" nodeType="withEffect">
                                  <p:stCondLst>
                                    <p:cond delay="0"/>
                                  </p:stCondLst>
                                  <p:childTnLst>
                                    <p:set>
                                      <p:cBhvr>
                                        <p:cTn id="46" dur="1" fill="hold">
                                          <p:stCondLst>
                                            <p:cond delay="0"/>
                                          </p:stCondLst>
                                        </p:cTn>
                                        <p:tgtEl>
                                          <p:spTgt spid="134"/>
                                        </p:tgtEl>
                                        <p:attrNameLst>
                                          <p:attrName>style.visibility</p:attrName>
                                        </p:attrNameLst>
                                      </p:cBhvr>
                                      <p:to>
                                        <p:strVal val="visible"/>
                                      </p:to>
                                    </p:set>
                                    <p:anim calcmode="lin" valueType="num">
                                      <p:cBhvr>
                                        <p:cTn id="47" dur="500" fill="hold"/>
                                        <p:tgtEl>
                                          <p:spTgt spid="134"/>
                                        </p:tgtEl>
                                        <p:attrNameLst>
                                          <p:attrName>ppt_w</p:attrName>
                                        </p:attrNameLst>
                                      </p:cBhvr>
                                      <p:tavLst>
                                        <p:tav tm="0">
                                          <p:val>
                                            <p:fltVal val="0"/>
                                          </p:val>
                                        </p:tav>
                                        <p:tav tm="100000">
                                          <p:val>
                                            <p:strVal val="#ppt_w"/>
                                          </p:val>
                                        </p:tav>
                                      </p:tavLst>
                                    </p:anim>
                                    <p:anim calcmode="lin" valueType="num">
                                      <p:cBhvr>
                                        <p:cTn id="48" dur="500" fill="hold"/>
                                        <p:tgtEl>
                                          <p:spTgt spid="134"/>
                                        </p:tgtEl>
                                        <p:attrNameLst>
                                          <p:attrName>ppt_h</p:attrName>
                                        </p:attrNameLst>
                                      </p:cBhvr>
                                      <p:tavLst>
                                        <p:tav tm="0">
                                          <p:val>
                                            <p:fltVal val="0"/>
                                          </p:val>
                                        </p:tav>
                                        <p:tav tm="100000">
                                          <p:val>
                                            <p:strVal val="#ppt_h"/>
                                          </p:val>
                                        </p:tav>
                                      </p:tavLst>
                                    </p:anim>
                                    <p:animEffect transition="in" filter="fade">
                                      <p:cBhvr>
                                        <p:cTn id="49" dur="500"/>
                                        <p:tgtEl>
                                          <p:spTgt spid="134"/>
                                        </p:tgtEl>
                                      </p:cBhvr>
                                    </p:animEffect>
                                  </p:childTnLst>
                                </p:cTn>
                              </p:par>
                              <p:par>
                                <p:cTn id="50" presetID="53" presetClass="entr" presetSubtype="16" fill="hold" grpId="0" nodeType="withEffect">
                                  <p:stCondLst>
                                    <p:cond delay="0"/>
                                  </p:stCondLst>
                                  <p:childTnLst>
                                    <p:set>
                                      <p:cBhvr>
                                        <p:cTn id="51" dur="1" fill="hold">
                                          <p:stCondLst>
                                            <p:cond delay="0"/>
                                          </p:stCondLst>
                                        </p:cTn>
                                        <p:tgtEl>
                                          <p:spTgt spid="36"/>
                                        </p:tgtEl>
                                        <p:attrNameLst>
                                          <p:attrName>style.visibility</p:attrName>
                                        </p:attrNameLst>
                                      </p:cBhvr>
                                      <p:to>
                                        <p:strVal val="visible"/>
                                      </p:to>
                                    </p:set>
                                    <p:anim calcmode="lin" valueType="num">
                                      <p:cBhvr>
                                        <p:cTn id="52" dur="500" fill="hold"/>
                                        <p:tgtEl>
                                          <p:spTgt spid="36"/>
                                        </p:tgtEl>
                                        <p:attrNameLst>
                                          <p:attrName>ppt_w</p:attrName>
                                        </p:attrNameLst>
                                      </p:cBhvr>
                                      <p:tavLst>
                                        <p:tav tm="0">
                                          <p:val>
                                            <p:fltVal val="0"/>
                                          </p:val>
                                        </p:tav>
                                        <p:tav tm="100000">
                                          <p:val>
                                            <p:strVal val="#ppt_w"/>
                                          </p:val>
                                        </p:tav>
                                      </p:tavLst>
                                    </p:anim>
                                    <p:anim calcmode="lin" valueType="num">
                                      <p:cBhvr>
                                        <p:cTn id="53" dur="500" fill="hold"/>
                                        <p:tgtEl>
                                          <p:spTgt spid="36"/>
                                        </p:tgtEl>
                                        <p:attrNameLst>
                                          <p:attrName>ppt_h</p:attrName>
                                        </p:attrNameLst>
                                      </p:cBhvr>
                                      <p:tavLst>
                                        <p:tav tm="0">
                                          <p:val>
                                            <p:fltVal val="0"/>
                                          </p:val>
                                        </p:tav>
                                        <p:tav tm="100000">
                                          <p:val>
                                            <p:strVal val="#ppt_h"/>
                                          </p:val>
                                        </p:tav>
                                      </p:tavLst>
                                    </p:anim>
                                    <p:animEffect transition="in" filter="fade">
                                      <p:cBhvr>
                                        <p:cTn id="54"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3" grpId="0" animBg="1"/>
      <p:bldP spid="35" grpId="0" animBg="1"/>
      <p:bldP spid="32" grpId="0" animBg="1"/>
      <p:bldP spid="36"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Title 67" hidden="1">
            <a:extLst>
              <a:ext uri="{FF2B5EF4-FFF2-40B4-BE49-F238E27FC236}">
                <a16:creationId xmlns:a16="http://schemas.microsoft.com/office/drawing/2014/main" id="{3D46526D-118F-4F6F-BAE0-066F422EBD1E}"/>
              </a:ext>
            </a:extLst>
          </p:cNvPr>
          <p:cNvSpPr>
            <a:spLocks noGrp="1"/>
          </p:cNvSpPr>
          <p:nvPr>
            <p:ph type="title"/>
          </p:nvPr>
        </p:nvSpPr>
        <p:spPr/>
        <p:txBody>
          <a:bodyPr/>
          <a:lstStyle/>
          <a:p>
            <a:r>
              <a:rPr lang="en-US"/>
              <a:t>Human resources slide 3</a:t>
            </a:r>
          </a:p>
        </p:txBody>
      </p:sp>
      <p:pic>
        <p:nvPicPr>
          <p:cNvPr id="22" name="Immagine 21" descr="Immagine che contiene Carattere, Elementi grafici, simbolo, logo&#10;&#10;Descrizione generata automaticamente">
            <a:extLst>
              <a:ext uri="{FF2B5EF4-FFF2-40B4-BE49-F238E27FC236}">
                <a16:creationId xmlns:a16="http://schemas.microsoft.com/office/drawing/2014/main" id="{DC6275C3-E1D4-DDB2-76DA-50F4E17EB33E}"/>
              </a:ext>
            </a:extLst>
          </p:cNvPr>
          <p:cNvPicPr>
            <a:picLocks noChangeAspect="1"/>
          </p:cNvPicPr>
          <p:nvPr/>
        </p:nvPicPr>
        <p:blipFill>
          <a:blip r:embed="rId3"/>
          <a:stretch>
            <a:fillRect/>
          </a:stretch>
        </p:blipFill>
        <p:spPr>
          <a:xfrm>
            <a:off x="9271696" y="4808891"/>
            <a:ext cx="1575023" cy="532499"/>
          </a:xfrm>
          <a:prstGeom prst="rect">
            <a:avLst/>
          </a:prstGeom>
        </p:spPr>
      </p:pic>
      <p:sp>
        <p:nvSpPr>
          <p:cNvPr id="7" name="TextBox 1">
            <a:extLst>
              <a:ext uri="{FF2B5EF4-FFF2-40B4-BE49-F238E27FC236}">
                <a16:creationId xmlns:a16="http://schemas.microsoft.com/office/drawing/2014/main" id="{7D8D20A7-E1B1-F1F8-6FBB-57A2750CF7D4}"/>
              </a:ext>
            </a:extLst>
          </p:cNvPr>
          <p:cNvSpPr txBox="1"/>
          <p:nvPr/>
        </p:nvSpPr>
        <p:spPr>
          <a:xfrm>
            <a:off x="4976525" y="1047600"/>
            <a:ext cx="2238950" cy="454420"/>
          </a:xfrm>
          <a:prstGeom prst="rect">
            <a:avLst/>
          </a:prstGeom>
          <a:noFill/>
        </p:spPr>
        <p:txBody>
          <a:bodyPr wrap="square" lIns="0" tIns="0" rIns="0" bIns="0" rtlCol="0">
            <a:spAutoFit/>
          </a:bodyPr>
          <a:lstStyle/>
          <a:p>
            <a:pPr>
              <a:lnSpc>
                <a:spcPts val="4000"/>
              </a:lnSpc>
            </a:pPr>
            <a:r>
              <a:rPr lang="en-US" sz="2400" b="1">
                <a:solidFill>
                  <a:schemeClr val="accent1">
                    <a:lumMod val="50000"/>
                  </a:schemeClr>
                </a:solidFill>
                <a:latin typeface="Segoe UI" panose="020B0502040204020203" pitchFamily="34" charset="0"/>
                <a:cs typeface="Segoe UI" panose="020B0502040204020203" pitchFamily="34" charset="0"/>
              </a:rPr>
              <a:t>Threat Analysis</a:t>
            </a:r>
          </a:p>
        </p:txBody>
      </p:sp>
      <p:cxnSp>
        <p:nvCxnSpPr>
          <p:cNvPr id="11" name="Connettore diritto 10">
            <a:extLst>
              <a:ext uri="{FF2B5EF4-FFF2-40B4-BE49-F238E27FC236}">
                <a16:creationId xmlns:a16="http://schemas.microsoft.com/office/drawing/2014/main" id="{BE642B90-CACB-10C6-B53E-96104CBAB4A0}"/>
              </a:ext>
            </a:extLst>
          </p:cNvPr>
          <p:cNvCxnSpPr>
            <a:cxnSpLocks/>
          </p:cNvCxnSpPr>
          <p:nvPr/>
        </p:nvCxnSpPr>
        <p:spPr>
          <a:xfrm>
            <a:off x="5137150" y="1565000"/>
            <a:ext cx="194945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3" name="Immagine 2" descr="Immagine che contiene testo, Carattere, logo, simbolo&#10;&#10;Descrizione generata automaticamente">
            <a:extLst>
              <a:ext uri="{FF2B5EF4-FFF2-40B4-BE49-F238E27FC236}">
                <a16:creationId xmlns:a16="http://schemas.microsoft.com/office/drawing/2014/main" id="{F2050FBB-BE25-59B0-EEB8-15CFD58B53CC}"/>
              </a:ext>
            </a:extLst>
          </p:cNvPr>
          <p:cNvPicPr>
            <a:picLocks noChangeAspect="1"/>
          </p:cNvPicPr>
          <p:nvPr/>
        </p:nvPicPr>
        <p:blipFill>
          <a:blip r:embed="rId4"/>
          <a:stretch>
            <a:fillRect/>
          </a:stretch>
        </p:blipFill>
        <p:spPr>
          <a:xfrm>
            <a:off x="122830" y="142843"/>
            <a:ext cx="1787858" cy="503622"/>
          </a:xfrm>
          <a:prstGeom prst="rect">
            <a:avLst/>
          </a:prstGeom>
        </p:spPr>
      </p:pic>
      <p:sp>
        <p:nvSpPr>
          <p:cNvPr id="6" name="CasellaDiTesto 5">
            <a:extLst>
              <a:ext uri="{FF2B5EF4-FFF2-40B4-BE49-F238E27FC236}">
                <a16:creationId xmlns:a16="http://schemas.microsoft.com/office/drawing/2014/main" id="{F296BE79-B134-04DF-F2F0-8B8BDF7A3855}"/>
              </a:ext>
            </a:extLst>
          </p:cNvPr>
          <p:cNvSpPr txBox="1"/>
          <p:nvPr/>
        </p:nvSpPr>
        <p:spPr>
          <a:xfrm>
            <a:off x="0" y="681202"/>
            <a:ext cx="2844048" cy="215444"/>
          </a:xfrm>
          <a:prstGeom prst="rect">
            <a:avLst/>
          </a:prstGeom>
          <a:noFill/>
        </p:spPr>
        <p:txBody>
          <a:bodyPr wrap="none" rtlCol="0">
            <a:spAutoFit/>
          </a:bodyPr>
          <a:lstStyle/>
          <a:p>
            <a:r>
              <a:rPr lang="it-IT" sz="800">
                <a:latin typeface="Adobe Caslon Pro" panose="0205050205050A020403" pitchFamily="18" charset="0"/>
                <a:ea typeface="NSimSun" panose="02010609030101010101" pitchFamily="49" charset="-122"/>
              </a:rPr>
              <a:t>Dip. di Ingegneria Elettrica e delle Tecnologie dell’Informazione</a:t>
            </a:r>
          </a:p>
        </p:txBody>
      </p:sp>
      <p:sp>
        <p:nvSpPr>
          <p:cNvPr id="10" name="TextBox 1">
            <a:extLst>
              <a:ext uri="{FF2B5EF4-FFF2-40B4-BE49-F238E27FC236}">
                <a16:creationId xmlns:a16="http://schemas.microsoft.com/office/drawing/2014/main" id="{D2ED6C67-E37C-EEB8-3111-FFFC2CD931DE}"/>
              </a:ext>
            </a:extLst>
          </p:cNvPr>
          <p:cNvSpPr txBox="1"/>
          <p:nvPr/>
        </p:nvSpPr>
        <p:spPr>
          <a:xfrm>
            <a:off x="3207382" y="327600"/>
            <a:ext cx="6520736" cy="512961"/>
          </a:xfrm>
          <a:prstGeom prst="rect">
            <a:avLst/>
          </a:prstGeom>
          <a:noFill/>
        </p:spPr>
        <p:txBody>
          <a:bodyPr wrap="square" lIns="0" tIns="0" rIns="0" bIns="0" rtlCol="0">
            <a:spAutoFit/>
          </a:bodyPr>
          <a:lstStyle/>
          <a:p>
            <a:pPr>
              <a:lnSpc>
                <a:spcPts val="4000"/>
              </a:lnSpc>
            </a:pPr>
            <a:r>
              <a:rPr lang="en-US" sz="4400" b="1">
                <a:solidFill>
                  <a:srgbClr val="002060"/>
                </a:solidFill>
                <a:latin typeface="Segoe UI" panose="020B0502040204020203" pitchFamily="34" charset="0"/>
                <a:cs typeface="Segoe UI" panose="020B0502040204020203" pitchFamily="34" charset="0"/>
              </a:rPr>
              <a:t>Threat Modeling Process</a:t>
            </a:r>
          </a:p>
        </p:txBody>
      </p:sp>
      <p:sp>
        <p:nvSpPr>
          <p:cNvPr id="5" name="TextBox 4">
            <a:extLst>
              <a:ext uri="{FF2B5EF4-FFF2-40B4-BE49-F238E27FC236}">
                <a16:creationId xmlns:a16="http://schemas.microsoft.com/office/drawing/2014/main" id="{CAFA5BBD-6A03-5EAF-F463-B30D9D936C87}"/>
              </a:ext>
            </a:extLst>
          </p:cNvPr>
          <p:cNvSpPr txBox="1"/>
          <p:nvPr/>
        </p:nvSpPr>
        <p:spPr>
          <a:xfrm>
            <a:off x="93577" y="1711224"/>
            <a:ext cx="12004845" cy="646331"/>
          </a:xfrm>
          <a:prstGeom prst="rect">
            <a:avLst/>
          </a:prstGeom>
        </p:spPr>
        <p:txBody>
          <a:bodyPr wrap="square" lIns="0" tIns="0" rIns="0" bIns="0">
            <a:spAutoFit/>
          </a:bodyPr>
          <a:lstStyle>
            <a:defPPr>
              <a:defRPr lang="en-US"/>
            </a:defPPr>
            <a:lvl1pPr>
              <a:defRPr sz="1600" i="1">
                <a:solidFill>
                  <a:srgbClr val="002060"/>
                </a:solidFill>
                <a:latin typeface="+mj-lt"/>
                <a:cs typeface="Segoe UI" panose="020B0502040204020203" pitchFamily="34" charset="0"/>
              </a:defRPr>
            </a:lvl1pPr>
          </a:lstStyle>
          <a:p>
            <a:r>
              <a:rPr lang="it-IT" sz="1400" i="0"/>
              <a:t>La </a:t>
            </a:r>
            <a:r>
              <a:rPr lang="it-IT" sz="1400" b="1" i="0"/>
              <a:t>Threat Analysis </a:t>
            </a:r>
            <a:r>
              <a:rPr lang="it-IT" sz="1400" i="0"/>
              <a:t>è un processo fondamentale nel campo della sicurezza informatica che mira a identificare, valutare e mitigare le potenziali minacce a un sistema, rete o applicazione. Questo processo è essenziale per proteggere i dati e le risorse critiche da attacchi e vulnerabilità che possono compromettere la sicurezza, la riservatezza, l'integrità e la disponibilità dei sistemi.</a:t>
            </a:r>
            <a:endParaRPr lang="en-US" sz="1400" i="0"/>
          </a:p>
        </p:txBody>
      </p:sp>
      <p:sp>
        <p:nvSpPr>
          <p:cNvPr id="8" name="TextBox 1">
            <a:extLst>
              <a:ext uri="{FF2B5EF4-FFF2-40B4-BE49-F238E27FC236}">
                <a16:creationId xmlns:a16="http://schemas.microsoft.com/office/drawing/2014/main" id="{F85FAC7C-FD05-A864-EA2F-6A2E3D9F4921}"/>
              </a:ext>
            </a:extLst>
          </p:cNvPr>
          <p:cNvSpPr txBox="1"/>
          <p:nvPr/>
        </p:nvSpPr>
        <p:spPr>
          <a:xfrm>
            <a:off x="4968474" y="2446386"/>
            <a:ext cx="2255050" cy="436979"/>
          </a:xfrm>
          <a:prstGeom prst="rect">
            <a:avLst/>
          </a:prstGeom>
          <a:noFill/>
        </p:spPr>
        <p:txBody>
          <a:bodyPr wrap="square" lIns="0" tIns="0" rIns="0" bIns="0" rtlCol="0">
            <a:spAutoFit/>
          </a:bodyPr>
          <a:lstStyle/>
          <a:p>
            <a:pPr>
              <a:lnSpc>
                <a:spcPts val="4000"/>
              </a:lnSpc>
            </a:pPr>
            <a:r>
              <a:rPr lang="en-US" b="1">
                <a:solidFill>
                  <a:schemeClr val="accent1">
                    <a:lumMod val="50000"/>
                  </a:schemeClr>
                </a:solidFill>
                <a:latin typeface="Segoe UI" panose="020B0502040204020203" pitchFamily="34" charset="0"/>
                <a:cs typeface="Segoe UI" panose="020B0502040204020203" pitchFamily="34" charset="0"/>
              </a:rPr>
              <a:t>Tipologie di minacce</a:t>
            </a:r>
          </a:p>
        </p:txBody>
      </p:sp>
      <p:cxnSp>
        <p:nvCxnSpPr>
          <p:cNvPr id="12" name="Connettore diritto 11">
            <a:extLst>
              <a:ext uri="{FF2B5EF4-FFF2-40B4-BE49-F238E27FC236}">
                <a16:creationId xmlns:a16="http://schemas.microsoft.com/office/drawing/2014/main" id="{9A65A244-18A4-18BC-5599-3E00B8B42982}"/>
              </a:ext>
            </a:extLst>
          </p:cNvPr>
          <p:cNvCxnSpPr>
            <a:cxnSpLocks/>
          </p:cNvCxnSpPr>
          <p:nvPr/>
        </p:nvCxnSpPr>
        <p:spPr>
          <a:xfrm>
            <a:off x="5072584" y="2972197"/>
            <a:ext cx="206908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TextBox 3">
            <a:extLst>
              <a:ext uri="{FF2B5EF4-FFF2-40B4-BE49-F238E27FC236}">
                <a16:creationId xmlns:a16="http://schemas.microsoft.com/office/drawing/2014/main" id="{D7CB2237-6ED1-17E9-5318-17B81A6F77DE}"/>
              </a:ext>
            </a:extLst>
          </p:cNvPr>
          <p:cNvSpPr txBox="1"/>
          <p:nvPr/>
        </p:nvSpPr>
        <p:spPr>
          <a:xfrm>
            <a:off x="655524" y="3446619"/>
            <a:ext cx="1762790" cy="246221"/>
          </a:xfrm>
          <a:prstGeom prst="rect">
            <a:avLst/>
          </a:prstGeom>
        </p:spPr>
        <p:txBody>
          <a:bodyPr wrap="square" lIns="0" tIns="0" rIns="0" bIns="0">
            <a:spAutoFit/>
          </a:bodyPr>
          <a:lstStyle>
            <a:defPPr>
              <a:defRPr lang="en-US"/>
            </a:defPPr>
            <a:lvl1pPr>
              <a:defRPr sz="1600" i="1">
                <a:solidFill>
                  <a:srgbClr val="002060"/>
                </a:solidFill>
                <a:latin typeface="+mj-lt"/>
                <a:cs typeface="Segoe UI" panose="020B0502040204020203" pitchFamily="34" charset="0"/>
              </a:defRPr>
            </a:lvl1pPr>
          </a:lstStyle>
          <a:p>
            <a:r>
              <a:rPr lang="en-US" b="1">
                <a:latin typeface="Segoe UI" panose="020B0502040204020203" pitchFamily="34" charset="0"/>
              </a:rPr>
              <a:t>MINACCE FISICHE</a:t>
            </a:r>
          </a:p>
        </p:txBody>
      </p:sp>
      <p:sp>
        <p:nvSpPr>
          <p:cNvPr id="19" name="TextBox 3">
            <a:extLst>
              <a:ext uri="{FF2B5EF4-FFF2-40B4-BE49-F238E27FC236}">
                <a16:creationId xmlns:a16="http://schemas.microsoft.com/office/drawing/2014/main" id="{EAFDD692-20CA-4FF5-D512-776A7A921D59}"/>
              </a:ext>
            </a:extLst>
          </p:cNvPr>
          <p:cNvSpPr txBox="1"/>
          <p:nvPr/>
        </p:nvSpPr>
        <p:spPr>
          <a:xfrm>
            <a:off x="3083912" y="4377335"/>
            <a:ext cx="1762790" cy="246221"/>
          </a:xfrm>
          <a:prstGeom prst="rect">
            <a:avLst/>
          </a:prstGeom>
        </p:spPr>
        <p:txBody>
          <a:bodyPr wrap="square" lIns="0" tIns="0" rIns="0" bIns="0">
            <a:spAutoFit/>
          </a:bodyPr>
          <a:lstStyle>
            <a:defPPr>
              <a:defRPr lang="en-US"/>
            </a:defPPr>
            <a:lvl1pPr>
              <a:defRPr sz="1600" i="1">
                <a:solidFill>
                  <a:srgbClr val="002060"/>
                </a:solidFill>
                <a:latin typeface="+mj-lt"/>
                <a:cs typeface="Segoe UI" panose="020B0502040204020203" pitchFamily="34" charset="0"/>
              </a:defRPr>
            </a:lvl1pPr>
          </a:lstStyle>
          <a:p>
            <a:r>
              <a:rPr lang="en-US" b="1">
                <a:latin typeface="Segoe UI" panose="020B0502040204020203" pitchFamily="34" charset="0"/>
              </a:rPr>
              <a:t>MINACCE UMANE</a:t>
            </a:r>
          </a:p>
        </p:txBody>
      </p:sp>
      <p:sp>
        <p:nvSpPr>
          <p:cNvPr id="20" name="TextBox 3">
            <a:extLst>
              <a:ext uri="{FF2B5EF4-FFF2-40B4-BE49-F238E27FC236}">
                <a16:creationId xmlns:a16="http://schemas.microsoft.com/office/drawing/2014/main" id="{A1D402A2-7568-B6F5-78F8-DA846FD0A2D0}"/>
              </a:ext>
            </a:extLst>
          </p:cNvPr>
          <p:cNvSpPr txBox="1"/>
          <p:nvPr/>
        </p:nvSpPr>
        <p:spPr>
          <a:xfrm>
            <a:off x="5828066" y="3446620"/>
            <a:ext cx="2517067" cy="246221"/>
          </a:xfrm>
          <a:prstGeom prst="rect">
            <a:avLst/>
          </a:prstGeom>
        </p:spPr>
        <p:txBody>
          <a:bodyPr wrap="square" lIns="0" tIns="0" rIns="0" bIns="0">
            <a:spAutoFit/>
          </a:bodyPr>
          <a:lstStyle>
            <a:defPPr>
              <a:defRPr lang="en-US"/>
            </a:defPPr>
            <a:lvl1pPr>
              <a:defRPr sz="1600" i="1">
                <a:solidFill>
                  <a:srgbClr val="002060"/>
                </a:solidFill>
                <a:latin typeface="+mj-lt"/>
                <a:cs typeface="Segoe UI" panose="020B0502040204020203" pitchFamily="34" charset="0"/>
              </a:defRPr>
            </a:lvl1pPr>
          </a:lstStyle>
          <a:p>
            <a:r>
              <a:rPr lang="en-US" b="1">
                <a:latin typeface="Segoe UI" panose="020B0502040204020203" pitchFamily="34" charset="0"/>
              </a:rPr>
              <a:t>MINACCE TECNOLOGICHE</a:t>
            </a:r>
          </a:p>
        </p:txBody>
      </p:sp>
      <p:sp>
        <p:nvSpPr>
          <p:cNvPr id="21" name="TextBox 3">
            <a:extLst>
              <a:ext uri="{FF2B5EF4-FFF2-40B4-BE49-F238E27FC236}">
                <a16:creationId xmlns:a16="http://schemas.microsoft.com/office/drawing/2014/main" id="{B02237E7-FB71-482E-40C4-8CC71CD0EE4F}"/>
              </a:ext>
            </a:extLst>
          </p:cNvPr>
          <p:cNvSpPr txBox="1"/>
          <p:nvPr/>
        </p:nvSpPr>
        <p:spPr>
          <a:xfrm>
            <a:off x="8966473" y="4375494"/>
            <a:ext cx="2185473" cy="246221"/>
          </a:xfrm>
          <a:prstGeom prst="rect">
            <a:avLst/>
          </a:prstGeom>
        </p:spPr>
        <p:txBody>
          <a:bodyPr wrap="square" lIns="0" tIns="0" rIns="0" bIns="0">
            <a:spAutoFit/>
          </a:bodyPr>
          <a:lstStyle>
            <a:defPPr>
              <a:defRPr lang="en-US"/>
            </a:defPPr>
            <a:lvl1pPr>
              <a:defRPr sz="1600" i="1">
                <a:solidFill>
                  <a:srgbClr val="002060"/>
                </a:solidFill>
                <a:latin typeface="+mj-lt"/>
                <a:cs typeface="Segoe UI" panose="020B0502040204020203" pitchFamily="34" charset="0"/>
              </a:defRPr>
            </a:lvl1pPr>
          </a:lstStyle>
          <a:p>
            <a:r>
              <a:rPr lang="en-US" b="1">
                <a:latin typeface="Segoe UI" panose="020B0502040204020203" pitchFamily="34" charset="0"/>
              </a:rPr>
              <a:t>MINACCE AMBIENTALI</a:t>
            </a:r>
          </a:p>
        </p:txBody>
      </p:sp>
      <p:pic>
        <p:nvPicPr>
          <p:cNvPr id="24" name="Elemento grafico 23">
            <a:extLst>
              <a:ext uri="{FF2B5EF4-FFF2-40B4-BE49-F238E27FC236}">
                <a16:creationId xmlns:a16="http://schemas.microsoft.com/office/drawing/2014/main" id="{F6BEC577-17BF-4C88-B809-EB8A482E9B8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88626" y="3942096"/>
            <a:ext cx="866795" cy="866795"/>
          </a:xfrm>
          <a:prstGeom prst="rect">
            <a:avLst/>
          </a:prstGeom>
        </p:spPr>
      </p:pic>
      <p:pic>
        <p:nvPicPr>
          <p:cNvPr id="26" name="Elemento grafico 25">
            <a:extLst>
              <a:ext uri="{FF2B5EF4-FFF2-40B4-BE49-F238E27FC236}">
                <a16:creationId xmlns:a16="http://schemas.microsoft.com/office/drawing/2014/main" id="{05460727-B893-7EAC-DBD1-D3437E6C14B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441832" y="3780342"/>
            <a:ext cx="495477" cy="495477"/>
          </a:xfrm>
          <a:prstGeom prst="rect">
            <a:avLst/>
          </a:prstGeom>
        </p:spPr>
      </p:pic>
      <p:pic>
        <p:nvPicPr>
          <p:cNvPr id="28" name="Elemento grafico 27">
            <a:extLst>
              <a:ext uri="{FF2B5EF4-FFF2-40B4-BE49-F238E27FC236}">
                <a16:creationId xmlns:a16="http://schemas.microsoft.com/office/drawing/2014/main" id="{EB34FC7B-3651-BF5E-C1B8-B954AD302A2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463662" y="4744548"/>
            <a:ext cx="931138" cy="931138"/>
          </a:xfrm>
          <a:prstGeom prst="rect">
            <a:avLst/>
          </a:prstGeom>
        </p:spPr>
      </p:pic>
      <p:pic>
        <p:nvPicPr>
          <p:cNvPr id="30" name="Elemento grafico 29">
            <a:extLst>
              <a:ext uri="{FF2B5EF4-FFF2-40B4-BE49-F238E27FC236}">
                <a16:creationId xmlns:a16="http://schemas.microsoft.com/office/drawing/2014/main" id="{242D66BC-F47E-2C37-11A8-A093C1376DCA}"/>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668858" y="3692840"/>
            <a:ext cx="1093233" cy="1093233"/>
          </a:xfrm>
          <a:prstGeom prst="rect">
            <a:avLst/>
          </a:prstGeom>
        </p:spPr>
      </p:pic>
      <p:pic>
        <p:nvPicPr>
          <p:cNvPr id="32" name="Elemento grafico 31">
            <a:extLst>
              <a:ext uri="{FF2B5EF4-FFF2-40B4-BE49-F238E27FC236}">
                <a16:creationId xmlns:a16="http://schemas.microsoft.com/office/drawing/2014/main" id="{26815100-92E6-A236-FFC2-957992FC1644}"/>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6854400" y="3942096"/>
            <a:ext cx="387117" cy="387117"/>
          </a:xfrm>
          <a:prstGeom prst="rect">
            <a:avLst/>
          </a:prstGeom>
        </p:spPr>
      </p:pic>
      <p:pic>
        <p:nvPicPr>
          <p:cNvPr id="34" name="Elemento grafico 33">
            <a:extLst>
              <a:ext uri="{FF2B5EF4-FFF2-40B4-BE49-F238E27FC236}">
                <a16:creationId xmlns:a16="http://schemas.microsoft.com/office/drawing/2014/main" id="{A86FE958-687A-B0A2-67A8-B0F01631DABC}"/>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9627314" y="4744548"/>
            <a:ext cx="863785" cy="863785"/>
          </a:xfrm>
          <a:prstGeom prst="rect">
            <a:avLst/>
          </a:prstGeom>
        </p:spPr>
      </p:pic>
      <p:cxnSp>
        <p:nvCxnSpPr>
          <p:cNvPr id="37" name="Connettore diritto 36">
            <a:extLst>
              <a:ext uri="{FF2B5EF4-FFF2-40B4-BE49-F238E27FC236}">
                <a16:creationId xmlns:a16="http://schemas.microsoft.com/office/drawing/2014/main" id="{DC39FE61-E9C7-04A6-80B0-CB8472C8E0C2}"/>
              </a:ext>
            </a:extLst>
          </p:cNvPr>
          <p:cNvCxnSpPr>
            <a:cxnSpLocks/>
          </p:cNvCxnSpPr>
          <p:nvPr/>
        </p:nvCxnSpPr>
        <p:spPr>
          <a:xfrm>
            <a:off x="122830" y="974366"/>
            <a:ext cx="1195283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8758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arn(outVertical)">
                                      <p:cBhvr>
                                        <p:cTn id="7" dur="250"/>
                                        <p:tgtEl>
                                          <p:spTgt spid="11"/>
                                        </p:tgtEl>
                                      </p:cBhvr>
                                    </p:animEffect>
                                  </p:childTnLst>
                                </p:cTn>
                              </p:par>
                              <p:par>
                                <p:cTn id="8" presetID="16" presetClass="entr" presetSubtype="37"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barn(outVertical)">
                                      <p:cBhvr>
                                        <p:cTn id="10" dur="25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arallelogram 3">
            <a:extLst>
              <a:ext uri="{FF2B5EF4-FFF2-40B4-BE49-F238E27FC236}">
                <a16:creationId xmlns:a16="http://schemas.microsoft.com/office/drawing/2014/main" id="{4EAA84C4-7955-62FC-411F-4608853597D2}"/>
              </a:ext>
              <a:ext uri="{C183D7F6-B498-43B3-948B-1728B52AA6E4}">
                <adec:decorative xmlns:adec="http://schemas.microsoft.com/office/drawing/2017/decorative" val="1"/>
              </a:ext>
            </a:extLst>
          </p:cNvPr>
          <p:cNvSpPr/>
          <p:nvPr/>
        </p:nvSpPr>
        <p:spPr>
          <a:xfrm>
            <a:off x="7998000" y="974366"/>
            <a:ext cx="4194000" cy="5904000"/>
          </a:xfrm>
          <a:prstGeom prst="parallelogram">
            <a:avLst>
              <a:gd name="adj" fmla="val 0"/>
            </a:avLst>
          </a:prstGeom>
          <a:gradFill>
            <a:gsLst>
              <a:gs pos="0">
                <a:srgbClr val="7CEFD8"/>
              </a:gs>
              <a:gs pos="71000">
                <a:srgbClr val="6672E4"/>
              </a:gs>
              <a:gs pos="100000">
                <a:srgbClr val="882BE5"/>
              </a:gs>
            </a:gsLst>
            <a:lin ang="5400000" scaled="1"/>
          </a:gra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68" name="Title 67" hidden="1">
            <a:extLst>
              <a:ext uri="{FF2B5EF4-FFF2-40B4-BE49-F238E27FC236}">
                <a16:creationId xmlns:a16="http://schemas.microsoft.com/office/drawing/2014/main" id="{3D46526D-118F-4F6F-BAE0-066F422EBD1E}"/>
              </a:ext>
            </a:extLst>
          </p:cNvPr>
          <p:cNvSpPr>
            <a:spLocks noGrp="1"/>
          </p:cNvSpPr>
          <p:nvPr>
            <p:ph type="title"/>
          </p:nvPr>
        </p:nvSpPr>
        <p:spPr/>
        <p:txBody>
          <a:bodyPr/>
          <a:lstStyle/>
          <a:p>
            <a:r>
              <a:rPr lang="en-US"/>
              <a:t>Human resources slide 3</a:t>
            </a:r>
          </a:p>
        </p:txBody>
      </p:sp>
      <p:sp>
        <p:nvSpPr>
          <p:cNvPr id="2" name="TextBox 1">
            <a:extLst>
              <a:ext uri="{FF2B5EF4-FFF2-40B4-BE49-F238E27FC236}">
                <a16:creationId xmlns:a16="http://schemas.microsoft.com/office/drawing/2014/main" id="{62AEF5FE-6C45-4BF6-9676-571742C3CDD7}"/>
              </a:ext>
            </a:extLst>
          </p:cNvPr>
          <p:cNvSpPr txBox="1"/>
          <p:nvPr/>
        </p:nvSpPr>
        <p:spPr>
          <a:xfrm>
            <a:off x="4176579" y="327600"/>
            <a:ext cx="3440639" cy="512961"/>
          </a:xfrm>
          <a:prstGeom prst="rect">
            <a:avLst/>
          </a:prstGeom>
          <a:noFill/>
        </p:spPr>
        <p:txBody>
          <a:bodyPr wrap="square" lIns="0" tIns="0" rIns="0" bIns="0" rtlCol="0">
            <a:spAutoFit/>
          </a:bodyPr>
          <a:lstStyle/>
          <a:p>
            <a:pPr>
              <a:lnSpc>
                <a:spcPts val="4000"/>
              </a:lnSpc>
            </a:pPr>
            <a:r>
              <a:rPr lang="en-US" sz="4400" b="1">
                <a:solidFill>
                  <a:srgbClr val="002060"/>
                </a:solidFill>
                <a:latin typeface="Segoe UI" panose="020B0502040204020203" pitchFamily="34" charset="0"/>
                <a:cs typeface="Segoe UI" panose="020B0502040204020203" pitchFamily="34" charset="0"/>
              </a:rPr>
              <a:t>Introduzione</a:t>
            </a:r>
          </a:p>
        </p:txBody>
      </p:sp>
      <p:pic>
        <p:nvPicPr>
          <p:cNvPr id="69" name="Immagine 68" descr="Immagine che contiene testo, Carattere, logo, simbolo&#10;&#10;Descrizione generata automaticamente">
            <a:extLst>
              <a:ext uri="{FF2B5EF4-FFF2-40B4-BE49-F238E27FC236}">
                <a16:creationId xmlns:a16="http://schemas.microsoft.com/office/drawing/2014/main" id="{DD93A340-F1A3-4546-7E69-7835CC5A869C}"/>
              </a:ext>
            </a:extLst>
          </p:cNvPr>
          <p:cNvPicPr>
            <a:picLocks noChangeAspect="1"/>
          </p:cNvPicPr>
          <p:nvPr/>
        </p:nvPicPr>
        <p:blipFill>
          <a:blip r:embed="rId3"/>
          <a:stretch>
            <a:fillRect/>
          </a:stretch>
        </p:blipFill>
        <p:spPr>
          <a:xfrm>
            <a:off x="122830" y="142843"/>
            <a:ext cx="1787858" cy="503622"/>
          </a:xfrm>
          <a:prstGeom prst="rect">
            <a:avLst/>
          </a:prstGeom>
        </p:spPr>
      </p:pic>
      <p:sp>
        <p:nvSpPr>
          <p:cNvPr id="70" name="CasellaDiTesto 69">
            <a:extLst>
              <a:ext uri="{FF2B5EF4-FFF2-40B4-BE49-F238E27FC236}">
                <a16:creationId xmlns:a16="http://schemas.microsoft.com/office/drawing/2014/main" id="{8C9CA1A5-FE25-C1CF-2C9F-18E16ADD8D79}"/>
              </a:ext>
            </a:extLst>
          </p:cNvPr>
          <p:cNvSpPr txBox="1"/>
          <p:nvPr/>
        </p:nvSpPr>
        <p:spPr>
          <a:xfrm>
            <a:off x="0" y="681202"/>
            <a:ext cx="2844048" cy="215444"/>
          </a:xfrm>
          <a:prstGeom prst="rect">
            <a:avLst/>
          </a:prstGeom>
          <a:noFill/>
        </p:spPr>
        <p:txBody>
          <a:bodyPr wrap="none" rtlCol="0">
            <a:spAutoFit/>
          </a:bodyPr>
          <a:lstStyle/>
          <a:p>
            <a:r>
              <a:rPr lang="it-IT" sz="800">
                <a:latin typeface="Adobe Caslon Pro" panose="0205050205050A020403" pitchFamily="18" charset="0"/>
                <a:ea typeface="NSimSun" panose="02010609030101010101" pitchFamily="49" charset="-122"/>
              </a:rPr>
              <a:t>Dip. di Ingegneria Elettrica e delle Tecnologie dell’Informazione</a:t>
            </a:r>
          </a:p>
        </p:txBody>
      </p:sp>
      <p:cxnSp>
        <p:nvCxnSpPr>
          <p:cNvPr id="75" name="Connettore diritto 74">
            <a:extLst>
              <a:ext uri="{FF2B5EF4-FFF2-40B4-BE49-F238E27FC236}">
                <a16:creationId xmlns:a16="http://schemas.microsoft.com/office/drawing/2014/main" id="{948C4C18-4DFD-3C36-A858-91CDA415C1FC}"/>
              </a:ext>
            </a:extLst>
          </p:cNvPr>
          <p:cNvCxnSpPr>
            <a:cxnSpLocks/>
          </p:cNvCxnSpPr>
          <p:nvPr/>
        </p:nvCxnSpPr>
        <p:spPr>
          <a:xfrm>
            <a:off x="122830" y="974366"/>
            <a:ext cx="1206917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4">
            <a:extLst>
              <a:ext uri="{FF2B5EF4-FFF2-40B4-BE49-F238E27FC236}">
                <a16:creationId xmlns:a16="http://schemas.microsoft.com/office/drawing/2014/main" id="{7B9A1D73-8FFF-0FCF-5624-533503BCF7FA}"/>
              </a:ext>
            </a:extLst>
          </p:cNvPr>
          <p:cNvSpPr txBox="1"/>
          <p:nvPr/>
        </p:nvSpPr>
        <p:spPr>
          <a:xfrm>
            <a:off x="122830" y="1873878"/>
            <a:ext cx="7703067" cy="3385542"/>
          </a:xfrm>
          <a:prstGeom prst="rect">
            <a:avLst/>
          </a:prstGeom>
        </p:spPr>
        <p:txBody>
          <a:bodyPr wrap="square" lIns="0" tIns="0" rIns="0" bIns="0">
            <a:spAutoFit/>
          </a:bodyPr>
          <a:lstStyle>
            <a:defPPr>
              <a:defRPr lang="en-US"/>
            </a:defPPr>
            <a:lvl1pPr>
              <a:defRPr sz="1600" i="1">
                <a:solidFill>
                  <a:srgbClr val="002060"/>
                </a:solidFill>
                <a:latin typeface="+mj-lt"/>
                <a:cs typeface="Segoe UI" panose="020B0502040204020203" pitchFamily="34" charset="0"/>
              </a:defRPr>
            </a:lvl1pPr>
          </a:lstStyle>
          <a:p>
            <a:r>
              <a:rPr lang="it-IT" sz="2000"/>
              <a:t>FavolApp è un servizio innovativo che supporta le organizzazioni nel monitoraggio e nella gestione dei pazienti con autismo e disturbi del comportamento e dell’apprendimento. Questo strumento avanzato permette ai supervisori di tenere traccia del lavoro dei tutor, migliorando la qualità delle cure e la comunicazione nel team. I tutor possono creare schede interattive personalizzate per favorire l’apprendimento dei pazienti e redigere report dettagliati sui loro progressi. </a:t>
            </a:r>
          </a:p>
          <a:p>
            <a:r>
              <a:rPr lang="it-IT" sz="2000"/>
              <a:t>Il pannello di amministrazione centralizzato facilitano il monitoraggio delle attività e l’analisi dei dati, consentendo interventi tempestivi. </a:t>
            </a:r>
          </a:p>
          <a:p>
            <a:r>
              <a:rPr lang="it-IT" sz="2000"/>
              <a:t>FavolApp ottimizza l’interazione tra supervisori e tutor, migliorando la coesione del team e l’efficacia degli interventi terapeutici.</a:t>
            </a:r>
            <a:endParaRPr lang="en-US" sz="2000" i="0"/>
          </a:p>
        </p:txBody>
      </p:sp>
      <p:sp>
        <p:nvSpPr>
          <p:cNvPr id="8" name="TextBox 2">
            <a:extLst>
              <a:ext uri="{FF2B5EF4-FFF2-40B4-BE49-F238E27FC236}">
                <a16:creationId xmlns:a16="http://schemas.microsoft.com/office/drawing/2014/main" id="{0D57824E-87A6-2F06-6D9A-CAD85A94FCCE}"/>
              </a:ext>
            </a:extLst>
          </p:cNvPr>
          <p:cNvSpPr txBox="1"/>
          <p:nvPr/>
        </p:nvSpPr>
        <p:spPr>
          <a:xfrm>
            <a:off x="122830" y="1221520"/>
            <a:ext cx="3134303" cy="405205"/>
          </a:xfrm>
          <a:prstGeom prst="rect">
            <a:avLst/>
          </a:prstGeom>
          <a:noFill/>
        </p:spPr>
        <p:txBody>
          <a:bodyPr wrap="square" lIns="0" tIns="0" rIns="0" bIns="0" rtlCol="0">
            <a:noAutofit/>
          </a:bodyPr>
          <a:lstStyle>
            <a:defPPr>
              <a:defRPr lang="en-US"/>
            </a:defPPr>
            <a:lvl1pPr>
              <a:lnSpc>
                <a:spcPts val="4000"/>
              </a:lnSpc>
              <a:defRPr sz="3600" b="1">
                <a:solidFill>
                  <a:srgbClr val="002060"/>
                </a:solidFill>
                <a:latin typeface="Segoe UI" panose="020B0502040204020203" pitchFamily="34" charset="0"/>
                <a:cs typeface="Segoe UI" panose="020B0502040204020203" pitchFamily="34" charset="0"/>
              </a:defRPr>
            </a:lvl1pPr>
          </a:lstStyle>
          <a:p>
            <a:r>
              <a:rPr lang="en-US" sz="3200"/>
              <a:t>Cos’è FavolApp?</a:t>
            </a:r>
          </a:p>
        </p:txBody>
      </p:sp>
      <p:pic>
        <p:nvPicPr>
          <p:cNvPr id="11" name="Immagine 10" descr="Immagine che contiene Carattere, Elementi grafici, schermata, grafica&#10;&#10;Descrizione generata automaticamente">
            <a:extLst>
              <a:ext uri="{FF2B5EF4-FFF2-40B4-BE49-F238E27FC236}">
                <a16:creationId xmlns:a16="http://schemas.microsoft.com/office/drawing/2014/main" id="{0DDF247C-181F-846A-BF78-F5D8FD7D3115}"/>
              </a:ext>
            </a:extLst>
          </p:cNvPr>
          <p:cNvPicPr>
            <a:picLocks noChangeAspect="1"/>
          </p:cNvPicPr>
          <p:nvPr/>
        </p:nvPicPr>
        <p:blipFill rotWithShape="1">
          <a:blip r:embed="rId4"/>
          <a:srcRect l="-651" t="25727" r="-651" b="19431"/>
          <a:stretch/>
        </p:blipFill>
        <p:spPr>
          <a:xfrm>
            <a:off x="8453889" y="3429000"/>
            <a:ext cx="3282221" cy="900000"/>
          </a:xfrm>
          <a:prstGeom prst="rect">
            <a:avLst/>
          </a:prstGeom>
        </p:spPr>
      </p:pic>
    </p:spTree>
    <p:extLst>
      <p:ext uri="{BB962C8B-B14F-4D97-AF65-F5344CB8AC3E}">
        <p14:creationId xmlns:p14="http://schemas.microsoft.com/office/powerpoint/2010/main" val="76065681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Title 67" hidden="1">
            <a:extLst>
              <a:ext uri="{FF2B5EF4-FFF2-40B4-BE49-F238E27FC236}">
                <a16:creationId xmlns:a16="http://schemas.microsoft.com/office/drawing/2014/main" id="{3D46526D-118F-4F6F-BAE0-066F422EBD1E}"/>
              </a:ext>
            </a:extLst>
          </p:cNvPr>
          <p:cNvSpPr>
            <a:spLocks noGrp="1"/>
          </p:cNvSpPr>
          <p:nvPr>
            <p:ph type="title"/>
          </p:nvPr>
        </p:nvSpPr>
        <p:spPr/>
        <p:txBody>
          <a:bodyPr/>
          <a:lstStyle/>
          <a:p>
            <a:r>
              <a:rPr lang="en-US"/>
              <a:t>Human resources slide 3</a:t>
            </a:r>
          </a:p>
        </p:txBody>
      </p:sp>
      <p:sp>
        <p:nvSpPr>
          <p:cNvPr id="7" name="TextBox 1">
            <a:extLst>
              <a:ext uri="{FF2B5EF4-FFF2-40B4-BE49-F238E27FC236}">
                <a16:creationId xmlns:a16="http://schemas.microsoft.com/office/drawing/2014/main" id="{7D8D20A7-E1B1-F1F8-6FBB-57A2750CF7D4}"/>
              </a:ext>
            </a:extLst>
          </p:cNvPr>
          <p:cNvSpPr txBox="1"/>
          <p:nvPr/>
        </p:nvSpPr>
        <p:spPr>
          <a:xfrm>
            <a:off x="4883277" y="1048654"/>
            <a:ext cx="2425443" cy="454420"/>
          </a:xfrm>
          <a:prstGeom prst="rect">
            <a:avLst/>
          </a:prstGeom>
          <a:noFill/>
        </p:spPr>
        <p:txBody>
          <a:bodyPr wrap="square" lIns="0" tIns="0" rIns="0" bIns="0" rtlCol="0">
            <a:spAutoFit/>
          </a:bodyPr>
          <a:lstStyle/>
          <a:p>
            <a:pPr>
              <a:lnSpc>
                <a:spcPts val="4000"/>
              </a:lnSpc>
            </a:pPr>
            <a:r>
              <a:rPr lang="en-US" sz="2400" b="1">
                <a:solidFill>
                  <a:schemeClr val="accent1">
                    <a:lumMod val="50000"/>
                  </a:schemeClr>
                </a:solidFill>
                <a:latin typeface="Segoe UI" panose="020B0502040204020203" pitchFamily="34" charset="0"/>
                <a:cs typeface="Segoe UI" panose="020B0502040204020203" pitchFamily="34" charset="0"/>
              </a:rPr>
              <a:t>Threat Modeling</a:t>
            </a:r>
          </a:p>
        </p:txBody>
      </p:sp>
      <p:cxnSp>
        <p:nvCxnSpPr>
          <p:cNvPr id="11" name="Connettore diritto 10">
            <a:extLst>
              <a:ext uri="{FF2B5EF4-FFF2-40B4-BE49-F238E27FC236}">
                <a16:creationId xmlns:a16="http://schemas.microsoft.com/office/drawing/2014/main" id="{BE642B90-CACB-10C6-B53E-96104CBAB4A0}"/>
              </a:ext>
            </a:extLst>
          </p:cNvPr>
          <p:cNvCxnSpPr>
            <a:cxnSpLocks/>
          </p:cNvCxnSpPr>
          <p:nvPr/>
        </p:nvCxnSpPr>
        <p:spPr>
          <a:xfrm>
            <a:off x="5072584" y="1565000"/>
            <a:ext cx="206908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3" name="Immagine 2" descr="Immagine che contiene testo, Carattere, logo, simbolo&#10;&#10;Descrizione generata automaticamente">
            <a:extLst>
              <a:ext uri="{FF2B5EF4-FFF2-40B4-BE49-F238E27FC236}">
                <a16:creationId xmlns:a16="http://schemas.microsoft.com/office/drawing/2014/main" id="{F2050FBB-BE25-59B0-EEB8-15CFD58B53CC}"/>
              </a:ext>
            </a:extLst>
          </p:cNvPr>
          <p:cNvPicPr>
            <a:picLocks noChangeAspect="1"/>
          </p:cNvPicPr>
          <p:nvPr/>
        </p:nvPicPr>
        <p:blipFill>
          <a:blip r:embed="rId3"/>
          <a:stretch>
            <a:fillRect/>
          </a:stretch>
        </p:blipFill>
        <p:spPr>
          <a:xfrm>
            <a:off x="122830" y="142843"/>
            <a:ext cx="1787858" cy="503622"/>
          </a:xfrm>
          <a:prstGeom prst="rect">
            <a:avLst/>
          </a:prstGeom>
        </p:spPr>
      </p:pic>
      <p:sp>
        <p:nvSpPr>
          <p:cNvPr id="6" name="CasellaDiTesto 5">
            <a:extLst>
              <a:ext uri="{FF2B5EF4-FFF2-40B4-BE49-F238E27FC236}">
                <a16:creationId xmlns:a16="http://schemas.microsoft.com/office/drawing/2014/main" id="{F296BE79-B134-04DF-F2F0-8B8BDF7A3855}"/>
              </a:ext>
            </a:extLst>
          </p:cNvPr>
          <p:cNvSpPr txBox="1"/>
          <p:nvPr/>
        </p:nvSpPr>
        <p:spPr>
          <a:xfrm>
            <a:off x="0" y="681202"/>
            <a:ext cx="2844048" cy="215444"/>
          </a:xfrm>
          <a:prstGeom prst="rect">
            <a:avLst/>
          </a:prstGeom>
          <a:noFill/>
        </p:spPr>
        <p:txBody>
          <a:bodyPr wrap="none" rtlCol="0">
            <a:spAutoFit/>
          </a:bodyPr>
          <a:lstStyle/>
          <a:p>
            <a:r>
              <a:rPr lang="it-IT" sz="800">
                <a:latin typeface="Adobe Caslon Pro" panose="0205050205050A020403" pitchFamily="18" charset="0"/>
                <a:ea typeface="NSimSun" panose="02010609030101010101" pitchFamily="49" charset="-122"/>
              </a:rPr>
              <a:t>Dip. di Ingegneria Elettrica e delle Tecnologie dell’Informazione</a:t>
            </a:r>
          </a:p>
        </p:txBody>
      </p:sp>
      <p:sp>
        <p:nvSpPr>
          <p:cNvPr id="10" name="TextBox 1">
            <a:extLst>
              <a:ext uri="{FF2B5EF4-FFF2-40B4-BE49-F238E27FC236}">
                <a16:creationId xmlns:a16="http://schemas.microsoft.com/office/drawing/2014/main" id="{D2ED6C67-E37C-EEB8-3111-FFFC2CD931DE}"/>
              </a:ext>
            </a:extLst>
          </p:cNvPr>
          <p:cNvSpPr txBox="1"/>
          <p:nvPr/>
        </p:nvSpPr>
        <p:spPr>
          <a:xfrm>
            <a:off x="3207382" y="327600"/>
            <a:ext cx="6520736" cy="512961"/>
          </a:xfrm>
          <a:prstGeom prst="rect">
            <a:avLst/>
          </a:prstGeom>
          <a:noFill/>
        </p:spPr>
        <p:txBody>
          <a:bodyPr wrap="square" lIns="0" tIns="0" rIns="0" bIns="0" rtlCol="0">
            <a:spAutoFit/>
          </a:bodyPr>
          <a:lstStyle/>
          <a:p>
            <a:pPr>
              <a:lnSpc>
                <a:spcPts val="4000"/>
              </a:lnSpc>
            </a:pPr>
            <a:r>
              <a:rPr lang="en-US" sz="4400" b="1">
                <a:solidFill>
                  <a:srgbClr val="002060"/>
                </a:solidFill>
                <a:latin typeface="Segoe UI" panose="020B0502040204020203" pitchFamily="34" charset="0"/>
                <a:cs typeface="Segoe UI" panose="020B0502040204020203" pitchFamily="34" charset="0"/>
              </a:rPr>
              <a:t>Threat Modeling Process</a:t>
            </a:r>
          </a:p>
        </p:txBody>
      </p:sp>
      <p:sp>
        <p:nvSpPr>
          <p:cNvPr id="5" name="TextBox 4">
            <a:extLst>
              <a:ext uri="{FF2B5EF4-FFF2-40B4-BE49-F238E27FC236}">
                <a16:creationId xmlns:a16="http://schemas.microsoft.com/office/drawing/2014/main" id="{CAFA5BBD-6A03-5EAF-F463-B30D9D936C87}"/>
              </a:ext>
            </a:extLst>
          </p:cNvPr>
          <p:cNvSpPr txBox="1"/>
          <p:nvPr/>
        </p:nvSpPr>
        <p:spPr>
          <a:xfrm>
            <a:off x="93577" y="1711224"/>
            <a:ext cx="12004845" cy="830997"/>
          </a:xfrm>
          <a:prstGeom prst="rect">
            <a:avLst/>
          </a:prstGeom>
        </p:spPr>
        <p:txBody>
          <a:bodyPr wrap="square" lIns="0" tIns="0" rIns="0" bIns="0">
            <a:spAutoFit/>
          </a:bodyPr>
          <a:lstStyle>
            <a:defPPr>
              <a:defRPr lang="en-US"/>
            </a:defPPr>
            <a:lvl1pPr>
              <a:defRPr sz="1600" i="1">
                <a:solidFill>
                  <a:srgbClr val="002060"/>
                </a:solidFill>
                <a:latin typeface="+mj-lt"/>
                <a:cs typeface="Segoe UI" panose="020B0502040204020203" pitchFamily="34" charset="0"/>
              </a:defRPr>
            </a:lvl1pPr>
          </a:lstStyle>
          <a:p>
            <a:r>
              <a:rPr lang="it-IT" sz="1800"/>
              <a:t>Il primo passo dell'analisi consiste nell'elaborare un modello di minaccia (Threat Modeling). Questo processo permette di identificare, elencare e comprendere le minacce potenziali che possono riguardare l'applicazione, costituendo anche la base per sviluppare le contromisure necessarie per mitigarle.</a:t>
            </a:r>
            <a:endParaRPr lang="en-US" i="0"/>
          </a:p>
        </p:txBody>
      </p:sp>
      <p:sp>
        <p:nvSpPr>
          <p:cNvPr id="13" name="TextBox 4">
            <a:extLst>
              <a:ext uri="{FF2B5EF4-FFF2-40B4-BE49-F238E27FC236}">
                <a16:creationId xmlns:a16="http://schemas.microsoft.com/office/drawing/2014/main" id="{8656DAE3-F161-3495-FEDE-83C9C1B5C120}"/>
              </a:ext>
            </a:extLst>
          </p:cNvPr>
          <p:cNvSpPr txBox="1"/>
          <p:nvPr/>
        </p:nvSpPr>
        <p:spPr>
          <a:xfrm>
            <a:off x="122830" y="3631007"/>
            <a:ext cx="11837789" cy="1661993"/>
          </a:xfrm>
          <a:prstGeom prst="rect">
            <a:avLst/>
          </a:prstGeom>
        </p:spPr>
        <p:txBody>
          <a:bodyPr wrap="square" lIns="0" tIns="0" rIns="0" bIns="0">
            <a:spAutoFit/>
          </a:bodyPr>
          <a:lstStyle>
            <a:defPPr>
              <a:defRPr lang="en-US"/>
            </a:defPPr>
            <a:lvl1pPr>
              <a:defRPr sz="1600" i="1">
                <a:solidFill>
                  <a:srgbClr val="002060"/>
                </a:solidFill>
                <a:latin typeface="+mj-lt"/>
                <a:cs typeface="Segoe UI" panose="020B0502040204020203" pitchFamily="34" charset="0"/>
              </a:defRPr>
            </a:lvl1pPr>
          </a:lstStyle>
          <a:p>
            <a:r>
              <a:rPr lang="it-IT" sz="1800"/>
              <a:t>Data la natura dell'architettura costruita utilizzando servizi completamente gestiti da AWS in cloud, il threat modeling è stato eseguito tramite il tool ThreatModeler. Questo strumento ci consente di identificare le minacce più comuni derivanti da configurazioni errate di tali servizi, che possono compromettere la sicurezza delle nostre applicazioni. Oltre all'uso di ThreatModeler per individuare queste minacce, le abbiamo categorizzate utilizzando il modello STRIDE. Inoltre, abbiamo consultato la documentazione specifica di ciascun servizio utilizzato per garantirne una configurazione sicura, seguendo le best practice di AWS Security Hub e conformandoci ai controlli del framework NIST.</a:t>
            </a:r>
            <a:endParaRPr lang="en-US" i="0"/>
          </a:p>
        </p:txBody>
      </p:sp>
      <p:sp>
        <p:nvSpPr>
          <p:cNvPr id="15" name="TextBox 1">
            <a:extLst>
              <a:ext uri="{FF2B5EF4-FFF2-40B4-BE49-F238E27FC236}">
                <a16:creationId xmlns:a16="http://schemas.microsoft.com/office/drawing/2014/main" id="{4185487F-CF53-8EB9-FA3E-8D679D12B057}"/>
              </a:ext>
            </a:extLst>
          </p:cNvPr>
          <p:cNvSpPr txBox="1"/>
          <p:nvPr/>
        </p:nvSpPr>
        <p:spPr>
          <a:xfrm>
            <a:off x="2820968" y="2965967"/>
            <a:ext cx="6550060" cy="454420"/>
          </a:xfrm>
          <a:prstGeom prst="rect">
            <a:avLst/>
          </a:prstGeom>
          <a:noFill/>
        </p:spPr>
        <p:txBody>
          <a:bodyPr wrap="square" lIns="0" tIns="0" rIns="0" bIns="0" rtlCol="0">
            <a:spAutoFit/>
          </a:bodyPr>
          <a:lstStyle/>
          <a:p>
            <a:pPr>
              <a:lnSpc>
                <a:spcPts val="4000"/>
              </a:lnSpc>
            </a:pPr>
            <a:r>
              <a:rPr lang="it-IT" sz="2400" b="1">
                <a:solidFill>
                  <a:schemeClr val="accent1">
                    <a:lumMod val="50000"/>
                  </a:schemeClr>
                </a:solidFill>
                <a:latin typeface="Segoe UI" panose="020B0502040204020203" pitchFamily="34" charset="0"/>
                <a:cs typeface="Segoe UI" panose="020B0502040204020203" pitchFamily="34" charset="0"/>
              </a:rPr>
              <a:t>Approccio Basato su ThreatModeler e STRIDE</a:t>
            </a:r>
            <a:endParaRPr lang="en-US" sz="2400" b="1">
              <a:solidFill>
                <a:schemeClr val="accent1">
                  <a:lumMod val="50000"/>
                </a:schemeClr>
              </a:solidFill>
              <a:latin typeface="Segoe UI" panose="020B0502040204020203" pitchFamily="34" charset="0"/>
              <a:cs typeface="Segoe UI" panose="020B0502040204020203" pitchFamily="34" charset="0"/>
            </a:endParaRPr>
          </a:p>
        </p:txBody>
      </p:sp>
      <p:cxnSp>
        <p:nvCxnSpPr>
          <p:cNvPr id="16" name="Connettore diritto 15">
            <a:extLst>
              <a:ext uri="{FF2B5EF4-FFF2-40B4-BE49-F238E27FC236}">
                <a16:creationId xmlns:a16="http://schemas.microsoft.com/office/drawing/2014/main" id="{C94C3469-959C-D671-EFC4-8848E78EE578}"/>
              </a:ext>
            </a:extLst>
          </p:cNvPr>
          <p:cNvCxnSpPr>
            <a:cxnSpLocks/>
          </p:cNvCxnSpPr>
          <p:nvPr/>
        </p:nvCxnSpPr>
        <p:spPr>
          <a:xfrm>
            <a:off x="2930086" y="3476890"/>
            <a:ext cx="628733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Connettore diritto 24">
            <a:extLst>
              <a:ext uri="{FF2B5EF4-FFF2-40B4-BE49-F238E27FC236}">
                <a16:creationId xmlns:a16="http://schemas.microsoft.com/office/drawing/2014/main" id="{F34CCCFE-A208-A168-A9F0-346B7A1E6E2F}"/>
              </a:ext>
            </a:extLst>
          </p:cNvPr>
          <p:cNvCxnSpPr>
            <a:cxnSpLocks/>
          </p:cNvCxnSpPr>
          <p:nvPr/>
        </p:nvCxnSpPr>
        <p:spPr>
          <a:xfrm>
            <a:off x="122830" y="974366"/>
            <a:ext cx="1195283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30028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arn(outVertical)">
                                      <p:cBhvr>
                                        <p:cTn id="7" dur="250"/>
                                        <p:tgtEl>
                                          <p:spTgt spid="11"/>
                                        </p:tgtEl>
                                      </p:cBhvr>
                                    </p:animEffect>
                                  </p:childTnLst>
                                </p:cTn>
                              </p:par>
                              <p:par>
                                <p:cTn id="8" presetID="16" presetClass="entr" presetSubtype="37"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barn(outVertical)">
                                      <p:cBhvr>
                                        <p:cTn id="10" dur="25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arallelogram 3">
            <a:extLst>
              <a:ext uri="{FF2B5EF4-FFF2-40B4-BE49-F238E27FC236}">
                <a16:creationId xmlns:a16="http://schemas.microsoft.com/office/drawing/2014/main" id="{4EAA84C4-7955-62FC-411F-4608853597D2}"/>
              </a:ext>
              <a:ext uri="{C183D7F6-B498-43B3-948B-1728B52AA6E4}">
                <adec:decorative xmlns:adec="http://schemas.microsoft.com/office/drawing/2017/decorative" val="1"/>
              </a:ext>
            </a:extLst>
          </p:cNvPr>
          <p:cNvSpPr/>
          <p:nvPr/>
        </p:nvSpPr>
        <p:spPr>
          <a:xfrm>
            <a:off x="7998000" y="974366"/>
            <a:ext cx="4194000" cy="5904000"/>
          </a:xfrm>
          <a:prstGeom prst="parallelogram">
            <a:avLst>
              <a:gd name="adj" fmla="val 0"/>
            </a:avLst>
          </a:prstGeom>
          <a:gradFill>
            <a:gsLst>
              <a:gs pos="0">
                <a:srgbClr val="7CEFD8"/>
              </a:gs>
              <a:gs pos="78000">
                <a:srgbClr val="6672E4"/>
              </a:gs>
              <a:gs pos="100000">
                <a:srgbClr val="882BE5"/>
              </a:gs>
            </a:gsLst>
            <a:lin ang="5400000" scaled="1"/>
          </a:gra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68" name="Title 67" hidden="1">
            <a:extLst>
              <a:ext uri="{FF2B5EF4-FFF2-40B4-BE49-F238E27FC236}">
                <a16:creationId xmlns:a16="http://schemas.microsoft.com/office/drawing/2014/main" id="{3D46526D-118F-4F6F-BAE0-066F422EBD1E}"/>
              </a:ext>
            </a:extLst>
          </p:cNvPr>
          <p:cNvSpPr>
            <a:spLocks noGrp="1"/>
          </p:cNvSpPr>
          <p:nvPr>
            <p:ph type="title"/>
          </p:nvPr>
        </p:nvSpPr>
        <p:spPr/>
        <p:txBody>
          <a:bodyPr/>
          <a:lstStyle/>
          <a:p>
            <a:r>
              <a:rPr lang="en-US"/>
              <a:t>Human resources slide 3</a:t>
            </a:r>
          </a:p>
        </p:txBody>
      </p:sp>
      <p:sp>
        <p:nvSpPr>
          <p:cNvPr id="8" name="TextBox 2">
            <a:extLst>
              <a:ext uri="{FF2B5EF4-FFF2-40B4-BE49-F238E27FC236}">
                <a16:creationId xmlns:a16="http://schemas.microsoft.com/office/drawing/2014/main" id="{0D57824E-87A6-2F06-6D9A-CAD85A94FCCE}"/>
              </a:ext>
            </a:extLst>
          </p:cNvPr>
          <p:cNvSpPr txBox="1"/>
          <p:nvPr/>
        </p:nvSpPr>
        <p:spPr>
          <a:xfrm>
            <a:off x="122830" y="1221520"/>
            <a:ext cx="5394050" cy="405205"/>
          </a:xfrm>
          <a:prstGeom prst="rect">
            <a:avLst/>
          </a:prstGeom>
          <a:noFill/>
        </p:spPr>
        <p:txBody>
          <a:bodyPr wrap="square" lIns="0" tIns="0" rIns="0" bIns="0" rtlCol="0">
            <a:noAutofit/>
          </a:bodyPr>
          <a:lstStyle>
            <a:defPPr>
              <a:defRPr lang="en-US"/>
            </a:defPPr>
            <a:lvl1pPr>
              <a:lnSpc>
                <a:spcPts val="4000"/>
              </a:lnSpc>
              <a:defRPr sz="3600" b="1">
                <a:solidFill>
                  <a:srgbClr val="002060"/>
                </a:solidFill>
                <a:latin typeface="Segoe UI" panose="020B0502040204020203" pitchFamily="34" charset="0"/>
                <a:cs typeface="Segoe UI" panose="020B0502040204020203" pitchFamily="34" charset="0"/>
              </a:defRPr>
            </a:lvl1pPr>
          </a:lstStyle>
          <a:p>
            <a:r>
              <a:rPr lang="en-US" sz="3200"/>
              <a:t>Threat Modeling</a:t>
            </a:r>
          </a:p>
        </p:txBody>
      </p:sp>
      <p:sp>
        <p:nvSpPr>
          <p:cNvPr id="4" name="TextBox 4">
            <a:extLst>
              <a:ext uri="{FF2B5EF4-FFF2-40B4-BE49-F238E27FC236}">
                <a16:creationId xmlns:a16="http://schemas.microsoft.com/office/drawing/2014/main" id="{44CF1C90-0D43-1450-C2D9-35E1111AD732}"/>
              </a:ext>
            </a:extLst>
          </p:cNvPr>
          <p:cNvSpPr txBox="1"/>
          <p:nvPr/>
        </p:nvSpPr>
        <p:spPr>
          <a:xfrm>
            <a:off x="159438" y="1873879"/>
            <a:ext cx="7703067" cy="984885"/>
          </a:xfrm>
          <a:prstGeom prst="rect">
            <a:avLst/>
          </a:prstGeom>
        </p:spPr>
        <p:txBody>
          <a:bodyPr wrap="square" lIns="0" tIns="0" rIns="0" bIns="0">
            <a:spAutoFit/>
          </a:bodyPr>
          <a:lstStyle>
            <a:defPPr>
              <a:defRPr lang="en-US"/>
            </a:defPPr>
            <a:lvl1pPr>
              <a:defRPr sz="1600" i="1">
                <a:solidFill>
                  <a:srgbClr val="002060"/>
                </a:solidFill>
                <a:latin typeface="+mj-lt"/>
                <a:cs typeface="Segoe UI" panose="020B0502040204020203" pitchFamily="34" charset="0"/>
              </a:defRPr>
            </a:lvl1pPr>
          </a:lstStyle>
          <a:p>
            <a:r>
              <a:rPr lang="it-IT"/>
              <a:t>Il primo passo dell'analisi consiste nell'elaborare un modello di minaccia (Threat Modeling). Questo processo permette di identificare, elencare e comprendere le minacce potenziali che possono riguardare l'applicazione, costituendo anche la base per sviluppare le contromisure necessarie per mitigarle.</a:t>
            </a:r>
          </a:p>
        </p:txBody>
      </p:sp>
      <p:sp>
        <p:nvSpPr>
          <p:cNvPr id="5" name="TextBox 67">
            <a:extLst>
              <a:ext uri="{FF2B5EF4-FFF2-40B4-BE49-F238E27FC236}">
                <a16:creationId xmlns:a16="http://schemas.microsoft.com/office/drawing/2014/main" id="{65E68252-FE59-F1A2-83FD-ED02BDC27145}"/>
              </a:ext>
            </a:extLst>
          </p:cNvPr>
          <p:cNvSpPr txBox="1"/>
          <p:nvPr/>
        </p:nvSpPr>
        <p:spPr>
          <a:xfrm>
            <a:off x="122830" y="2935123"/>
            <a:ext cx="5266002" cy="246221"/>
          </a:xfrm>
          <a:prstGeom prst="rect">
            <a:avLst/>
          </a:prstGeom>
        </p:spPr>
        <p:txBody>
          <a:bodyPr wrap="square" lIns="0" tIns="0" rIns="0" bIns="0">
            <a:spAutoFit/>
          </a:bodyPr>
          <a:lstStyle>
            <a:defPPr>
              <a:defRPr lang="en-US"/>
            </a:defPPr>
            <a:lvl1pPr>
              <a:defRPr sz="1600" i="1">
                <a:solidFill>
                  <a:srgbClr val="002060"/>
                </a:solidFill>
                <a:latin typeface="+mj-lt"/>
                <a:cs typeface="Segoe UI" panose="020B0502040204020203" pitchFamily="34" charset="0"/>
              </a:defRPr>
            </a:lvl1pPr>
          </a:lstStyle>
          <a:p>
            <a:r>
              <a:rPr lang="it-IT" b="1">
                <a:latin typeface="Segoe UI" panose="020B0502040204020203" pitchFamily="34" charset="0"/>
              </a:rPr>
              <a:t>Approccio Basato su ThreatModeler e STRIDE</a:t>
            </a:r>
          </a:p>
        </p:txBody>
      </p:sp>
      <p:sp>
        <p:nvSpPr>
          <p:cNvPr id="6" name="TextBox 4">
            <a:extLst>
              <a:ext uri="{FF2B5EF4-FFF2-40B4-BE49-F238E27FC236}">
                <a16:creationId xmlns:a16="http://schemas.microsoft.com/office/drawing/2014/main" id="{FEC4B743-566F-83B9-8B44-F7C51EFE6CAE}"/>
              </a:ext>
            </a:extLst>
          </p:cNvPr>
          <p:cNvSpPr txBox="1"/>
          <p:nvPr/>
        </p:nvSpPr>
        <p:spPr>
          <a:xfrm>
            <a:off x="122830" y="3257703"/>
            <a:ext cx="7703067" cy="1969770"/>
          </a:xfrm>
          <a:prstGeom prst="rect">
            <a:avLst/>
          </a:prstGeom>
        </p:spPr>
        <p:txBody>
          <a:bodyPr wrap="square" lIns="0" tIns="0" rIns="0" bIns="0">
            <a:spAutoFit/>
          </a:bodyPr>
          <a:lstStyle>
            <a:defPPr>
              <a:defRPr lang="en-US"/>
            </a:defPPr>
            <a:lvl1pPr>
              <a:defRPr sz="1600" i="1">
                <a:solidFill>
                  <a:srgbClr val="002060"/>
                </a:solidFill>
                <a:latin typeface="+mj-lt"/>
                <a:cs typeface="Segoe UI" panose="020B0502040204020203" pitchFamily="34" charset="0"/>
              </a:defRPr>
            </a:lvl1pPr>
          </a:lstStyle>
          <a:p>
            <a:r>
              <a:rPr lang="it-IT"/>
              <a:t>Data la natura dell'architettura costruita utilizzando servizi completamente gestiti da AWS in cloud, il threat modeling è stato eseguito tramite il tool ThreatModeler. Questo strumento ci consente di identificare le minacce più comuni derivanti da configurazioni errate di tali servizi, che possono compromettere la sicurezza delle nostre applicazioni. Oltre all'uso di ThreatModeler per individuare queste minacce, le abbiamo categorizzate utilizzando il modello STRIDE. Inoltre, abbiamo consultato la documentazione specifica di ciascun servizio utilizzato per garantirne una configurazione sicura, seguendo le best practice di AWS Security Hub e conformandoci ai controlli del framework NIST.</a:t>
            </a:r>
          </a:p>
        </p:txBody>
      </p:sp>
      <p:pic>
        <p:nvPicPr>
          <p:cNvPr id="7" name="Immagine 6" descr="Immagine che contiene testo, Carattere, logo, simbolo&#10;&#10;Descrizione generata automaticamente">
            <a:extLst>
              <a:ext uri="{FF2B5EF4-FFF2-40B4-BE49-F238E27FC236}">
                <a16:creationId xmlns:a16="http://schemas.microsoft.com/office/drawing/2014/main" id="{45F90C52-262C-290B-F411-2739463D8547}"/>
              </a:ext>
            </a:extLst>
          </p:cNvPr>
          <p:cNvPicPr>
            <a:picLocks noChangeAspect="1"/>
          </p:cNvPicPr>
          <p:nvPr/>
        </p:nvPicPr>
        <p:blipFill>
          <a:blip r:embed="rId3"/>
          <a:stretch>
            <a:fillRect/>
          </a:stretch>
        </p:blipFill>
        <p:spPr>
          <a:xfrm>
            <a:off x="122830" y="142843"/>
            <a:ext cx="1787858" cy="503622"/>
          </a:xfrm>
          <a:prstGeom prst="rect">
            <a:avLst/>
          </a:prstGeom>
        </p:spPr>
      </p:pic>
      <p:sp>
        <p:nvSpPr>
          <p:cNvPr id="10" name="CasellaDiTesto 9">
            <a:extLst>
              <a:ext uri="{FF2B5EF4-FFF2-40B4-BE49-F238E27FC236}">
                <a16:creationId xmlns:a16="http://schemas.microsoft.com/office/drawing/2014/main" id="{F08CF486-9374-40DD-C46C-B7A9B9CDFE7E}"/>
              </a:ext>
            </a:extLst>
          </p:cNvPr>
          <p:cNvSpPr txBox="1"/>
          <p:nvPr/>
        </p:nvSpPr>
        <p:spPr>
          <a:xfrm>
            <a:off x="0" y="681202"/>
            <a:ext cx="2844048" cy="215444"/>
          </a:xfrm>
          <a:prstGeom prst="rect">
            <a:avLst/>
          </a:prstGeom>
          <a:noFill/>
        </p:spPr>
        <p:txBody>
          <a:bodyPr wrap="none" rtlCol="0">
            <a:spAutoFit/>
          </a:bodyPr>
          <a:lstStyle/>
          <a:p>
            <a:r>
              <a:rPr lang="it-IT" sz="800">
                <a:latin typeface="Adobe Caslon Pro" panose="0205050205050A020403" pitchFamily="18" charset="0"/>
                <a:ea typeface="NSimSun" panose="02010609030101010101" pitchFamily="49" charset="-122"/>
              </a:rPr>
              <a:t>Dip. di Ingegneria Elettrica e delle Tecnologie dell’Informazione</a:t>
            </a:r>
          </a:p>
        </p:txBody>
      </p:sp>
      <p:sp>
        <p:nvSpPr>
          <p:cNvPr id="12" name="TextBox 1">
            <a:extLst>
              <a:ext uri="{FF2B5EF4-FFF2-40B4-BE49-F238E27FC236}">
                <a16:creationId xmlns:a16="http://schemas.microsoft.com/office/drawing/2014/main" id="{0C9E4243-183B-BCCF-F64D-0B12D80378AC}"/>
              </a:ext>
            </a:extLst>
          </p:cNvPr>
          <p:cNvSpPr txBox="1"/>
          <p:nvPr/>
        </p:nvSpPr>
        <p:spPr>
          <a:xfrm>
            <a:off x="3207382" y="327600"/>
            <a:ext cx="6520736" cy="512961"/>
          </a:xfrm>
          <a:prstGeom prst="rect">
            <a:avLst/>
          </a:prstGeom>
          <a:noFill/>
        </p:spPr>
        <p:txBody>
          <a:bodyPr wrap="square" lIns="0" tIns="0" rIns="0" bIns="0" rtlCol="0">
            <a:spAutoFit/>
          </a:bodyPr>
          <a:lstStyle/>
          <a:p>
            <a:pPr>
              <a:lnSpc>
                <a:spcPts val="4000"/>
              </a:lnSpc>
            </a:pPr>
            <a:r>
              <a:rPr lang="en-US" sz="4400" b="1">
                <a:solidFill>
                  <a:srgbClr val="002060"/>
                </a:solidFill>
                <a:latin typeface="Segoe UI" panose="020B0502040204020203" pitchFamily="34" charset="0"/>
                <a:cs typeface="Segoe UI" panose="020B0502040204020203" pitchFamily="34" charset="0"/>
              </a:rPr>
              <a:t>Threat Modeling Process</a:t>
            </a:r>
          </a:p>
        </p:txBody>
      </p:sp>
      <p:cxnSp>
        <p:nvCxnSpPr>
          <p:cNvPr id="13" name="Connettore diritto 12">
            <a:extLst>
              <a:ext uri="{FF2B5EF4-FFF2-40B4-BE49-F238E27FC236}">
                <a16:creationId xmlns:a16="http://schemas.microsoft.com/office/drawing/2014/main" id="{C554C243-8C56-F16B-EC90-9AD3192E465F}"/>
              </a:ext>
            </a:extLst>
          </p:cNvPr>
          <p:cNvCxnSpPr>
            <a:cxnSpLocks/>
          </p:cNvCxnSpPr>
          <p:nvPr/>
        </p:nvCxnSpPr>
        <p:spPr>
          <a:xfrm>
            <a:off x="122830" y="974366"/>
            <a:ext cx="1206917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5" name="Immagine 14" descr="Immagine che contiene schermata, simbolo, oscurità, Elementi grafici&#10;&#10;Descrizione generata automaticamente">
            <a:extLst>
              <a:ext uri="{FF2B5EF4-FFF2-40B4-BE49-F238E27FC236}">
                <a16:creationId xmlns:a16="http://schemas.microsoft.com/office/drawing/2014/main" id="{EE090465-5900-BDC2-D948-1D4B2480C994}"/>
              </a:ext>
            </a:extLst>
          </p:cNvPr>
          <p:cNvPicPr>
            <a:picLocks noChangeAspect="1"/>
          </p:cNvPicPr>
          <p:nvPr/>
        </p:nvPicPr>
        <p:blipFill rotWithShape="1">
          <a:blip r:embed="rId4"/>
          <a:srcRect l="22470" t="40422" r="23484" b="40157"/>
          <a:stretch/>
        </p:blipFill>
        <p:spPr>
          <a:xfrm>
            <a:off x="8489531" y="2608497"/>
            <a:ext cx="3210937" cy="649206"/>
          </a:xfrm>
          <a:prstGeom prst="rect">
            <a:avLst/>
          </a:prstGeom>
        </p:spPr>
      </p:pic>
      <p:pic>
        <p:nvPicPr>
          <p:cNvPr id="19" name="Immagine 18" descr="Immagine che contiene Carattere, Elementi grafici, schermata, logo&#10;&#10;Descrizione generata automaticamente">
            <a:extLst>
              <a:ext uri="{FF2B5EF4-FFF2-40B4-BE49-F238E27FC236}">
                <a16:creationId xmlns:a16="http://schemas.microsoft.com/office/drawing/2014/main" id="{A706247D-4C7E-D331-9E89-CD6A7DD15111}"/>
              </a:ext>
            </a:extLst>
          </p:cNvPr>
          <p:cNvPicPr>
            <a:picLocks noChangeAspect="1"/>
          </p:cNvPicPr>
          <p:nvPr/>
        </p:nvPicPr>
        <p:blipFill>
          <a:blip r:embed="rId5"/>
          <a:stretch>
            <a:fillRect/>
          </a:stretch>
        </p:blipFill>
        <p:spPr>
          <a:xfrm>
            <a:off x="8672975" y="3852329"/>
            <a:ext cx="2844048" cy="1289124"/>
          </a:xfrm>
          <a:prstGeom prst="rect">
            <a:avLst/>
          </a:prstGeom>
        </p:spPr>
      </p:pic>
    </p:spTree>
    <p:extLst>
      <p:ext uri="{BB962C8B-B14F-4D97-AF65-F5344CB8AC3E}">
        <p14:creationId xmlns:p14="http://schemas.microsoft.com/office/powerpoint/2010/main" val="263753718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Title 67" hidden="1">
            <a:extLst>
              <a:ext uri="{FF2B5EF4-FFF2-40B4-BE49-F238E27FC236}">
                <a16:creationId xmlns:a16="http://schemas.microsoft.com/office/drawing/2014/main" id="{3D46526D-118F-4F6F-BAE0-066F422EBD1E}"/>
              </a:ext>
            </a:extLst>
          </p:cNvPr>
          <p:cNvSpPr>
            <a:spLocks noGrp="1"/>
          </p:cNvSpPr>
          <p:nvPr>
            <p:ph type="title"/>
          </p:nvPr>
        </p:nvSpPr>
        <p:spPr/>
        <p:txBody>
          <a:bodyPr/>
          <a:lstStyle/>
          <a:p>
            <a:r>
              <a:rPr lang="en-US"/>
              <a:t>Human resources slide 3</a:t>
            </a:r>
          </a:p>
        </p:txBody>
      </p:sp>
      <p:sp>
        <p:nvSpPr>
          <p:cNvPr id="7" name="TextBox 1">
            <a:extLst>
              <a:ext uri="{FF2B5EF4-FFF2-40B4-BE49-F238E27FC236}">
                <a16:creationId xmlns:a16="http://schemas.microsoft.com/office/drawing/2014/main" id="{7D8D20A7-E1B1-F1F8-6FBB-57A2750CF7D4}"/>
              </a:ext>
            </a:extLst>
          </p:cNvPr>
          <p:cNvSpPr txBox="1"/>
          <p:nvPr/>
        </p:nvSpPr>
        <p:spPr>
          <a:xfrm>
            <a:off x="5121431" y="1065008"/>
            <a:ext cx="1971386" cy="454420"/>
          </a:xfrm>
          <a:prstGeom prst="rect">
            <a:avLst/>
          </a:prstGeom>
          <a:noFill/>
        </p:spPr>
        <p:txBody>
          <a:bodyPr wrap="square" lIns="0" tIns="0" rIns="0" bIns="0" rtlCol="0">
            <a:spAutoFit/>
          </a:bodyPr>
          <a:lstStyle/>
          <a:p>
            <a:pPr>
              <a:lnSpc>
                <a:spcPts val="4000"/>
              </a:lnSpc>
            </a:pPr>
            <a:r>
              <a:rPr lang="en-US" sz="2400" b="1">
                <a:solidFill>
                  <a:schemeClr val="accent1">
                    <a:lumMod val="50000"/>
                  </a:schemeClr>
                </a:solidFill>
                <a:latin typeface="Segoe UI" panose="020B0502040204020203" pitchFamily="34" charset="0"/>
                <a:cs typeface="Segoe UI" panose="020B0502040204020203" pitchFamily="34" charset="0"/>
              </a:rPr>
              <a:t>Threat Model</a:t>
            </a:r>
          </a:p>
        </p:txBody>
      </p:sp>
      <p:cxnSp>
        <p:nvCxnSpPr>
          <p:cNvPr id="11" name="Connettore diritto 10">
            <a:extLst>
              <a:ext uri="{FF2B5EF4-FFF2-40B4-BE49-F238E27FC236}">
                <a16:creationId xmlns:a16="http://schemas.microsoft.com/office/drawing/2014/main" id="{BE642B90-CACB-10C6-B53E-96104CBAB4A0}"/>
              </a:ext>
            </a:extLst>
          </p:cNvPr>
          <p:cNvCxnSpPr>
            <a:cxnSpLocks/>
          </p:cNvCxnSpPr>
          <p:nvPr/>
        </p:nvCxnSpPr>
        <p:spPr>
          <a:xfrm>
            <a:off x="5209410" y="1535028"/>
            <a:ext cx="179542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3" name="Immagine 2" descr="Immagine che contiene testo, Carattere, logo, simbolo&#10;&#10;Descrizione generata automaticamente">
            <a:extLst>
              <a:ext uri="{FF2B5EF4-FFF2-40B4-BE49-F238E27FC236}">
                <a16:creationId xmlns:a16="http://schemas.microsoft.com/office/drawing/2014/main" id="{F2050FBB-BE25-59B0-EEB8-15CFD58B53CC}"/>
              </a:ext>
            </a:extLst>
          </p:cNvPr>
          <p:cNvPicPr>
            <a:picLocks noChangeAspect="1"/>
          </p:cNvPicPr>
          <p:nvPr/>
        </p:nvPicPr>
        <p:blipFill>
          <a:blip r:embed="rId3"/>
          <a:stretch>
            <a:fillRect/>
          </a:stretch>
        </p:blipFill>
        <p:spPr>
          <a:xfrm>
            <a:off x="122830" y="142843"/>
            <a:ext cx="1787858" cy="503622"/>
          </a:xfrm>
          <a:prstGeom prst="rect">
            <a:avLst/>
          </a:prstGeom>
        </p:spPr>
      </p:pic>
      <p:sp>
        <p:nvSpPr>
          <p:cNvPr id="6" name="CasellaDiTesto 5">
            <a:extLst>
              <a:ext uri="{FF2B5EF4-FFF2-40B4-BE49-F238E27FC236}">
                <a16:creationId xmlns:a16="http://schemas.microsoft.com/office/drawing/2014/main" id="{F296BE79-B134-04DF-F2F0-8B8BDF7A3855}"/>
              </a:ext>
            </a:extLst>
          </p:cNvPr>
          <p:cNvSpPr txBox="1"/>
          <p:nvPr/>
        </p:nvSpPr>
        <p:spPr>
          <a:xfrm>
            <a:off x="0" y="681202"/>
            <a:ext cx="2844048" cy="215444"/>
          </a:xfrm>
          <a:prstGeom prst="rect">
            <a:avLst/>
          </a:prstGeom>
          <a:noFill/>
        </p:spPr>
        <p:txBody>
          <a:bodyPr wrap="none" rtlCol="0">
            <a:spAutoFit/>
          </a:bodyPr>
          <a:lstStyle/>
          <a:p>
            <a:r>
              <a:rPr lang="it-IT" sz="800">
                <a:latin typeface="Adobe Caslon Pro" panose="0205050205050A020403" pitchFamily="18" charset="0"/>
                <a:ea typeface="NSimSun" panose="02010609030101010101" pitchFamily="49" charset="-122"/>
              </a:rPr>
              <a:t>Dip. di Ingegneria Elettrica e delle Tecnologie dell’Informazione</a:t>
            </a:r>
          </a:p>
        </p:txBody>
      </p:sp>
      <p:sp>
        <p:nvSpPr>
          <p:cNvPr id="10" name="TextBox 1">
            <a:extLst>
              <a:ext uri="{FF2B5EF4-FFF2-40B4-BE49-F238E27FC236}">
                <a16:creationId xmlns:a16="http://schemas.microsoft.com/office/drawing/2014/main" id="{D2ED6C67-E37C-EEB8-3111-FFFC2CD931DE}"/>
              </a:ext>
            </a:extLst>
          </p:cNvPr>
          <p:cNvSpPr txBox="1"/>
          <p:nvPr/>
        </p:nvSpPr>
        <p:spPr>
          <a:xfrm>
            <a:off x="3207382" y="327600"/>
            <a:ext cx="6520736" cy="512961"/>
          </a:xfrm>
          <a:prstGeom prst="rect">
            <a:avLst/>
          </a:prstGeom>
          <a:noFill/>
        </p:spPr>
        <p:txBody>
          <a:bodyPr wrap="square" lIns="0" tIns="0" rIns="0" bIns="0" rtlCol="0">
            <a:spAutoFit/>
          </a:bodyPr>
          <a:lstStyle/>
          <a:p>
            <a:pPr>
              <a:lnSpc>
                <a:spcPts val="4000"/>
              </a:lnSpc>
            </a:pPr>
            <a:r>
              <a:rPr lang="en-US" sz="4400" b="1">
                <a:solidFill>
                  <a:srgbClr val="002060"/>
                </a:solidFill>
                <a:latin typeface="Segoe UI" panose="020B0502040204020203" pitchFamily="34" charset="0"/>
                <a:cs typeface="Segoe UI" panose="020B0502040204020203" pitchFamily="34" charset="0"/>
              </a:rPr>
              <a:t>Threat Modeling Process</a:t>
            </a:r>
          </a:p>
        </p:txBody>
      </p:sp>
      <p:cxnSp>
        <p:nvCxnSpPr>
          <p:cNvPr id="25" name="Connettore diritto 24">
            <a:extLst>
              <a:ext uri="{FF2B5EF4-FFF2-40B4-BE49-F238E27FC236}">
                <a16:creationId xmlns:a16="http://schemas.microsoft.com/office/drawing/2014/main" id="{F34CCCFE-A208-A168-A9F0-346B7A1E6E2F}"/>
              </a:ext>
            </a:extLst>
          </p:cNvPr>
          <p:cNvCxnSpPr>
            <a:cxnSpLocks/>
          </p:cNvCxnSpPr>
          <p:nvPr/>
        </p:nvCxnSpPr>
        <p:spPr>
          <a:xfrm>
            <a:off x="122830" y="974366"/>
            <a:ext cx="1195283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8" name="Immagine 17" descr="Immagine che contiene diagramma, schermata, testo, linea&#10;&#10;Descrizione generata automaticamente">
            <a:extLst>
              <a:ext uri="{FF2B5EF4-FFF2-40B4-BE49-F238E27FC236}">
                <a16:creationId xmlns:a16="http://schemas.microsoft.com/office/drawing/2014/main" id="{CB44983E-6D54-08D4-9D42-90EAA031F5A7}"/>
              </a:ext>
            </a:extLst>
          </p:cNvPr>
          <p:cNvPicPr>
            <a:picLocks noChangeAspect="1"/>
          </p:cNvPicPr>
          <p:nvPr/>
        </p:nvPicPr>
        <p:blipFill>
          <a:blip r:embed="rId4"/>
          <a:stretch>
            <a:fillRect/>
          </a:stretch>
        </p:blipFill>
        <p:spPr>
          <a:xfrm>
            <a:off x="1544408" y="1849988"/>
            <a:ext cx="9103183" cy="4893719"/>
          </a:xfrm>
          <a:prstGeom prst="rect">
            <a:avLst/>
          </a:prstGeom>
        </p:spPr>
      </p:pic>
      <p:sp>
        <p:nvSpPr>
          <p:cNvPr id="2" name="TextBox 1">
            <a:extLst>
              <a:ext uri="{FF2B5EF4-FFF2-40B4-BE49-F238E27FC236}">
                <a16:creationId xmlns:a16="http://schemas.microsoft.com/office/drawing/2014/main" id="{C40B7972-583B-AF4A-EAE8-DCA196793B74}"/>
              </a:ext>
            </a:extLst>
          </p:cNvPr>
          <p:cNvSpPr txBox="1"/>
          <p:nvPr/>
        </p:nvSpPr>
        <p:spPr>
          <a:xfrm>
            <a:off x="5524589" y="1328144"/>
            <a:ext cx="1165069" cy="413768"/>
          </a:xfrm>
          <a:prstGeom prst="rect">
            <a:avLst/>
          </a:prstGeom>
          <a:noFill/>
        </p:spPr>
        <p:txBody>
          <a:bodyPr wrap="square" lIns="0" tIns="0" rIns="0" bIns="0" rtlCol="0">
            <a:spAutoFit/>
          </a:bodyPr>
          <a:lstStyle/>
          <a:p>
            <a:pPr>
              <a:lnSpc>
                <a:spcPts val="4000"/>
              </a:lnSpc>
            </a:pPr>
            <a:r>
              <a:rPr lang="en-US" sz="1000" b="1">
                <a:solidFill>
                  <a:schemeClr val="accent1">
                    <a:lumMod val="50000"/>
                  </a:schemeClr>
                </a:solidFill>
                <a:latin typeface="Segoe UI" panose="020B0502040204020203" pitchFamily="34" charset="0"/>
                <a:cs typeface="Segoe UI" panose="020B0502040204020203" pitchFamily="34" charset="0"/>
              </a:rPr>
              <a:t>(Before Mitigation)</a:t>
            </a:r>
          </a:p>
        </p:txBody>
      </p:sp>
      <p:cxnSp>
        <p:nvCxnSpPr>
          <p:cNvPr id="4" name="Connettore diritto 3">
            <a:extLst>
              <a:ext uri="{FF2B5EF4-FFF2-40B4-BE49-F238E27FC236}">
                <a16:creationId xmlns:a16="http://schemas.microsoft.com/office/drawing/2014/main" id="{3C69F2AF-01C4-5928-7353-A63AB0E34549}"/>
              </a:ext>
            </a:extLst>
          </p:cNvPr>
          <p:cNvCxnSpPr>
            <a:cxnSpLocks/>
          </p:cNvCxnSpPr>
          <p:nvPr/>
        </p:nvCxnSpPr>
        <p:spPr>
          <a:xfrm>
            <a:off x="5581650" y="1773947"/>
            <a:ext cx="10287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96875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arn(outVertical)">
                                      <p:cBhvr>
                                        <p:cTn id="7" dur="250"/>
                                        <p:tgtEl>
                                          <p:spTgt spid="11"/>
                                        </p:tgtEl>
                                      </p:cBhvr>
                                    </p:animEffect>
                                  </p:childTnLst>
                                </p:cTn>
                              </p:par>
                              <p:par>
                                <p:cTn id="8" presetID="16" presetClass="entr" presetSubtype="37"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barn(outVertical)">
                                      <p:cBhvr>
                                        <p:cTn id="10" dur="25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Title 67" hidden="1">
            <a:extLst>
              <a:ext uri="{FF2B5EF4-FFF2-40B4-BE49-F238E27FC236}">
                <a16:creationId xmlns:a16="http://schemas.microsoft.com/office/drawing/2014/main" id="{3D46526D-118F-4F6F-BAE0-066F422EBD1E}"/>
              </a:ext>
            </a:extLst>
          </p:cNvPr>
          <p:cNvSpPr>
            <a:spLocks noGrp="1"/>
          </p:cNvSpPr>
          <p:nvPr>
            <p:ph type="title"/>
          </p:nvPr>
        </p:nvSpPr>
        <p:spPr/>
        <p:txBody>
          <a:bodyPr/>
          <a:lstStyle/>
          <a:p>
            <a:r>
              <a:rPr lang="en-US"/>
              <a:t>Human resources slide 3</a:t>
            </a:r>
          </a:p>
        </p:txBody>
      </p:sp>
      <p:sp>
        <p:nvSpPr>
          <p:cNvPr id="7" name="TextBox 1">
            <a:extLst>
              <a:ext uri="{FF2B5EF4-FFF2-40B4-BE49-F238E27FC236}">
                <a16:creationId xmlns:a16="http://schemas.microsoft.com/office/drawing/2014/main" id="{7D8D20A7-E1B1-F1F8-6FBB-57A2750CF7D4}"/>
              </a:ext>
            </a:extLst>
          </p:cNvPr>
          <p:cNvSpPr txBox="1"/>
          <p:nvPr/>
        </p:nvSpPr>
        <p:spPr>
          <a:xfrm>
            <a:off x="4379454" y="1046671"/>
            <a:ext cx="3433091" cy="454420"/>
          </a:xfrm>
          <a:prstGeom prst="rect">
            <a:avLst/>
          </a:prstGeom>
          <a:noFill/>
        </p:spPr>
        <p:txBody>
          <a:bodyPr wrap="square" lIns="0" tIns="0" rIns="0" bIns="0" rtlCol="0">
            <a:spAutoFit/>
          </a:bodyPr>
          <a:lstStyle/>
          <a:p>
            <a:pPr>
              <a:lnSpc>
                <a:spcPts val="4000"/>
              </a:lnSpc>
            </a:pPr>
            <a:r>
              <a:rPr lang="en-US" sz="2400" b="1">
                <a:solidFill>
                  <a:schemeClr val="accent1">
                    <a:lumMod val="50000"/>
                  </a:schemeClr>
                </a:solidFill>
                <a:latin typeface="Segoe UI" panose="020B0502040204020203" pitchFamily="34" charset="0"/>
                <a:cs typeface="Segoe UI" panose="020B0502040204020203" pitchFamily="34" charset="0"/>
              </a:rPr>
              <a:t>CloudFront Distribution</a:t>
            </a:r>
          </a:p>
        </p:txBody>
      </p:sp>
      <p:cxnSp>
        <p:nvCxnSpPr>
          <p:cNvPr id="11" name="Connettore diritto 10">
            <a:extLst>
              <a:ext uri="{FF2B5EF4-FFF2-40B4-BE49-F238E27FC236}">
                <a16:creationId xmlns:a16="http://schemas.microsoft.com/office/drawing/2014/main" id="{BE642B90-CACB-10C6-B53E-96104CBAB4A0}"/>
              </a:ext>
            </a:extLst>
          </p:cNvPr>
          <p:cNvCxnSpPr>
            <a:cxnSpLocks/>
          </p:cNvCxnSpPr>
          <p:nvPr/>
        </p:nvCxnSpPr>
        <p:spPr>
          <a:xfrm>
            <a:off x="4445185" y="1565000"/>
            <a:ext cx="328383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3" name="Immagine 2" descr="Immagine che contiene testo, Carattere, logo, simbolo&#10;&#10;Descrizione generata automaticamente">
            <a:extLst>
              <a:ext uri="{FF2B5EF4-FFF2-40B4-BE49-F238E27FC236}">
                <a16:creationId xmlns:a16="http://schemas.microsoft.com/office/drawing/2014/main" id="{F2050FBB-BE25-59B0-EEB8-15CFD58B53CC}"/>
              </a:ext>
            </a:extLst>
          </p:cNvPr>
          <p:cNvPicPr>
            <a:picLocks noChangeAspect="1"/>
          </p:cNvPicPr>
          <p:nvPr/>
        </p:nvPicPr>
        <p:blipFill>
          <a:blip r:embed="rId3"/>
          <a:stretch>
            <a:fillRect/>
          </a:stretch>
        </p:blipFill>
        <p:spPr>
          <a:xfrm>
            <a:off x="122830" y="142843"/>
            <a:ext cx="1787858" cy="503622"/>
          </a:xfrm>
          <a:prstGeom prst="rect">
            <a:avLst/>
          </a:prstGeom>
        </p:spPr>
      </p:pic>
      <p:sp>
        <p:nvSpPr>
          <p:cNvPr id="6" name="CasellaDiTesto 5">
            <a:extLst>
              <a:ext uri="{FF2B5EF4-FFF2-40B4-BE49-F238E27FC236}">
                <a16:creationId xmlns:a16="http://schemas.microsoft.com/office/drawing/2014/main" id="{F296BE79-B134-04DF-F2F0-8B8BDF7A3855}"/>
              </a:ext>
            </a:extLst>
          </p:cNvPr>
          <p:cNvSpPr txBox="1"/>
          <p:nvPr/>
        </p:nvSpPr>
        <p:spPr>
          <a:xfrm>
            <a:off x="0" y="681202"/>
            <a:ext cx="2844048" cy="215444"/>
          </a:xfrm>
          <a:prstGeom prst="rect">
            <a:avLst/>
          </a:prstGeom>
          <a:noFill/>
        </p:spPr>
        <p:txBody>
          <a:bodyPr wrap="none" rtlCol="0">
            <a:spAutoFit/>
          </a:bodyPr>
          <a:lstStyle/>
          <a:p>
            <a:r>
              <a:rPr lang="it-IT" sz="800">
                <a:latin typeface="Adobe Caslon Pro" panose="0205050205050A020403" pitchFamily="18" charset="0"/>
                <a:ea typeface="NSimSun" panose="02010609030101010101" pitchFamily="49" charset="-122"/>
              </a:rPr>
              <a:t>Dip. di Ingegneria Elettrica e delle Tecnologie dell’Informazione</a:t>
            </a:r>
          </a:p>
        </p:txBody>
      </p:sp>
      <p:sp>
        <p:nvSpPr>
          <p:cNvPr id="10" name="TextBox 1">
            <a:extLst>
              <a:ext uri="{FF2B5EF4-FFF2-40B4-BE49-F238E27FC236}">
                <a16:creationId xmlns:a16="http://schemas.microsoft.com/office/drawing/2014/main" id="{D2ED6C67-E37C-EEB8-3111-FFFC2CD931DE}"/>
              </a:ext>
            </a:extLst>
          </p:cNvPr>
          <p:cNvSpPr txBox="1"/>
          <p:nvPr/>
        </p:nvSpPr>
        <p:spPr>
          <a:xfrm>
            <a:off x="3207382" y="327600"/>
            <a:ext cx="6520736" cy="512961"/>
          </a:xfrm>
          <a:prstGeom prst="rect">
            <a:avLst/>
          </a:prstGeom>
          <a:noFill/>
        </p:spPr>
        <p:txBody>
          <a:bodyPr wrap="square" lIns="0" tIns="0" rIns="0" bIns="0" rtlCol="0">
            <a:spAutoFit/>
          </a:bodyPr>
          <a:lstStyle/>
          <a:p>
            <a:pPr>
              <a:lnSpc>
                <a:spcPts val="4000"/>
              </a:lnSpc>
            </a:pPr>
            <a:r>
              <a:rPr lang="en-US" sz="4400" b="1">
                <a:solidFill>
                  <a:srgbClr val="002060"/>
                </a:solidFill>
                <a:latin typeface="Segoe UI" panose="020B0502040204020203" pitchFamily="34" charset="0"/>
                <a:cs typeface="Segoe UI" panose="020B0502040204020203" pitchFamily="34" charset="0"/>
              </a:rPr>
              <a:t>Threat Modeling Process</a:t>
            </a:r>
          </a:p>
        </p:txBody>
      </p:sp>
      <p:cxnSp>
        <p:nvCxnSpPr>
          <p:cNvPr id="25" name="Connettore diritto 24">
            <a:extLst>
              <a:ext uri="{FF2B5EF4-FFF2-40B4-BE49-F238E27FC236}">
                <a16:creationId xmlns:a16="http://schemas.microsoft.com/office/drawing/2014/main" id="{F34CCCFE-A208-A168-A9F0-346B7A1E6E2F}"/>
              </a:ext>
            </a:extLst>
          </p:cNvPr>
          <p:cNvCxnSpPr>
            <a:cxnSpLocks/>
          </p:cNvCxnSpPr>
          <p:nvPr/>
        </p:nvCxnSpPr>
        <p:spPr>
          <a:xfrm>
            <a:off x="122830" y="974366"/>
            <a:ext cx="1195283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8" name="Tabella 7">
            <a:extLst>
              <a:ext uri="{FF2B5EF4-FFF2-40B4-BE49-F238E27FC236}">
                <a16:creationId xmlns:a16="http://schemas.microsoft.com/office/drawing/2014/main" id="{B8798630-EFBD-4A5D-9852-14DB416F6746}"/>
              </a:ext>
            </a:extLst>
          </p:cNvPr>
          <p:cNvGraphicFramePr>
            <a:graphicFrameLocks noGrp="1"/>
          </p:cNvGraphicFramePr>
          <p:nvPr>
            <p:extLst>
              <p:ext uri="{D42A27DB-BD31-4B8C-83A1-F6EECF244321}">
                <p14:modId xmlns:p14="http://schemas.microsoft.com/office/powerpoint/2010/main" val="3793648804"/>
              </p:ext>
            </p:extLst>
          </p:nvPr>
        </p:nvGraphicFramePr>
        <p:xfrm>
          <a:off x="196851" y="1857018"/>
          <a:ext cx="11798298" cy="4026616"/>
        </p:xfrm>
        <a:graphic>
          <a:graphicData uri="http://schemas.openxmlformats.org/drawingml/2006/table">
            <a:tbl>
              <a:tblPr firstRow="1" bandRow="1">
                <a:tableStyleId>{5C22544A-7EE6-4342-B048-85BDC9FD1C3A}</a:tableStyleId>
              </a:tblPr>
              <a:tblGrid>
                <a:gridCol w="1798969">
                  <a:extLst>
                    <a:ext uri="{9D8B030D-6E8A-4147-A177-3AD203B41FA5}">
                      <a16:colId xmlns:a16="http://schemas.microsoft.com/office/drawing/2014/main" val="802234100"/>
                    </a:ext>
                  </a:extLst>
                </a:gridCol>
                <a:gridCol w="1798969">
                  <a:extLst>
                    <a:ext uri="{9D8B030D-6E8A-4147-A177-3AD203B41FA5}">
                      <a16:colId xmlns:a16="http://schemas.microsoft.com/office/drawing/2014/main" val="1124351734"/>
                    </a:ext>
                  </a:extLst>
                </a:gridCol>
                <a:gridCol w="881368">
                  <a:extLst>
                    <a:ext uri="{9D8B030D-6E8A-4147-A177-3AD203B41FA5}">
                      <a16:colId xmlns:a16="http://schemas.microsoft.com/office/drawing/2014/main" val="1430438383"/>
                    </a:ext>
                  </a:extLst>
                </a:gridCol>
                <a:gridCol w="699326">
                  <a:extLst>
                    <a:ext uri="{9D8B030D-6E8A-4147-A177-3AD203B41FA5}">
                      <a16:colId xmlns:a16="http://schemas.microsoft.com/office/drawing/2014/main" val="434147157"/>
                    </a:ext>
                  </a:extLst>
                </a:gridCol>
                <a:gridCol w="1004485">
                  <a:extLst>
                    <a:ext uri="{9D8B030D-6E8A-4147-A177-3AD203B41FA5}">
                      <a16:colId xmlns:a16="http://schemas.microsoft.com/office/drawing/2014/main" val="3864719328"/>
                    </a:ext>
                  </a:extLst>
                </a:gridCol>
                <a:gridCol w="1113033">
                  <a:extLst>
                    <a:ext uri="{9D8B030D-6E8A-4147-A177-3AD203B41FA5}">
                      <a16:colId xmlns:a16="http://schemas.microsoft.com/office/drawing/2014/main" val="1897528701"/>
                    </a:ext>
                  </a:extLst>
                </a:gridCol>
                <a:gridCol w="4502148">
                  <a:extLst>
                    <a:ext uri="{9D8B030D-6E8A-4147-A177-3AD203B41FA5}">
                      <a16:colId xmlns:a16="http://schemas.microsoft.com/office/drawing/2014/main" val="1141693385"/>
                    </a:ext>
                  </a:extLst>
                </a:gridCol>
              </a:tblGrid>
              <a:tr h="193823">
                <a:tc>
                  <a:txBody>
                    <a:bodyPr/>
                    <a:lstStyle/>
                    <a:p>
                      <a:r>
                        <a:rPr lang="it-IT" sz="1200"/>
                        <a:t>STRIDE (Category)</a:t>
                      </a:r>
                    </a:p>
                  </a:txBody>
                  <a:tcPr/>
                </a:tc>
                <a:tc>
                  <a:txBody>
                    <a:bodyPr/>
                    <a:lstStyle/>
                    <a:p>
                      <a:r>
                        <a:rPr lang="it-IT" sz="1200"/>
                        <a:t>Threat</a:t>
                      </a:r>
                    </a:p>
                  </a:txBody>
                  <a:tcPr/>
                </a:tc>
                <a:tc>
                  <a:txBody>
                    <a:bodyPr/>
                    <a:lstStyle/>
                    <a:p>
                      <a:r>
                        <a:rPr lang="it-IT" sz="1200"/>
                        <a:t>Interaction</a:t>
                      </a:r>
                    </a:p>
                  </a:txBody>
                  <a:tcPr/>
                </a:tc>
                <a:tc>
                  <a:txBody>
                    <a:bodyPr/>
                    <a:lstStyle/>
                    <a:p>
                      <a:r>
                        <a:rPr lang="it-IT" sz="1200"/>
                        <a:t>Priority</a:t>
                      </a:r>
                    </a:p>
                  </a:txBody>
                  <a:tcPr/>
                </a:tc>
                <a:tc>
                  <a:txBody>
                    <a:bodyPr/>
                    <a:lstStyle/>
                    <a:p>
                      <a:r>
                        <a:rPr lang="it-IT" sz="1200"/>
                        <a:t>State</a:t>
                      </a:r>
                    </a:p>
                  </a:txBody>
                  <a:tcPr/>
                </a:tc>
                <a:tc>
                  <a:txBody>
                    <a:bodyPr/>
                    <a:lstStyle/>
                    <a:p>
                      <a:r>
                        <a:rPr lang="it-IT" sz="1200"/>
                        <a:t>Changed by</a:t>
                      </a:r>
                    </a:p>
                  </a:txBody>
                  <a:tcPr/>
                </a:tc>
                <a:tc>
                  <a:txBody>
                    <a:bodyPr/>
                    <a:lstStyle/>
                    <a:p>
                      <a:r>
                        <a:rPr lang="it-IT" sz="1200"/>
                        <a:t>Description</a:t>
                      </a:r>
                    </a:p>
                  </a:txBody>
                  <a:tcPr/>
                </a:tc>
                <a:extLst>
                  <a:ext uri="{0D108BD9-81ED-4DB2-BD59-A6C34878D82A}">
                    <a16:rowId xmlns:a16="http://schemas.microsoft.com/office/drawing/2014/main" val="4190509773"/>
                  </a:ext>
                </a:extLst>
              </a:tr>
              <a:tr h="382628">
                <a:tc>
                  <a:txBody>
                    <a:bodyPr/>
                    <a:lstStyle/>
                    <a:p>
                      <a:pPr algn="l"/>
                      <a:r>
                        <a:rPr lang="it-IT" sz="1100" b="0">
                          <a:solidFill>
                            <a:schemeClr val="accent6">
                              <a:lumMod val="75000"/>
                            </a:schemeClr>
                          </a:solidFill>
                        </a:rPr>
                        <a:t>Information Disclosure</a:t>
                      </a:r>
                      <a:endParaRPr lang="en-US" sz="1100" b="0">
                        <a:solidFill>
                          <a:schemeClr val="accent6">
                            <a:lumMod val="75000"/>
                          </a:schemeClr>
                        </a:solidFill>
                      </a:endParaRPr>
                    </a:p>
                  </a:txBody>
                  <a:tcPr/>
                </a:tc>
                <a:tc>
                  <a:txBody>
                    <a:bodyPr/>
                    <a:lstStyle/>
                    <a:p>
                      <a:pPr algn="l"/>
                      <a:r>
                        <a:rPr lang="it-IT" sz="1100" b="0">
                          <a:solidFill>
                            <a:schemeClr val="accent6">
                              <a:lumMod val="75000"/>
                            </a:schemeClr>
                          </a:solidFill>
                        </a:rPr>
                        <a:t>Confidential Data Exposure</a:t>
                      </a:r>
                    </a:p>
                  </a:txBody>
                  <a:tcPr/>
                </a:tc>
                <a:tc>
                  <a:txBody>
                    <a:bodyPr/>
                    <a:lstStyle/>
                    <a:p>
                      <a:pPr algn="l"/>
                      <a:r>
                        <a:rPr lang="it-IT" sz="1100" b="0">
                          <a:solidFill>
                            <a:schemeClr val="accent6">
                              <a:lumMod val="75000"/>
                            </a:schemeClr>
                          </a:solidFill>
                        </a:rPr>
                        <a:t>HTTPS</a:t>
                      </a:r>
                    </a:p>
                  </a:txBody>
                  <a:tcPr/>
                </a:tc>
                <a:tc>
                  <a:txBody>
                    <a:bodyPr/>
                    <a:lstStyle/>
                    <a:p>
                      <a:pPr algn="l"/>
                      <a:r>
                        <a:rPr lang="it-IT" sz="1100" b="0">
                          <a:solidFill>
                            <a:schemeClr val="accent6">
                              <a:lumMod val="75000"/>
                            </a:schemeClr>
                          </a:solidFill>
                        </a:rPr>
                        <a:t>High	</a:t>
                      </a:r>
                    </a:p>
                  </a:txBody>
                  <a:tcPr/>
                </a:tc>
                <a:tc>
                  <a:txBody>
                    <a:bodyPr/>
                    <a:lstStyle/>
                    <a:p>
                      <a:pPr algn="l"/>
                      <a:r>
                        <a:rPr lang="it-IT" sz="1100" b="0">
                          <a:solidFill>
                            <a:schemeClr val="accent6">
                              <a:lumMod val="75000"/>
                            </a:schemeClr>
                          </a:solidFill>
                        </a:rPr>
                        <a:t>Mitigated</a:t>
                      </a:r>
                    </a:p>
                  </a:txBody>
                  <a:tcPr/>
                </a:tc>
                <a:tc>
                  <a:txBody>
                    <a:bodyPr/>
                    <a:lstStyle/>
                    <a:p>
                      <a:pPr algn="l"/>
                      <a:r>
                        <a:rPr lang="it-IT" sz="1100" b="0">
                          <a:solidFill>
                            <a:schemeClr val="accent6">
                              <a:lumMod val="75000"/>
                            </a:schemeClr>
                          </a:solidFill>
                        </a:rPr>
                        <a:t>Configuration</a:t>
                      </a:r>
                    </a:p>
                  </a:txBody>
                  <a:tcPr/>
                </a:tc>
                <a:tc>
                  <a:txBody>
                    <a:bodyPr/>
                    <a:lstStyle/>
                    <a:p>
                      <a:pPr algn="l"/>
                      <a:r>
                        <a:rPr lang="en-US" sz="1100" b="0">
                          <a:solidFill>
                            <a:schemeClr val="accent6">
                              <a:lumMod val="75000"/>
                            </a:schemeClr>
                          </a:solidFill>
                        </a:rPr>
                        <a:t>Ensure AWS CloudFront distributions are using origin access control for their origin S3 buckets.</a:t>
                      </a:r>
                    </a:p>
                  </a:txBody>
                  <a:tcPr/>
                </a:tc>
                <a:extLst>
                  <a:ext uri="{0D108BD9-81ED-4DB2-BD59-A6C34878D82A}">
                    <a16:rowId xmlns:a16="http://schemas.microsoft.com/office/drawing/2014/main" val="6626888"/>
                  </a:ext>
                </a:extLst>
              </a:tr>
              <a:tr h="382628">
                <a:tc>
                  <a:txBody>
                    <a:bodyPr/>
                    <a:lstStyle/>
                    <a:p>
                      <a:pPr algn="l"/>
                      <a:r>
                        <a:rPr lang="en-US" sz="1100" b="0">
                          <a:solidFill>
                            <a:srgbClr val="CF6C35"/>
                          </a:solidFill>
                        </a:rPr>
                        <a:t>Spoofing</a:t>
                      </a:r>
                      <a:endParaRPr lang="it-IT" sz="1100" b="0">
                        <a:solidFill>
                          <a:srgbClr val="CF6C35"/>
                        </a:solidFill>
                      </a:endParaRPr>
                    </a:p>
                  </a:txBody>
                  <a:tcPr/>
                </a:tc>
                <a:tc>
                  <a:txBody>
                    <a:bodyPr/>
                    <a:lstStyle/>
                    <a:p>
                      <a:pPr algn="l"/>
                      <a:r>
                        <a:rPr lang="en-US" sz="1100" b="0">
                          <a:solidFill>
                            <a:srgbClr val="CF6C35"/>
                          </a:solidFill>
                        </a:rPr>
                        <a:t>Weak Identity, Credential and Access Management</a:t>
                      </a:r>
                      <a:endParaRPr lang="it-IT" sz="1100" b="0">
                        <a:solidFill>
                          <a:srgbClr val="CF6C35"/>
                        </a:solidFill>
                      </a:endParaRPr>
                    </a:p>
                  </a:txBody>
                  <a:tcPr/>
                </a:tc>
                <a:tc>
                  <a:txBody>
                    <a:bodyPr/>
                    <a:lstStyle/>
                    <a:p>
                      <a:pPr algn="l"/>
                      <a:r>
                        <a:rPr lang="it-IT" sz="1100" b="0">
                          <a:solidFill>
                            <a:srgbClr val="CF6C35"/>
                          </a:solidFill>
                        </a:rPr>
                        <a:t>HTTPS</a:t>
                      </a:r>
                    </a:p>
                  </a:txBody>
                  <a:tcPr/>
                </a:tc>
                <a:tc>
                  <a:txBody>
                    <a:bodyPr/>
                    <a:lstStyle/>
                    <a:p>
                      <a:pPr algn="l"/>
                      <a:r>
                        <a:rPr lang="it-IT" sz="1100" b="0">
                          <a:solidFill>
                            <a:srgbClr val="CF6C35"/>
                          </a:solidFill>
                        </a:rPr>
                        <a:t>Low</a:t>
                      </a:r>
                    </a:p>
                  </a:txBody>
                  <a:tcPr/>
                </a:tc>
                <a:tc>
                  <a:txBody>
                    <a:bodyPr/>
                    <a:lstStyle/>
                    <a:p>
                      <a:pPr algn="l"/>
                      <a:r>
                        <a:rPr lang="it-IT" sz="1100" b="0">
                          <a:solidFill>
                            <a:srgbClr val="CF6C35"/>
                          </a:solidFill>
                        </a:rPr>
                        <a:t>Out of scope</a:t>
                      </a:r>
                    </a:p>
                  </a:txBody>
                  <a:tcPr/>
                </a:tc>
                <a:tc>
                  <a:txBody>
                    <a:bodyPr/>
                    <a:lstStyle/>
                    <a:p>
                      <a:pPr algn="l"/>
                      <a:endParaRPr lang="it-IT" sz="1100" b="0">
                        <a:solidFill>
                          <a:srgbClr val="CF6C35"/>
                        </a:solidFill>
                      </a:endParaRPr>
                    </a:p>
                  </a:txBody>
                  <a:tcPr/>
                </a:tc>
                <a:tc>
                  <a:txBody>
                    <a:bodyPr/>
                    <a:lstStyle/>
                    <a:p>
                      <a:pPr algn="l"/>
                      <a:r>
                        <a:rPr lang="en-US" sz="1100" b="0">
                          <a:solidFill>
                            <a:srgbClr val="CF6C35"/>
                          </a:solidFill>
                        </a:rPr>
                        <a:t>Ensure your content is privately accessed over the internet using Amazon CloudFront signed URLs.</a:t>
                      </a:r>
                    </a:p>
                  </a:txBody>
                  <a:tcPr/>
                </a:tc>
                <a:extLst>
                  <a:ext uri="{0D108BD9-81ED-4DB2-BD59-A6C34878D82A}">
                    <a16:rowId xmlns:a16="http://schemas.microsoft.com/office/drawing/2014/main" val="538697187"/>
                  </a:ext>
                </a:extLst>
              </a:tr>
              <a:tr h="382628">
                <a:tc>
                  <a:txBody>
                    <a:bodyPr/>
                    <a:lstStyle/>
                    <a:p>
                      <a:pPr algn="l"/>
                      <a:r>
                        <a:rPr lang="it-IT" sz="1100" b="0">
                          <a:solidFill>
                            <a:srgbClr val="CF6C35"/>
                          </a:solidFill>
                        </a:rPr>
                        <a:t>Information Disclosure</a:t>
                      </a:r>
                    </a:p>
                  </a:txBody>
                  <a:tcPr/>
                </a:tc>
                <a:tc>
                  <a:txBody>
                    <a:bodyPr/>
                    <a:lstStyle/>
                    <a:p>
                      <a:pPr algn="l"/>
                      <a:r>
                        <a:rPr lang="it-IT" sz="1100" b="0">
                          <a:solidFill>
                            <a:srgbClr val="CF6C35"/>
                          </a:solidFill>
                        </a:rPr>
                        <a:t>Insecure Communication</a:t>
                      </a:r>
                    </a:p>
                  </a:txBody>
                  <a:tcPr/>
                </a:tc>
                <a:tc>
                  <a:txBody>
                    <a:bodyPr/>
                    <a:lstStyle/>
                    <a:p>
                      <a:pPr algn="l"/>
                      <a:r>
                        <a:rPr lang="it-IT" sz="1100" b="0">
                          <a:solidFill>
                            <a:srgbClr val="CF6C35"/>
                          </a:solidFill>
                        </a:rPr>
                        <a:t>HTTPS</a:t>
                      </a:r>
                    </a:p>
                  </a:txBody>
                  <a:tcPr/>
                </a:tc>
                <a:tc>
                  <a:txBody>
                    <a:bodyPr/>
                    <a:lstStyle/>
                    <a:p>
                      <a:pPr algn="l"/>
                      <a:r>
                        <a:rPr lang="it-IT" sz="1100" b="0">
                          <a:solidFill>
                            <a:srgbClr val="CF6C35"/>
                          </a:solidFill>
                        </a:rPr>
                        <a:t>Low</a:t>
                      </a:r>
                    </a:p>
                  </a:txBody>
                  <a:tcPr/>
                </a:tc>
                <a:tc>
                  <a:txBody>
                    <a:bodyPr/>
                    <a:lstStyle/>
                    <a:p>
                      <a:pPr algn="l"/>
                      <a:r>
                        <a:rPr lang="it-IT" sz="1100" b="0">
                          <a:solidFill>
                            <a:srgbClr val="CF6C35"/>
                          </a:solidFill>
                        </a:rPr>
                        <a:t>Out of scope</a:t>
                      </a:r>
                    </a:p>
                  </a:txBody>
                  <a:tcPr/>
                </a:tc>
                <a:tc>
                  <a:txBody>
                    <a:bodyPr/>
                    <a:lstStyle/>
                    <a:p>
                      <a:pPr algn="l"/>
                      <a:endParaRPr lang="it-IT" sz="1100" b="0">
                        <a:solidFill>
                          <a:srgbClr val="CF6C35"/>
                        </a:solidFill>
                      </a:endParaRPr>
                    </a:p>
                  </a:txBody>
                  <a:tcPr/>
                </a:tc>
                <a:tc>
                  <a:txBody>
                    <a:bodyPr/>
                    <a:lstStyle/>
                    <a:p>
                      <a:pPr algn="l"/>
                      <a:r>
                        <a:rPr lang="en-US" sz="1100" b="0">
                          <a:solidFill>
                            <a:srgbClr val="CF6C35"/>
                          </a:solidFill>
                        </a:rPr>
                        <a:t>Ensure that Amazon CloudFront web distributions enforce field-level encryption.</a:t>
                      </a:r>
                    </a:p>
                  </a:txBody>
                  <a:tcPr/>
                </a:tc>
                <a:extLst>
                  <a:ext uri="{0D108BD9-81ED-4DB2-BD59-A6C34878D82A}">
                    <a16:rowId xmlns:a16="http://schemas.microsoft.com/office/drawing/2014/main" val="95233788"/>
                  </a:ext>
                </a:extLst>
              </a:tr>
              <a:tr h="38262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100" b="0">
                          <a:solidFill>
                            <a:srgbClr val="CF6C35"/>
                          </a:solidFill>
                        </a:rPr>
                        <a:t>Tampering</a:t>
                      </a:r>
                      <a:endParaRPr lang="en-US" sz="1100" b="0">
                        <a:solidFill>
                          <a:srgbClr val="CF6C35"/>
                        </a:solidFill>
                      </a:endParaRPr>
                    </a:p>
                  </a:txBody>
                  <a:tcPr/>
                </a:tc>
                <a:tc>
                  <a:txBody>
                    <a:bodyPr/>
                    <a:lstStyle/>
                    <a:p>
                      <a:pPr algn="l"/>
                      <a:r>
                        <a:rPr lang="it-IT" sz="1100" b="0">
                          <a:solidFill>
                            <a:srgbClr val="CF6C35"/>
                          </a:solidFill>
                        </a:rPr>
                        <a:t>Shared Technology Issues</a:t>
                      </a:r>
                    </a:p>
                  </a:txBody>
                  <a:tcPr/>
                </a:tc>
                <a:tc>
                  <a:txBody>
                    <a:bodyPr/>
                    <a:lstStyle/>
                    <a:p>
                      <a:pPr algn="l"/>
                      <a:r>
                        <a:rPr lang="it-IT" sz="1100" b="0">
                          <a:solidFill>
                            <a:srgbClr val="CF6C35"/>
                          </a:solidFill>
                        </a:rPr>
                        <a:t>HTTPS</a:t>
                      </a:r>
                    </a:p>
                  </a:txBody>
                  <a:tcPr/>
                </a:tc>
                <a:tc>
                  <a:txBody>
                    <a:bodyPr/>
                    <a:lstStyle/>
                    <a:p>
                      <a:pPr algn="l"/>
                      <a:r>
                        <a:rPr lang="it-IT" sz="1100" b="0">
                          <a:solidFill>
                            <a:srgbClr val="CF6C35"/>
                          </a:solidFill>
                        </a:rPr>
                        <a:t>Low</a:t>
                      </a:r>
                    </a:p>
                  </a:txBody>
                  <a:tcPr/>
                </a:tc>
                <a:tc>
                  <a:txBody>
                    <a:bodyPr/>
                    <a:lstStyle/>
                    <a:p>
                      <a:pPr algn="l"/>
                      <a:r>
                        <a:rPr lang="it-IT" sz="1100" b="0">
                          <a:solidFill>
                            <a:srgbClr val="CF6C35"/>
                          </a:solidFill>
                        </a:rPr>
                        <a:t>Out of scope</a:t>
                      </a:r>
                    </a:p>
                  </a:txBody>
                  <a:tcPr/>
                </a:tc>
                <a:tc>
                  <a:txBody>
                    <a:bodyPr/>
                    <a:lstStyle/>
                    <a:p>
                      <a:pPr algn="l"/>
                      <a:endParaRPr lang="it-IT" sz="1100" b="0">
                        <a:solidFill>
                          <a:srgbClr val="CF6C35"/>
                        </a:solidFill>
                      </a:endParaRPr>
                    </a:p>
                  </a:txBody>
                  <a:tcPr/>
                </a:tc>
                <a:tc>
                  <a:txBody>
                    <a:bodyPr/>
                    <a:lstStyle/>
                    <a:p>
                      <a:pPr algn="l"/>
                      <a:r>
                        <a:rPr lang="en-US" sz="1100" b="0">
                          <a:solidFill>
                            <a:srgbClr val="CF6C35"/>
                          </a:solidFill>
                        </a:rPr>
                        <a:t>Ensure geo restriction is enabled within CloudFront distribution.</a:t>
                      </a:r>
                    </a:p>
                  </a:txBody>
                  <a:tcPr/>
                </a:tc>
                <a:extLst>
                  <a:ext uri="{0D108BD9-81ED-4DB2-BD59-A6C34878D82A}">
                    <a16:rowId xmlns:a16="http://schemas.microsoft.com/office/drawing/2014/main" val="2568406708"/>
                  </a:ext>
                </a:extLst>
              </a:tr>
              <a:tr h="274707">
                <a:tc>
                  <a:txBody>
                    <a:bodyPr/>
                    <a:lstStyle/>
                    <a:p>
                      <a:pPr algn="l"/>
                      <a:r>
                        <a:rPr lang="it-IT" sz="1100" b="0">
                          <a:solidFill>
                            <a:srgbClr val="C00000"/>
                          </a:solidFill>
                        </a:rPr>
                        <a:t>Denial of Service</a:t>
                      </a:r>
                    </a:p>
                  </a:txBody>
                  <a:tcPr/>
                </a:tc>
                <a:tc>
                  <a:txBody>
                    <a:bodyPr/>
                    <a:lstStyle/>
                    <a:p>
                      <a:pPr algn="l"/>
                      <a:r>
                        <a:rPr lang="it-IT" sz="1100" b="0">
                          <a:solidFill>
                            <a:srgbClr val="C00000"/>
                          </a:solidFill>
                        </a:rPr>
                        <a:t>Cloud Services Abuse</a:t>
                      </a:r>
                    </a:p>
                  </a:txBody>
                  <a:tcPr/>
                </a:tc>
                <a:tc>
                  <a:txBody>
                    <a:bodyPr/>
                    <a:lstStyle/>
                    <a:p>
                      <a:pPr algn="l"/>
                      <a:r>
                        <a:rPr lang="it-IT" sz="1100" b="0">
                          <a:solidFill>
                            <a:srgbClr val="C00000"/>
                          </a:solidFill>
                        </a:rPr>
                        <a:t>HTTPS</a:t>
                      </a:r>
                    </a:p>
                  </a:txBody>
                  <a:tcPr/>
                </a:tc>
                <a:tc>
                  <a:txBody>
                    <a:bodyPr/>
                    <a:lstStyle/>
                    <a:p>
                      <a:pPr algn="l"/>
                      <a:r>
                        <a:rPr lang="it-IT" sz="1100" b="0">
                          <a:solidFill>
                            <a:srgbClr val="C00000"/>
                          </a:solidFill>
                        </a:rPr>
                        <a:t>High</a:t>
                      </a:r>
                    </a:p>
                  </a:txBody>
                  <a:tcPr/>
                </a:tc>
                <a:tc>
                  <a:txBody>
                    <a:bodyPr/>
                    <a:lstStyle/>
                    <a:p>
                      <a:pPr algn="l"/>
                      <a:r>
                        <a:rPr lang="it-IT" sz="1100" b="0">
                          <a:solidFill>
                            <a:srgbClr val="C00000"/>
                          </a:solidFill>
                        </a:rPr>
                        <a:t>Open</a:t>
                      </a:r>
                    </a:p>
                  </a:txBody>
                  <a:tcPr/>
                </a:tc>
                <a:tc>
                  <a:txBody>
                    <a:bodyPr/>
                    <a:lstStyle/>
                    <a:p>
                      <a:pPr algn="l"/>
                      <a:endParaRPr lang="it-IT" sz="1100" b="0">
                        <a:solidFill>
                          <a:srgbClr val="C00000"/>
                        </a:solidFill>
                      </a:endParaRPr>
                    </a:p>
                  </a:txBody>
                  <a:tcPr/>
                </a:tc>
                <a:tc>
                  <a:txBody>
                    <a:bodyPr/>
                    <a:lstStyle/>
                    <a:p>
                      <a:pPr algn="l"/>
                      <a:r>
                        <a:rPr lang="en-US" sz="1100" b="0">
                          <a:solidFill>
                            <a:srgbClr val="C00000"/>
                          </a:solidFill>
                        </a:rPr>
                        <a:t>Use AWS Shield Advanced to protect your application infrastructure against DDoS attacks.</a:t>
                      </a:r>
                    </a:p>
                  </a:txBody>
                  <a:tcPr/>
                </a:tc>
                <a:extLst>
                  <a:ext uri="{0D108BD9-81ED-4DB2-BD59-A6C34878D82A}">
                    <a16:rowId xmlns:a16="http://schemas.microsoft.com/office/drawing/2014/main" val="1286149477"/>
                  </a:ext>
                </a:extLst>
              </a:tr>
              <a:tr h="382628">
                <a:tc>
                  <a:txBody>
                    <a:bodyPr/>
                    <a:lstStyle/>
                    <a:p>
                      <a:pPr algn="l"/>
                      <a:r>
                        <a:rPr lang="it-IT" sz="1100" b="0">
                          <a:solidFill>
                            <a:schemeClr val="accent6">
                              <a:lumMod val="75000"/>
                            </a:schemeClr>
                          </a:solidFill>
                        </a:rPr>
                        <a:t>Information Disclosure</a:t>
                      </a:r>
                    </a:p>
                  </a:txBody>
                  <a:tcPr/>
                </a:tc>
                <a:tc>
                  <a:txBody>
                    <a:bodyPr/>
                    <a:lstStyle/>
                    <a:p>
                      <a:pPr algn="l"/>
                      <a:r>
                        <a:rPr lang="it-IT" sz="1100" b="0">
                          <a:solidFill>
                            <a:schemeClr val="accent6">
                              <a:lumMod val="75000"/>
                            </a:schemeClr>
                          </a:solidFill>
                        </a:rPr>
                        <a:t>Confidential Data Exposure</a:t>
                      </a:r>
                    </a:p>
                  </a:txBody>
                  <a:tcPr/>
                </a:tc>
                <a:tc>
                  <a:txBody>
                    <a:bodyPr/>
                    <a:lstStyle/>
                    <a:p>
                      <a:pPr algn="l"/>
                      <a:r>
                        <a:rPr lang="it-IT" sz="1100" b="0">
                          <a:solidFill>
                            <a:schemeClr val="accent6">
                              <a:lumMod val="75000"/>
                            </a:schemeClr>
                          </a:solidFill>
                        </a:rPr>
                        <a:t>HTTPS</a:t>
                      </a:r>
                    </a:p>
                  </a:txBody>
                  <a:tcPr/>
                </a:tc>
                <a:tc>
                  <a:txBody>
                    <a:bodyPr/>
                    <a:lstStyle/>
                    <a:p>
                      <a:pPr algn="l"/>
                      <a:r>
                        <a:rPr lang="it-IT" sz="1100" b="0">
                          <a:solidFill>
                            <a:schemeClr val="accent6">
                              <a:lumMod val="75000"/>
                            </a:schemeClr>
                          </a:solidFill>
                        </a:rPr>
                        <a:t>High</a:t>
                      </a:r>
                    </a:p>
                  </a:txBody>
                  <a:tcPr/>
                </a:tc>
                <a:tc>
                  <a:txBody>
                    <a:bodyPr/>
                    <a:lstStyle/>
                    <a:p>
                      <a:pPr algn="l"/>
                      <a:r>
                        <a:rPr lang="it-IT" sz="1100" b="0">
                          <a:solidFill>
                            <a:schemeClr val="accent6">
                              <a:lumMod val="75000"/>
                            </a:schemeClr>
                          </a:solidFill>
                        </a:rPr>
                        <a:t>Mitigated</a:t>
                      </a:r>
                    </a:p>
                  </a:txBody>
                  <a:tcPr/>
                </a:tc>
                <a:tc>
                  <a:txBody>
                    <a:bodyPr/>
                    <a:lstStyle/>
                    <a:p>
                      <a:pPr algn="l"/>
                      <a:r>
                        <a:rPr lang="it-IT" sz="1100" b="0">
                          <a:solidFill>
                            <a:schemeClr val="accent6">
                              <a:lumMod val="75000"/>
                            </a:schemeClr>
                          </a:solidFill>
                        </a:rPr>
                        <a:t>AWS Certificate Manager</a:t>
                      </a:r>
                    </a:p>
                  </a:txBody>
                  <a:tcPr/>
                </a:tc>
                <a:tc>
                  <a:txBody>
                    <a:bodyPr/>
                    <a:lstStyle/>
                    <a:p>
                      <a:pPr algn="l"/>
                      <a:r>
                        <a:rPr lang="en-US" sz="1100" b="0">
                          <a:solidFill>
                            <a:schemeClr val="accent6">
                              <a:lumMod val="75000"/>
                            </a:schemeClr>
                          </a:solidFill>
                        </a:rPr>
                        <a:t>Ensure AWS CloudFront distributions are using improved security policies for HTTPS connections.</a:t>
                      </a:r>
                    </a:p>
                  </a:txBody>
                  <a:tcPr/>
                </a:tc>
                <a:extLst>
                  <a:ext uri="{0D108BD9-81ED-4DB2-BD59-A6C34878D82A}">
                    <a16:rowId xmlns:a16="http://schemas.microsoft.com/office/drawing/2014/main" val="2422606933"/>
                  </a:ext>
                </a:extLst>
              </a:tr>
              <a:tr h="382628">
                <a:tc>
                  <a:txBody>
                    <a:bodyPr/>
                    <a:lstStyle/>
                    <a:p>
                      <a:pPr algn="l"/>
                      <a:r>
                        <a:rPr lang="it-IT" sz="1100" b="0">
                          <a:solidFill>
                            <a:schemeClr val="accent6">
                              <a:lumMod val="75000"/>
                            </a:schemeClr>
                          </a:solidFill>
                        </a:rPr>
                        <a:t>Information Disclosure</a:t>
                      </a:r>
                    </a:p>
                  </a:txBody>
                  <a:tcPr/>
                </a:tc>
                <a:tc>
                  <a:txBody>
                    <a:bodyPr/>
                    <a:lstStyle/>
                    <a:p>
                      <a:pPr algn="l"/>
                      <a:r>
                        <a:rPr lang="it-IT" sz="1100" b="0">
                          <a:solidFill>
                            <a:schemeClr val="accent6">
                              <a:lumMod val="75000"/>
                            </a:schemeClr>
                          </a:solidFill>
                        </a:rPr>
                        <a:t>Insecure Communication</a:t>
                      </a:r>
                    </a:p>
                  </a:txBody>
                  <a:tcPr/>
                </a:tc>
                <a:tc>
                  <a:txBody>
                    <a:bodyPr/>
                    <a:lstStyle/>
                    <a:p>
                      <a:pPr algn="l"/>
                      <a:r>
                        <a:rPr lang="it-IT" sz="1100" b="0">
                          <a:solidFill>
                            <a:schemeClr val="accent6">
                              <a:lumMod val="75000"/>
                            </a:schemeClr>
                          </a:solidFill>
                        </a:rPr>
                        <a:t>HTTPS</a:t>
                      </a:r>
                    </a:p>
                  </a:txBody>
                  <a:tcPr/>
                </a:tc>
                <a:tc>
                  <a:txBody>
                    <a:bodyPr/>
                    <a:lstStyle/>
                    <a:p>
                      <a:pPr algn="l"/>
                      <a:r>
                        <a:rPr lang="it-IT" sz="1100" b="0">
                          <a:solidFill>
                            <a:schemeClr val="accent6">
                              <a:lumMod val="75000"/>
                            </a:schemeClr>
                          </a:solidFill>
                        </a:rPr>
                        <a:t>High</a:t>
                      </a:r>
                    </a:p>
                  </a:txBody>
                  <a:tcPr/>
                </a:tc>
                <a:tc>
                  <a:txBody>
                    <a:bodyPr/>
                    <a:lstStyle/>
                    <a:p>
                      <a:pPr algn="l"/>
                      <a:r>
                        <a:rPr lang="it-IT" sz="1100" b="0">
                          <a:solidFill>
                            <a:schemeClr val="accent6">
                              <a:lumMod val="75000"/>
                            </a:schemeClr>
                          </a:solidFill>
                        </a:rPr>
                        <a:t>Mitigated</a:t>
                      </a:r>
                    </a:p>
                  </a:txBody>
                  <a:tcPr/>
                </a:tc>
                <a:tc>
                  <a:txBody>
                    <a:bodyPr/>
                    <a:lstStyle/>
                    <a:p>
                      <a:pPr algn="l"/>
                      <a:r>
                        <a:rPr lang="it-IT" sz="1100" b="0">
                          <a:solidFill>
                            <a:schemeClr val="accent6">
                              <a:lumMod val="75000"/>
                            </a:schemeClr>
                          </a:solidFill>
                        </a:rPr>
                        <a:t>Configuration</a:t>
                      </a:r>
                    </a:p>
                  </a:txBody>
                  <a:tcPr/>
                </a:tc>
                <a:tc>
                  <a:txBody>
                    <a:bodyPr/>
                    <a:lstStyle/>
                    <a:p>
                      <a:pPr algn="l"/>
                      <a:r>
                        <a:rPr lang="en-US" sz="1100" b="0">
                          <a:solidFill>
                            <a:schemeClr val="accent6">
                              <a:lumMod val="75000"/>
                            </a:schemeClr>
                          </a:solidFill>
                        </a:rPr>
                        <a:t>Configure HTTP to HTTPS redirects for your CloudFront distribution viewer protocol policy.</a:t>
                      </a:r>
                    </a:p>
                  </a:txBody>
                  <a:tcPr/>
                </a:tc>
                <a:extLst>
                  <a:ext uri="{0D108BD9-81ED-4DB2-BD59-A6C34878D82A}">
                    <a16:rowId xmlns:a16="http://schemas.microsoft.com/office/drawing/2014/main" val="1115899130"/>
                  </a:ext>
                </a:extLst>
              </a:tr>
              <a:tr h="382628">
                <a:tc>
                  <a:txBody>
                    <a:bodyPr/>
                    <a:lstStyle/>
                    <a:p>
                      <a:pPr algn="l"/>
                      <a:r>
                        <a:rPr lang="it-IT" sz="1100" b="0">
                          <a:solidFill>
                            <a:schemeClr val="accent6">
                              <a:lumMod val="75000"/>
                            </a:schemeClr>
                          </a:solidFill>
                        </a:rPr>
                        <a:t>Denial of Service</a:t>
                      </a:r>
                    </a:p>
                  </a:txBody>
                  <a:tcPr/>
                </a:tc>
                <a:tc>
                  <a:txBody>
                    <a:bodyPr/>
                    <a:lstStyle/>
                    <a:p>
                      <a:pPr algn="l"/>
                      <a:r>
                        <a:rPr lang="it-IT" sz="1100" b="0">
                          <a:solidFill>
                            <a:schemeClr val="accent6">
                              <a:lumMod val="75000"/>
                            </a:schemeClr>
                          </a:solidFill>
                        </a:rPr>
                        <a:t>Cloud Services Abuse</a:t>
                      </a:r>
                    </a:p>
                  </a:txBody>
                  <a:tcPr/>
                </a:tc>
                <a:tc>
                  <a:txBody>
                    <a:bodyPr/>
                    <a:lstStyle/>
                    <a:p>
                      <a:pPr algn="l"/>
                      <a:r>
                        <a:rPr lang="it-IT" sz="1100" b="0">
                          <a:solidFill>
                            <a:schemeClr val="accent6">
                              <a:lumMod val="75000"/>
                            </a:schemeClr>
                          </a:solidFill>
                        </a:rPr>
                        <a:t>HTTPS</a:t>
                      </a:r>
                    </a:p>
                  </a:txBody>
                  <a:tcPr/>
                </a:tc>
                <a:tc>
                  <a:txBody>
                    <a:bodyPr/>
                    <a:lstStyle/>
                    <a:p>
                      <a:pPr algn="l"/>
                      <a:r>
                        <a:rPr lang="it-IT" sz="1100" b="0">
                          <a:solidFill>
                            <a:schemeClr val="accent6">
                              <a:lumMod val="75000"/>
                            </a:schemeClr>
                          </a:solidFill>
                        </a:rPr>
                        <a:t>High</a:t>
                      </a:r>
                    </a:p>
                  </a:txBody>
                  <a:tcPr/>
                </a:tc>
                <a:tc>
                  <a:txBody>
                    <a:bodyPr/>
                    <a:lstStyle/>
                    <a:p>
                      <a:pPr algn="l"/>
                      <a:r>
                        <a:rPr lang="it-IT" sz="1100" b="0">
                          <a:solidFill>
                            <a:schemeClr val="accent6">
                              <a:lumMod val="75000"/>
                            </a:schemeClr>
                          </a:solidFill>
                        </a:rPr>
                        <a:t>Mitigated</a:t>
                      </a:r>
                    </a:p>
                  </a:txBody>
                  <a:tcPr/>
                </a:tc>
                <a:tc>
                  <a:txBody>
                    <a:bodyPr/>
                    <a:lstStyle/>
                    <a:p>
                      <a:pPr algn="l"/>
                      <a:r>
                        <a:rPr lang="it-IT" sz="1100" b="0">
                          <a:solidFill>
                            <a:schemeClr val="accent6">
                              <a:lumMod val="75000"/>
                            </a:schemeClr>
                          </a:solidFill>
                        </a:rPr>
                        <a:t>Configuration</a:t>
                      </a:r>
                    </a:p>
                  </a:txBody>
                  <a:tcPr/>
                </a:tc>
                <a:tc>
                  <a:txBody>
                    <a:bodyPr/>
                    <a:lstStyle/>
                    <a:p>
                      <a:pPr algn="l"/>
                      <a:r>
                        <a:rPr lang="en-US" sz="1100" b="0">
                          <a:solidFill>
                            <a:schemeClr val="accent6">
                              <a:lumMod val="75000"/>
                            </a:schemeClr>
                          </a:solidFill>
                        </a:rPr>
                        <a:t>Ensure that AWS CloudFront distributions are using Origin Failover feature to optimize their high availability.</a:t>
                      </a:r>
                    </a:p>
                  </a:txBody>
                  <a:tcPr/>
                </a:tc>
                <a:extLst>
                  <a:ext uri="{0D108BD9-81ED-4DB2-BD59-A6C34878D82A}">
                    <a16:rowId xmlns:a16="http://schemas.microsoft.com/office/drawing/2014/main" val="2096253376"/>
                  </a:ext>
                </a:extLst>
              </a:tr>
              <a:tr h="382628">
                <a:tc>
                  <a:txBody>
                    <a:bodyPr/>
                    <a:lstStyle/>
                    <a:p>
                      <a:pPr algn="l"/>
                      <a:r>
                        <a:rPr lang="it-IT" sz="1100" b="0">
                          <a:solidFill>
                            <a:srgbClr val="C00000"/>
                          </a:solidFill>
                        </a:rPr>
                        <a:t>Denial of Service</a:t>
                      </a:r>
                    </a:p>
                  </a:txBody>
                  <a:tcPr/>
                </a:tc>
                <a:tc>
                  <a:txBody>
                    <a:bodyPr/>
                    <a:lstStyle/>
                    <a:p>
                      <a:pPr algn="l"/>
                      <a:r>
                        <a:rPr lang="it-IT" sz="1100" b="0">
                          <a:solidFill>
                            <a:srgbClr val="C00000"/>
                          </a:solidFill>
                        </a:rPr>
                        <a:t>Cloud Services Abuse</a:t>
                      </a:r>
                    </a:p>
                  </a:txBody>
                  <a:tcPr/>
                </a:tc>
                <a:tc>
                  <a:txBody>
                    <a:bodyPr/>
                    <a:lstStyle/>
                    <a:p>
                      <a:pPr algn="l"/>
                      <a:r>
                        <a:rPr lang="it-IT" sz="1100" b="0">
                          <a:solidFill>
                            <a:srgbClr val="C00000"/>
                          </a:solidFill>
                        </a:rPr>
                        <a:t>HTTPS</a:t>
                      </a:r>
                    </a:p>
                  </a:txBody>
                  <a:tcPr/>
                </a:tc>
                <a:tc>
                  <a:txBody>
                    <a:bodyPr/>
                    <a:lstStyle/>
                    <a:p>
                      <a:pPr algn="l"/>
                      <a:r>
                        <a:rPr lang="it-IT" sz="1100" b="0">
                          <a:solidFill>
                            <a:srgbClr val="C00000"/>
                          </a:solidFill>
                        </a:rPr>
                        <a:t>High</a:t>
                      </a:r>
                    </a:p>
                  </a:txBody>
                  <a:tcPr/>
                </a:tc>
                <a:tc>
                  <a:txBody>
                    <a:bodyPr/>
                    <a:lstStyle/>
                    <a:p>
                      <a:pPr algn="l"/>
                      <a:r>
                        <a:rPr lang="it-IT" sz="1100" b="0">
                          <a:solidFill>
                            <a:srgbClr val="C00000"/>
                          </a:solidFill>
                        </a:rPr>
                        <a:t>Open</a:t>
                      </a:r>
                    </a:p>
                  </a:txBody>
                  <a:tcPr/>
                </a:tc>
                <a:tc>
                  <a:txBody>
                    <a:bodyPr/>
                    <a:lstStyle/>
                    <a:p>
                      <a:pPr algn="l"/>
                      <a:endParaRPr lang="it-IT" sz="1100" b="0">
                        <a:solidFill>
                          <a:srgbClr val="C00000"/>
                        </a:solidFill>
                      </a:endParaRPr>
                    </a:p>
                  </a:txBody>
                  <a:tcPr/>
                </a:tc>
                <a:tc>
                  <a:txBody>
                    <a:bodyPr/>
                    <a:lstStyle/>
                    <a:p>
                      <a:pPr algn="l"/>
                      <a:r>
                        <a:rPr lang="en-US" sz="1100" b="0">
                          <a:solidFill>
                            <a:srgbClr val="C00000"/>
                          </a:solidFill>
                        </a:rPr>
                        <a:t>Ensure your Cloudfront CDN distributions are integrated with AWS WAF.</a:t>
                      </a:r>
                    </a:p>
                  </a:txBody>
                  <a:tcPr/>
                </a:tc>
                <a:extLst>
                  <a:ext uri="{0D108BD9-81ED-4DB2-BD59-A6C34878D82A}">
                    <a16:rowId xmlns:a16="http://schemas.microsoft.com/office/drawing/2014/main" val="1730901518"/>
                  </a:ext>
                </a:extLst>
              </a:tr>
            </a:tbl>
          </a:graphicData>
        </a:graphic>
      </p:graphicFrame>
      <p:graphicFrame>
        <p:nvGraphicFramePr>
          <p:cNvPr id="9" name="Tabella 8">
            <a:extLst>
              <a:ext uri="{FF2B5EF4-FFF2-40B4-BE49-F238E27FC236}">
                <a16:creationId xmlns:a16="http://schemas.microsoft.com/office/drawing/2014/main" id="{2DF4E2A1-B819-94A3-4F7A-79E0B2765071}"/>
              </a:ext>
            </a:extLst>
          </p:cNvPr>
          <p:cNvGraphicFramePr>
            <a:graphicFrameLocks noGrp="1"/>
          </p:cNvGraphicFramePr>
          <p:nvPr>
            <p:extLst>
              <p:ext uri="{D42A27DB-BD31-4B8C-83A1-F6EECF244321}">
                <p14:modId xmlns:p14="http://schemas.microsoft.com/office/powerpoint/2010/main" val="2103929151"/>
              </p:ext>
            </p:extLst>
          </p:nvPr>
        </p:nvGraphicFramePr>
        <p:xfrm>
          <a:off x="196851" y="1857018"/>
          <a:ext cx="11798298" cy="4026616"/>
        </p:xfrm>
        <a:graphic>
          <a:graphicData uri="http://schemas.openxmlformats.org/drawingml/2006/table">
            <a:tbl>
              <a:tblPr firstRow="1" bandRow="1">
                <a:tableStyleId>{5C22544A-7EE6-4342-B048-85BDC9FD1C3A}</a:tableStyleId>
              </a:tblPr>
              <a:tblGrid>
                <a:gridCol w="1798969">
                  <a:extLst>
                    <a:ext uri="{9D8B030D-6E8A-4147-A177-3AD203B41FA5}">
                      <a16:colId xmlns:a16="http://schemas.microsoft.com/office/drawing/2014/main" val="802234100"/>
                    </a:ext>
                  </a:extLst>
                </a:gridCol>
                <a:gridCol w="1798969">
                  <a:extLst>
                    <a:ext uri="{9D8B030D-6E8A-4147-A177-3AD203B41FA5}">
                      <a16:colId xmlns:a16="http://schemas.microsoft.com/office/drawing/2014/main" val="1124351734"/>
                    </a:ext>
                  </a:extLst>
                </a:gridCol>
                <a:gridCol w="881368">
                  <a:extLst>
                    <a:ext uri="{9D8B030D-6E8A-4147-A177-3AD203B41FA5}">
                      <a16:colId xmlns:a16="http://schemas.microsoft.com/office/drawing/2014/main" val="1430438383"/>
                    </a:ext>
                  </a:extLst>
                </a:gridCol>
                <a:gridCol w="699326">
                  <a:extLst>
                    <a:ext uri="{9D8B030D-6E8A-4147-A177-3AD203B41FA5}">
                      <a16:colId xmlns:a16="http://schemas.microsoft.com/office/drawing/2014/main" val="434147157"/>
                    </a:ext>
                  </a:extLst>
                </a:gridCol>
                <a:gridCol w="1004485">
                  <a:extLst>
                    <a:ext uri="{9D8B030D-6E8A-4147-A177-3AD203B41FA5}">
                      <a16:colId xmlns:a16="http://schemas.microsoft.com/office/drawing/2014/main" val="3864719328"/>
                    </a:ext>
                  </a:extLst>
                </a:gridCol>
                <a:gridCol w="1113033">
                  <a:extLst>
                    <a:ext uri="{9D8B030D-6E8A-4147-A177-3AD203B41FA5}">
                      <a16:colId xmlns:a16="http://schemas.microsoft.com/office/drawing/2014/main" val="1897528701"/>
                    </a:ext>
                  </a:extLst>
                </a:gridCol>
                <a:gridCol w="4502148">
                  <a:extLst>
                    <a:ext uri="{9D8B030D-6E8A-4147-A177-3AD203B41FA5}">
                      <a16:colId xmlns:a16="http://schemas.microsoft.com/office/drawing/2014/main" val="1141693385"/>
                    </a:ext>
                  </a:extLst>
                </a:gridCol>
              </a:tblGrid>
              <a:tr h="193823">
                <a:tc>
                  <a:txBody>
                    <a:bodyPr/>
                    <a:lstStyle/>
                    <a:p>
                      <a:r>
                        <a:rPr lang="it-IT" sz="1200"/>
                        <a:t>STRIDE (Category)</a:t>
                      </a:r>
                    </a:p>
                  </a:txBody>
                  <a:tcPr/>
                </a:tc>
                <a:tc>
                  <a:txBody>
                    <a:bodyPr/>
                    <a:lstStyle/>
                    <a:p>
                      <a:r>
                        <a:rPr lang="it-IT" sz="1200"/>
                        <a:t>Threat</a:t>
                      </a:r>
                    </a:p>
                  </a:txBody>
                  <a:tcPr/>
                </a:tc>
                <a:tc>
                  <a:txBody>
                    <a:bodyPr/>
                    <a:lstStyle/>
                    <a:p>
                      <a:r>
                        <a:rPr lang="it-IT" sz="1200"/>
                        <a:t>Interaction</a:t>
                      </a:r>
                    </a:p>
                  </a:txBody>
                  <a:tcPr/>
                </a:tc>
                <a:tc>
                  <a:txBody>
                    <a:bodyPr/>
                    <a:lstStyle/>
                    <a:p>
                      <a:r>
                        <a:rPr lang="it-IT" sz="1200"/>
                        <a:t>Priority</a:t>
                      </a:r>
                    </a:p>
                  </a:txBody>
                  <a:tcPr/>
                </a:tc>
                <a:tc>
                  <a:txBody>
                    <a:bodyPr/>
                    <a:lstStyle/>
                    <a:p>
                      <a:r>
                        <a:rPr lang="it-IT" sz="1200"/>
                        <a:t>State</a:t>
                      </a:r>
                    </a:p>
                  </a:txBody>
                  <a:tcPr/>
                </a:tc>
                <a:tc>
                  <a:txBody>
                    <a:bodyPr/>
                    <a:lstStyle/>
                    <a:p>
                      <a:r>
                        <a:rPr lang="it-IT" sz="1200"/>
                        <a:t>Changed by</a:t>
                      </a:r>
                    </a:p>
                  </a:txBody>
                  <a:tcPr/>
                </a:tc>
                <a:tc>
                  <a:txBody>
                    <a:bodyPr/>
                    <a:lstStyle/>
                    <a:p>
                      <a:r>
                        <a:rPr lang="it-IT" sz="1200"/>
                        <a:t>Description</a:t>
                      </a:r>
                    </a:p>
                  </a:txBody>
                  <a:tcPr/>
                </a:tc>
                <a:extLst>
                  <a:ext uri="{0D108BD9-81ED-4DB2-BD59-A6C34878D82A}">
                    <a16:rowId xmlns:a16="http://schemas.microsoft.com/office/drawing/2014/main" val="4190509773"/>
                  </a:ext>
                </a:extLst>
              </a:tr>
              <a:tr h="382628">
                <a:tc>
                  <a:txBody>
                    <a:bodyPr/>
                    <a:lstStyle/>
                    <a:p>
                      <a:pPr algn="l"/>
                      <a:r>
                        <a:rPr lang="it-IT" sz="1100" b="0">
                          <a:solidFill>
                            <a:schemeClr val="accent6">
                              <a:lumMod val="75000"/>
                            </a:schemeClr>
                          </a:solidFill>
                        </a:rPr>
                        <a:t>Information Disclosure</a:t>
                      </a:r>
                      <a:endParaRPr lang="en-US" sz="1100" b="0">
                        <a:solidFill>
                          <a:schemeClr val="accent6">
                            <a:lumMod val="75000"/>
                          </a:schemeClr>
                        </a:solidFill>
                      </a:endParaRPr>
                    </a:p>
                  </a:txBody>
                  <a:tcPr/>
                </a:tc>
                <a:tc>
                  <a:txBody>
                    <a:bodyPr/>
                    <a:lstStyle/>
                    <a:p>
                      <a:pPr algn="l"/>
                      <a:r>
                        <a:rPr lang="it-IT" sz="1100" b="0">
                          <a:solidFill>
                            <a:schemeClr val="accent6">
                              <a:lumMod val="75000"/>
                            </a:schemeClr>
                          </a:solidFill>
                        </a:rPr>
                        <a:t>Confidential Data Exposure</a:t>
                      </a:r>
                    </a:p>
                  </a:txBody>
                  <a:tcPr/>
                </a:tc>
                <a:tc>
                  <a:txBody>
                    <a:bodyPr/>
                    <a:lstStyle/>
                    <a:p>
                      <a:pPr algn="l"/>
                      <a:r>
                        <a:rPr lang="it-IT" sz="1100" b="0">
                          <a:solidFill>
                            <a:schemeClr val="accent6">
                              <a:lumMod val="75000"/>
                            </a:schemeClr>
                          </a:solidFill>
                        </a:rPr>
                        <a:t>HTTPS</a:t>
                      </a:r>
                    </a:p>
                  </a:txBody>
                  <a:tcPr/>
                </a:tc>
                <a:tc>
                  <a:txBody>
                    <a:bodyPr/>
                    <a:lstStyle/>
                    <a:p>
                      <a:pPr algn="l"/>
                      <a:r>
                        <a:rPr lang="it-IT" sz="1100" b="0">
                          <a:solidFill>
                            <a:schemeClr val="accent6">
                              <a:lumMod val="75000"/>
                            </a:schemeClr>
                          </a:solidFill>
                        </a:rPr>
                        <a:t>High	</a:t>
                      </a:r>
                    </a:p>
                  </a:txBody>
                  <a:tcPr/>
                </a:tc>
                <a:tc>
                  <a:txBody>
                    <a:bodyPr/>
                    <a:lstStyle/>
                    <a:p>
                      <a:pPr algn="l"/>
                      <a:r>
                        <a:rPr lang="it-IT" sz="1100" b="0">
                          <a:solidFill>
                            <a:schemeClr val="accent6">
                              <a:lumMod val="75000"/>
                            </a:schemeClr>
                          </a:solidFill>
                        </a:rPr>
                        <a:t>Mitigated</a:t>
                      </a:r>
                    </a:p>
                  </a:txBody>
                  <a:tcPr/>
                </a:tc>
                <a:tc>
                  <a:txBody>
                    <a:bodyPr/>
                    <a:lstStyle/>
                    <a:p>
                      <a:pPr algn="l"/>
                      <a:r>
                        <a:rPr lang="it-IT" sz="1100" b="0">
                          <a:solidFill>
                            <a:schemeClr val="accent6">
                              <a:lumMod val="75000"/>
                            </a:schemeClr>
                          </a:solidFill>
                        </a:rPr>
                        <a:t>Configuration</a:t>
                      </a:r>
                    </a:p>
                  </a:txBody>
                  <a:tcPr/>
                </a:tc>
                <a:tc>
                  <a:txBody>
                    <a:bodyPr/>
                    <a:lstStyle/>
                    <a:p>
                      <a:pPr algn="l"/>
                      <a:r>
                        <a:rPr lang="en-US" sz="1100" b="0">
                          <a:solidFill>
                            <a:schemeClr val="accent6">
                              <a:lumMod val="75000"/>
                            </a:schemeClr>
                          </a:solidFill>
                        </a:rPr>
                        <a:t>Ensure AWS CloudFront distributions are using origin access control for their origin S3 buckets.</a:t>
                      </a:r>
                    </a:p>
                  </a:txBody>
                  <a:tcPr/>
                </a:tc>
                <a:extLst>
                  <a:ext uri="{0D108BD9-81ED-4DB2-BD59-A6C34878D82A}">
                    <a16:rowId xmlns:a16="http://schemas.microsoft.com/office/drawing/2014/main" val="6626888"/>
                  </a:ext>
                </a:extLst>
              </a:tr>
              <a:tr h="382628">
                <a:tc>
                  <a:txBody>
                    <a:bodyPr/>
                    <a:lstStyle/>
                    <a:p>
                      <a:pPr algn="l"/>
                      <a:r>
                        <a:rPr lang="en-US" sz="1100" b="0">
                          <a:solidFill>
                            <a:srgbClr val="CF6C35"/>
                          </a:solidFill>
                        </a:rPr>
                        <a:t>Spoofing</a:t>
                      </a:r>
                      <a:endParaRPr lang="it-IT" sz="1100" b="0">
                        <a:solidFill>
                          <a:srgbClr val="CF6C35"/>
                        </a:solidFill>
                      </a:endParaRPr>
                    </a:p>
                  </a:txBody>
                  <a:tcPr/>
                </a:tc>
                <a:tc>
                  <a:txBody>
                    <a:bodyPr/>
                    <a:lstStyle/>
                    <a:p>
                      <a:pPr algn="l"/>
                      <a:r>
                        <a:rPr lang="en-US" sz="1100" b="0">
                          <a:solidFill>
                            <a:srgbClr val="CF6C35"/>
                          </a:solidFill>
                        </a:rPr>
                        <a:t>Weak Identity, Credential and Access Management</a:t>
                      </a:r>
                      <a:endParaRPr lang="it-IT" sz="1100" b="0">
                        <a:solidFill>
                          <a:srgbClr val="CF6C35"/>
                        </a:solidFill>
                      </a:endParaRPr>
                    </a:p>
                  </a:txBody>
                  <a:tcPr/>
                </a:tc>
                <a:tc>
                  <a:txBody>
                    <a:bodyPr/>
                    <a:lstStyle/>
                    <a:p>
                      <a:pPr algn="l"/>
                      <a:r>
                        <a:rPr lang="it-IT" sz="1100" b="0">
                          <a:solidFill>
                            <a:srgbClr val="CF6C35"/>
                          </a:solidFill>
                        </a:rPr>
                        <a:t>HTTPS</a:t>
                      </a:r>
                    </a:p>
                  </a:txBody>
                  <a:tcPr/>
                </a:tc>
                <a:tc>
                  <a:txBody>
                    <a:bodyPr/>
                    <a:lstStyle/>
                    <a:p>
                      <a:pPr algn="l"/>
                      <a:r>
                        <a:rPr lang="it-IT" sz="1100" b="0">
                          <a:solidFill>
                            <a:srgbClr val="CF6C35"/>
                          </a:solidFill>
                        </a:rPr>
                        <a:t>Low</a:t>
                      </a:r>
                    </a:p>
                  </a:txBody>
                  <a:tcPr/>
                </a:tc>
                <a:tc>
                  <a:txBody>
                    <a:bodyPr/>
                    <a:lstStyle/>
                    <a:p>
                      <a:pPr algn="l"/>
                      <a:r>
                        <a:rPr lang="it-IT" sz="1100" b="0">
                          <a:solidFill>
                            <a:srgbClr val="CF6C35"/>
                          </a:solidFill>
                        </a:rPr>
                        <a:t>Out of scope</a:t>
                      </a:r>
                    </a:p>
                  </a:txBody>
                  <a:tcPr/>
                </a:tc>
                <a:tc>
                  <a:txBody>
                    <a:bodyPr/>
                    <a:lstStyle/>
                    <a:p>
                      <a:pPr algn="l"/>
                      <a:endParaRPr lang="it-IT" sz="1100" b="0">
                        <a:solidFill>
                          <a:srgbClr val="CF6C35"/>
                        </a:solidFill>
                      </a:endParaRPr>
                    </a:p>
                  </a:txBody>
                  <a:tcPr/>
                </a:tc>
                <a:tc>
                  <a:txBody>
                    <a:bodyPr/>
                    <a:lstStyle/>
                    <a:p>
                      <a:pPr algn="l"/>
                      <a:r>
                        <a:rPr lang="en-US" sz="1100" b="0">
                          <a:solidFill>
                            <a:srgbClr val="CF6C35"/>
                          </a:solidFill>
                        </a:rPr>
                        <a:t>Ensure your content is privately accessed over the internet using Amazon CloudFront signed URLs.</a:t>
                      </a:r>
                    </a:p>
                  </a:txBody>
                  <a:tcPr/>
                </a:tc>
                <a:extLst>
                  <a:ext uri="{0D108BD9-81ED-4DB2-BD59-A6C34878D82A}">
                    <a16:rowId xmlns:a16="http://schemas.microsoft.com/office/drawing/2014/main" val="538697187"/>
                  </a:ext>
                </a:extLst>
              </a:tr>
              <a:tr h="382628">
                <a:tc>
                  <a:txBody>
                    <a:bodyPr/>
                    <a:lstStyle/>
                    <a:p>
                      <a:pPr algn="l"/>
                      <a:r>
                        <a:rPr lang="it-IT" sz="1100" b="0">
                          <a:solidFill>
                            <a:srgbClr val="CF6C35"/>
                          </a:solidFill>
                        </a:rPr>
                        <a:t>Information Disclosure</a:t>
                      </a:r>
                    </a:p>
                  </a:txBody>
                  <a:tcPr/>
                </a:tc>
                <a:tc>
                  <a:txBody>
                    <a:bodyPr/>
                    <a:lstStyle/>
                    <a:p>
                      <a:pPr algn="l"/>
                      <a:r>
                        <a:rPr lang="it-IT" sz="1100" b="0">
                          <a:solidFill>
                            <a:srgbClr val="CF6C35"/>
                          </a:solidFill>
                        </a:rPr>
                        <a:t>Insecure Communication</a:t>
                      </a:r>
                    </a:p>
                  </a:txBody>
                  <a:tcPr/>
                </a:tc>
                <a:tc>
                  <a:txBody>
                    <a:bodyPr/>
                    <a:lstStyle/>
                    <a:p>
                      <a:pPr algn="l"/>
                      <a:r>
                        <a:rPr lang="it-IT" sz="1100" b="0">
                          <a:solidFill>
                            <a:srgbClr val="CF6C35"/>
                          </a:solidFill>
                        </a:rPr>
                        <a:t>HTTPS</a:t>
                      </a:r>
                    </a:p>
                  </a:txBody>
                  <a:tcPr/>
                </a:tc>
                <a:tc>
                  <a:txBody>
                    <a:bodyPr/>
                    <a:lstStyle/>
                    <a:p>
                      <a:pPr algn="l"/>
                      <a:r>
                        <a:rPr lang="it-IT" sz="1100" b="0">
                          <a:solidFill>
                            <a:srgbClr val="CF6C35"/>
                          </a:solidFill>
                        </a:rPr>
                        <a:t>Low</a:t>
                      </a:r>
                    </a:p>
                  </a:txBody>
                  <a:tcPr/>
                </a:tc>
                <a:tc>
                  <a:txBody>
                    <a:bodyPr/>
                    <a:lstStyle/>
                    <a:p>
                      <a:pPr algn="l"/>
                      <a:r>
                        <a:rPr lang="it-IT" sz="1100" b="0">
                          <a:solidFill>
                            <a:srgbClr val="CF6C35"/>
                          </a:solidFill>
                        </a:rPr>
                        <a:t>Out of scope</a:t>
                      </a:r>
                    </a:p>
                  </a:txBody>
                  <a:tcPr/>
                </a:tc>
                <a:tc>
                  <a:txBody>
                    <a:bodyPr/>
                    <a:lstStyle/>
                    <a:p>
                      <a:pPr algn="l"/>
                      <a:endParaRPr lang="it-IT" sz="1100" b="0">
                        <a:solidFill>
                          <a:srgbClr val="CF6C35"/>
                        </a:solidFill>
                      </a:endParaRPr>
                    </a:p>
                  </a:txBody>
                  <a:tcPr/>
                </a:tc>
                <a:tc>
                  <a:txBody>
                    <a:bodyPr/>
                    <a:lstStyle/>
                    <a:p>
                      <a:pPr algn="l"/>
                      <a:r>
                        <a:rPr lang="en-US" sz="1100" b="0">
                          <a:solidFill>
                            <a:srgbClr val="CF6C35"/>
                          </a:solidFill>
                        </a:rPr>
                        <a:t>Ensure that Amazon CloudFront web distributions enforce field-level encryption.</a:t>
                      </a:r>
                    </a:p>
                  </a:txBody>
                  <a:tcPr/>
                </a:tc>
                <a:extLst>
                  <a:ext uri="{0D108BD9-81ED-4DB2-BD59-A6C34878D82A}">
                    <a16:rowId xmlns:a16="http://schemas.microsoft.com/office/drawing/2014/main" val="95233788"/>
                  </a:ext>
                </a:extLst>
              </a:tr>
              <a:tr h="38262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100" b="0">
                          <a:solidFill>
                            <a:srgbClr val="CF6C35"/>
                          </a:solidFill>
                        </a:rPr>
                        <a:t>Tampering</a:t>
                      </a:r>
                      <a:endParaRPr lang="en-US" sz="1100" b="0">
                        <a:solidFill>
                          <a:srgbClr val="CF6C35"/>
                        </a:solidFill>
                      </a:endParaRPr>
                    </a:p>
                  </a:txBody>
                  <a:tcPr/>
                </a:tc>
                <a:tc>
                  <a:txBody>
                    <a:bodyPr/>
                    <a:lstStyle/>
                    <a:p>
                      <a:pPr algn="l"/>
                      <a:r>
                        <a:rPr lang="it-IT" sz="1100" b="0">
                          <a:solidFill>
                            <a:srgbClr val="CF6C35"/>
                          </a:solidFill>
                        </a:rPr>
                        <a:t>Shared Technology Issues</a:t>
                      </a:r>
                    </a:p>
                  </a:txBody>
                  <a:tcPr/>
                </a:tc>
                <a:tc>
                  <a:txBody>
                    <a:bodyPr/>
                    <a:lstStyle/>
                    <a:p>
                      <a:pPr algn="l"/>
                      <a:r>
                        <a:rPr lang="it-IT" sz="1100" b="0">
                          <a:solidFill>
                            <a:srgbClr val="CF6C35"/>
                          </a:solidFill>
                        </a:rPr>
                        <a:t>HTTPS</a:t>
                      </a:r>
                    </a:p>
                  </a:txBody>
                  <a:tcPr/>
                </a:tc>
                <a:tc>
                  <a:txBody>
                    <a:bodyPr/>
                    <a:lstStyle/>
                    <a:p>
                      <a:pPr algn="l"/>
                      <a:r>
                        <a:rPr lang="it-IT" sz="1100" b="0">
                          <a:solidFill>
                            <a:srgbClr val="CF6C35"/>
                          </a:solidFill>
                        </a:rPr>
                        <a:t>Low</a:t>
                      </a:r>
                    </a:p>
                  </a:txBody>
                  <a:tcPr/>
                </a:tc>
                <a:tc>
                  <a:txBody>
                    <a:bodyPr/>
                    <a:lstStyle/>
                    <a:p>
                      <a:pPr algn="l"/>
                      <a:r>
                        <a:rPr lang="it-IT" sz="1100" b="0">
                          <a:solidFill>
                            <a:srgbClr val="CF6C35"/>
                          </a:solidFill>
                        </a:rPr>
                        <a:t>Out of scope</a:t>
                      </a:r>
                    </a:p>
                  </a:txBody>
                  <a:tcPr/>
                </a:tc>
                <a:tc>
                  <a:txBody>
                    <a:bodyPr/>
                    <a:lstStyle/>
                    <a:p>
                      <a:pPr algn="l"/>
                      <a:endParaRPr lang="it-IT" sz="1100" b="0">
                        <a:solidFill>
                          <a:srgbClr val="CF6C35"/>
                        </a:solidFill>
                      </a:endParaRPr>
                    </a:p>
                  </a:txBody>
                  <a:tcPr/>
                </a:tc>
                <a:tc>
                  <a:txBody>
                    <a:bodyPr/>
                    <a:lstStyle/>
                    <a:p>
                      <a:pPr algn="l"/>
                      <a:r>
                        <a:rPr lang="en-US" sz="1100" b="0">
                          <a:solidFill>
                            <a:srgbClr val="CF6C35"/>
                          </a:solidFill>
                        </a:rPr>
                        <a:t>Ensure geo restriction is enabled within CloudFront distribution.</a:t>
                      </a:r>
                    </a:p>
                  </a:txBody>
                  <a:tcPr/>
                </a:tc>
                <a:extLst>
                  <a:ext uri="{0D108BD9-81ED-4DB2-BD59-A6C34878D82A}">
                    <a16:rowId xmlns:a16="http://schemas.microsoft.com/office/drawing/2014/main" val="2568406708"/>
                  </a:ext>
                </a:extLst>
              </a:tr>
              <a:tr h="274707">
                <a:tc>
                  <a:txBody>
                    <a:bodyPr/>
                    <a:lstStyle/>
                    <a:p>
                      <a:pPr algn="l"/>
                      <a:r>
                        <a:rPr lang="it-IT" sz="1100" b="0">
                          <a:solidFill>
                            <a:schemeClr val="accent6">
                              <a:lumMod val="75000"/>
                            </a:schemeClr>
                          </a:solidFill>
                        </a:rPr>
                        <a:t>Denial of Service</a:t>
                      </a:r>
                    </a:p>
                  </a:txBody>
                  <a:tcPr/>
                </a:tc>
                <a:tc>
                  <a:txBody>
                    <a:bodyPr/>
                    <a:lstStyle/>
                    <a:p>
                      <a:pPr algn="l"/>
                      <a:r>
                        <a:rPr lang="it-IT" sz="1100" b="0">
                          <a:solidFill>
                            <a:schemeClr val="accent6">
                              <a:lumMod val="75000"/>
                            </a:schemeClr>
                          </a:solidFill>
                        </a:rPr>
                        <a:t>Cloud Services Abuse</a:t>
                      </a:r>
                    </a:p>
                  </a:txBody>
                  <a:tcPr/>
                </a:tc>
                <a:tc>
                  <a:txBody>
                    <a:bodyPr/>
                    <a:lstStyle/>
                    <a:p>
                      <a:pPr algn="l"/>
                      <a:r>
                        <a:rPr lang="it-IT" sz="1100" b="0">
                          <a:solidFill>
                            <a:schemeClr val="accent6">
                              <a:lumMod val="75000"/>
                            </a:schemeClr>
                          </a:solidFill>
                        </a:rPr>
                        <a:t>HTTPS</a:t>
                      </a:r>
                    </a:p>
                  </a:txBody>
                  <a:tcPr/>
                </a:tc>
                <a:tc>
                  <a:txBody>
                    <a:bodyPr/>
                    <a:lstStyle/>
                    <a:p>
                      <a:pPr algn="l"/>
                      <a:r>
                        <a:rPr lang="it-IT" sz="1100" b="0">
                          <a:solidFill>
                            <a:schemeClr val="accent6">
                              <a:lumMod val="75000"/>
                            </a:schemeClr>
                          </a:solidFill>
                        </a:rPr>
                        <a:t>High</a:t>
                      </a:r>
                    </a:p>
                  </a:txBody>
                  <a:tcPr/>
                </a:tc>
                <a:tc>
                  <a:txBody>
                    <a:bodyPr/>
                    <a:lstStyle/>
                    <a:p>
                      <a:pPr algn="l"/>
                      <a:r>
                        <a:rPr lang="it-IT" sz="1100" b="0">
                          <a:solidFill>
                            <a:schemeClr val="accent6">
                              <a:lumMod val="75000"/>
                            </a:schemeClr>
                          </a:solidFill>
                        </a:rPr>
                        <a:t>Mitigated</a:t>
                      </a:r>
                    </a:p>
                  </a:txBody>
                  <a:tcPr/>
                </a:tc>
                <a:tc>
                  <a:txBody>
                    <a:bodyPr/>
                    <a:lstStyle/>
                    <a:p>
                      <a:pPr algn="l"/>
                      <a:r>
                        <a:rPr lang="it-IT" sz="1100" b="0">
                          <a:solidFill>
                            <a:schemeClr val="accent6">
                              <a:lumMod val="75000"/>
                            </a:schemeClr>
                          </a:solidFill>
                        </a:rPr>
                        <a:t>AWS Shield</a:t>
                      </a:r>
                    </a:p>
                  </a:txBody>
                  <a:tcPr/>
                </a:tc>
                <a:tc>
                  <a:txBody>
                    <a:bodyPr/>
                    <a:lstStyle/>
                    <a:p>
                      <a:pPr algn="l"/>
                      <a:r>
                        <a:rPr lang="en-US" sz="1100" b="0">
                          <a:solidFill>
                            <a:schemeClr val="accent6">
                              <a:lumMod val="75000"/>
                            </a:schemeClr>
                          </a:solidFill>
                        </a:rPr>
                        <a:t>Use AWS Shield Advanced to protect your application infrastructure against DDoS attacks.</a:t>
                      </a:r>
                    </a:p>
                  </a:txBody>
                  <a:tcPr/>
                </a:tc>
                <a:extLst>
                  <a:ext uri="{0D108BD9-81ED-4DB2-BD59-A6C34878D82A}">
                    <a16:rowId xmlns:a16="http://schemas.microsoft.com/office/drawing/2014/main" val="1286149477"/>
                  </a:ext>
                </a:extLst>
              </a:tr>
              <a:tr h="382628">
                <a:tc>
                  <a:txBody>
                    <a:bodyPr/>
                    <a:lstStyle/>
                    <a:p>
                      <a:pPr algn="l"/>
                      <a:r>
                        <a:rPr lang="it-IT" sz="1100" b="0">
                          <a:solidFill>
                            <a:schemeClr val="accent6">
                              <a:lumMod val="75000"/>
                            </a:schemeClr>
                          </a:solidFill>
                        </a:rPr>
                        <a:t>Information Disclosure</a:t>
                      </a:r>
                    </a:p>
                  </a:txBody>
                  <a:tcPr/>
                </a:tc>
                <a:tc>
                  <a:txBody>
                    <a:bodyPr/>
                    <a:lstStyle/>
                    <a:p>
                      <a:pPr algn="l"/>
                      <a:r>
                        <a:rPr lang="it-IT" sz="1100" b="0">
                          <a:solidFill>
                            <a:schemeClr val="accent6">
                              <a:lumMod val="75000"/>
                            </a:schemeClr>
                          </a:solidFill>
                        </a:rPr>
                        <a:t>Confidential Data Exposure</a:t>
                      </a:r>
                    </a:p>
                  </a:txBody>
                  <a:tcPr/>
                </a:tc>
                <a:tc>
                  <a:txBody>
                    <a:bodyPr/>
                    <a:lstStyle/>
                    <a:p>
                      <a:pPr algn="l"/>
                      <a:r>
                        <a:rPr lang="it-IT" sz="1100" b="0">
                          <a:solidFill>
                            <a:schemeClr val="accent6">
                              <a:lumMod val="75000"/>
                            </a:schemeClr>
                          </a:solidFill>
                        </a:rPr>
                        <a:t>HTTPS</a:t>
                      </a:r>
                    </a:p>
                  </a:txBody>
                  <a:tcPr/>
                </a:tc>
                <a:tc>
                  <a:txBody>
                    <a:bodyPr/>
                    <a:lstStyle/>
                    <a:p>
                      <a:pPr algn="l"/>
                      <a:r>
                        <a:rPr lang="it-IT" sz="1100" b="0">
                          <a:solidFill>
                            <a:schemeClr val="accent6">
                              <a:lumMod val="75000"/>
                            </a:schemeClr>
                          </a:solidFill>
                        </a:rPr>
                        <a:t>High</a:t>
                      </a:r>
                    </a:p>
                  </a:txBody>
                  <a:tcPr/>
                </a:tc>
                <a:tc>
                  <a:txBody>
                    <a:bodyPr/>
                    <a:lstStyle/>
                    <a:p>
                      <a:pPr algn="l"/>
                      <a:r>
                        <a:rPr lang="it-IT" sz="1100" b="0">
                          <a:solidFill>
                            <a:schemeClr val="accent6">
                              <a:lumMod val="75000"/>
                            </a:schemeClr>
                          </a:solidFill>
                        </a:rPr>
                        <a:t>Mitigated</a:t>
                      </a:r>
                    </a:p>
                  </a:txBody>
                  <a:tcPr/>
                </a:tc>
                <a:tc>
                  <a:txBody>
                    <a:bodyPr/>
                    <a:lstStyle/>
                    <a:p>
                      <a:pPr algn="l"/>
                      <a:r>
                        <a:rPr lang="it-IT" sz="1100" b="0">
                          <a:solidFill>
                            <a:schemeClr val="accent6">
                              <a:lumMod val="75000"/>
                            </a:schemeClr>
                          </a:solidFill>
                        </a:rPr>
                        <a:t>AWS Certificate Manager</a:t>
                      </a:r>
                    </a:p>
                  </a:txBody>
                  <a:tcPr/>
                </a:tc>
                <a:tc>
                  <a:txBody>
                    <a:bodyPr/>
                    <a:lstStyle/>
                    <a:p>
                      <a:pPr algn="l"/>
                      <a:r>
                        <a:rPr lang="en-US" sz="1100" b="0">
                          <a:solidFill>
                            <a:schemeClr val="accent6">
                              <a:lumMod val="75000"/>
                            </a:schemeClr>
                          </a:solidFill>
                        </a:rPr>
                        <a:t>Ensure AWS CloudFront distributions are using improved security policies for HTTPS connections.</a:t>
                      </a:r>
                    </a:p>
                  </a:txBody>
                  <a:tcPr/>
                </a:tc>
                <a:extLst>
                  <a:ext uri="{0D108BD9-81ED-4DB2-BD59-A6C34878D82A}">
                    <a16:rowId xmlns:a16="http://schemas.microsoft.com/office/drawing/2014/main" val="2422606933"/>
                  </a:ext>
                </a:extLst>
              </a:tr>
              <a:tr h="382628">
                <a:tc>
                  <a:txBody>
                    <a:bodyPr/>
                    <a:lstStyle/>
                    <a:p>
                      <a:pPr algn="l"/>
                      <a:r>
                        <a:rPr lang="it-IT" sz="1100" b="0">
                          <a:solidFill>
                            <a:schemeClr val="accent6">
                              <a:lumMod val="75000"/>
                            </a:schemeClr>
                          </a:solidFill>
                        </a:rPr>
                        <a:t>Information Disclosure</a:t>
                      </a:r>
                    </a:p>
                  </a:txBody>
                  <a:tcPr/>
                </a:tc>
                <a:tc>
                  <a:txBody>
                    <a:bodyPr/>
                    <a:lstStyle/>
                    <a:p>
                      <a:pPr algn="l"/>
                      <a:r>
                        <a:rPr lang="it-IT" sz="1100" b="0">
                          <a:solidFill>
                            <a:schemeClr val="accent6">
                              <a:lumMod val="75000"/>
                            </a:schemeClr>
                          </a:solidFill>
                        </a:rPr>
                        <a:t>Insecure Communication</a:t>
                      </a:r>
                    </a:p>
                  </a:txBody>
                  <a:tcPr/>
                </a:tc>
                <a:tc>
                  <a:txBody>
                    <a:bodyPr/>
                    <a:lstStyle/>
                    <a:p>
                      <a:pPr algn="l"/>
                      <a:r>
                        <a:rPr lang="it-IT" sz="1100" b="0">
                          <a:solidFill>
                            <a:schemeClr val="accent6">
                              <a:lumMod val="75000"/>
                            </a:schemeClr>
                          </a:solidFill>
                        </a:rPr>
                        <a:t>HTTPS</a:t>
                      </a:r>
                    </a:p>
                  </a:txBody>
                  <a:tcPr/>
                </a:tc>
                <a:tc>
                  <a:txBody>
                    <a:bodyPr/>
                    <a:lstStyle/>
                    <a:p>
                      <a:pPr algn="l"/>
                      <a:r>
                        <a:rPr lang="it-IT" sz="1100" b="0">
                          <a:solidFill>
                            <a:schemeClr val="accent6">
                              <a:lumMod val="75000"/>
                            </a:schemeClr>
                          </a:solidFill>
                        </a:rPr>
                        <a:t>High</a:t>
                      </a:r>
                    </a:p>
                  </a:txBody>
                  <a:tcPr/>
                </a:tc>
                <a:tc>
                  <a:txBody>
                    <a:bodyPr/>
                    <a:lstStyle/>
                    <a:p>
                      <a:pPr algn="l"/>
                      <a:r>
                        <a:rPr lang="it-IT" sz="1100" b="0">
                          <a:solidFill>
                            <a:schemeClr val="accent6">
                              <a:lumMod val="75000"/>
                            </a:schemeClr>
                          </a:solidFill>
                        </a:rPr>
                        <a:t>Mitigated</a:t>
                      </a:r>
                    </a:p>
                  </a:txBody>
                  <a:tcPr/>
                </a:tc>
                <a:tc>
                  <a:txBody>
                    <a:bodyPr/>
                    <a:lstStyle/>
                    <a:p>
                      <a:pPr algn="l"/>
                      <a:r>
                        <a:rPr lang="it-IT" sz="1100" b="0">
                          <a:solidFill>
                            <a:schemeClr val="accent6">
                              <a:lumMod val="75000"/>
                            </a:schemeClr>
                          </a:solidFill>
                        </a:rPr>
                        <a:t>Configuration</a:t>
                      </a:r>
                    </a:p>
                  </a:txBody>
                  <a:tcPr/>
                </a:tc>
                <a:tc>
                  <a:txBody>
                    <a:bodyPr/>
                    <a:lstStyle/>
                    <a:p>
                      <a:pPr algn="l"/>
                      <a:r>
                        <a:rPr lang="en-US" sz="1100" b="0">
                          <a:solidFill>
                            <a:schemeClr val="accent6">
                              <a:lumMod val="75000"/>
                            </a:schemeClr>
                          </a:solidFill>
                        </a:rPr>
                        <a:t>Configure HTTP to HTTPS redirects for your CloudFront distribution viewer protocol policy.</a:t>
                      </a:r>
                    </a:p>
                  </a:txBody>
                  <a:tcPr/>
                </a:tc>
                <a:extLst>
                  <a:ext uri="{0D108BD9-81ED-4DB2-BD59-A6C34878D82A}">
                    <a16:rowId xmlns:a16="http://schemas.microsoft.com/office/drawing/2014/main" val="1115899130"/>
                  </a:ext>
                </a:extLst>
              </a:tr>
              <a:tr h="382628">
                <a:tc>
                  <a:txBody>
                    <a:bodyPr/>
                    <a:lstStyle/>
                    <a:p>
                      <a:pPr algn="l"/>
                      <a:r>
                        <a:rPr lang="it-IT" sz="1100" b="0">
                          <a:solidFill>
                            <a:schemeClr val="accent6">
                              <a:lumMod val="75000"/>
                            </a:schemeClr>
                          </a:solidFill>
                        </a:rPr>
                        <a:t>Denial of Service</a:t>
                      </a:r>
                    </a:p>
                  </a:txBody>
                  <a:tcPr/>
                </a:tc>
                <a:tc>
                  <a:txBody>
                    <a:bodyPr/>
                    <a:lstStyle/>
                    <a:p>
                      <a:pPr algn="l"/>
                      <a:r>
                        <a:rPr lang="it-IT" sz="1100" b="0">
                          <a:solidFill>
                            <a:schemeClr val="accent6">
                              <a:lumMod val="75000"/>
                            </a:schemeClr>
                          </a:solidFill>
                        </a:rPr>
                        <a:t>Cloud Services Abuse</a:t>
                      </a:r>
                    </a:p>
                  </a:txBody>
                  <a:tcPr/>
                </a:tc>
                <a:tc>
                  <a:txBody>
                    <a:bodyPr/>
                    <a:lstStyle/>
                    <a:p>
                      <a:pPr algn="l"/>
                      <a:r>
                        <a:rPr lang="it-IT" sz="1100" b="0">
                          <a:solidFill>
                            <a:schemeClr val="accent6">
                              <a:lumMod val="75000"/>
                            </a:schemeClr>
                          </a:solidFill>
                        </a:rPr>
                        <a:t>HTTPS</a:t>
                      </a:r>
                    </a:p>
                  </a:txBody>
                  <a:tcPr/>
                </a:tc>
                <a:tc>
                  <a:txBody>
                    <a:bodyPr/>
                    <a:lstStyle/>
                    <a:p>
                      <a:pPr algn="l"/>
                      <a:r>
                        <a:rPr lang="it-IT" sz="1100" b="0">
                          <a:solidFill>
                            <a:schemeClr val="accent6">
                              <a:lumMod val="75000"/>
                            </a:schemeClr>
                          </a:solidFill>
                        </a:rPr>
                        <a:t>High</a:t>
                      </a:r>
                    </a:p>
                  </a:txBody>
                  <a:tcPr/>
                </a:tc>
                <a:tc>
                  <a:txBody>
                    <a:bodyPr/>
                    <a:lstStyle/>
                    <a:p>
                      <a:pPr algn="l"/>
                      <a:r>
                        <a:rPr lang="it-IT" sz="1100" b="0">
                          <a:solidFill>
                            <a:schemeClr val="accent6">
                              <a:lumMod val="75000"/>
                            </a:schemeClr>
                          </a:solidFill>
                        </a:rPr>
                        <a:t>Mitigated</a:t>
                      </a:r>
                    </a:p>
                  </a:txBody>
                  <a:tcPr/>
                </a:tc>
                <a:tc>
                  <a:txBody>
                    <a:bodyPr/>
                    <a:lstStyle/>
                    <a:p>
                      <a:pPr algn="l"/>
                      <a:r>
                        <a:rPr lang="it-IT" sz="1100" b="0">
                          <a:solidFill>
                            <a:schemeClr val="accent6">
                              <a:lumMod val="75000"/>
                            </a:schemeClr>
                          </a:solidFill>
                        </a:rPr>
                        <a:t>Configuration</a:t>
                      </a:r>
                    </a:p>
                  </a:txBody>
                  <a:tcPr/>
                </a:tc>
                <a:tc>
                  <a:txBody>
                    <a:bodyPr/>
                    <a:lstStyle/>
                    <a:p>
                      <a:pPr algn="l"/>
                      <a:r>
                        <a:rPr lang="en-US" sz="1100" b="0">
                          <a:solidFill>
                            <a:schemeClr val="accent6">
                              <a:lumMod val="75000"/>
                            </a:schemeClr>
                          </a:solidFill>
                        </a:rPr>
                        <a:t>Ensure that AWS CloudFront distributions are using Origin Failover feature to optimize their high availability.</a:t>
                      </a:r>
                    </a:p>
                  </a:txBody>
                  <a:tcPr/>
                </a:tc>
                <a:extLst>
                  <a:ext uri="{0D108BD9-81ED-4DB2-BD59-A6C34878D82A}">
                    <a16:rowId xmlns:a16="http://schemas.microsoft.com/office/drawing/2014/main" val="2096253376"/>
                  </a:ext>
                </a:extLst>
              </a:tr>
              <a:tr h="382628">
                <a:tc>
                  <a:txBody>
                    <a:bodyPr/>
                    <a:lstStyle/>
                    <a:p>
                      <a:pPr algn="l"/>
                      <a:r>
                        <a:rPr lang="it-IT" sz="1100" b="0">
                          <a:solidFill>
                            <a:schemeClr val="accent6">
                              <a:lumMod val="75000"/>
                            </a:schemeClr>
                          </a:solidFill>
                        </a:rPr>
                        <a:t>Denial of Service</a:t>
                      </a:r>
                    </a:p>
                  </a:txBody>
                  <a:tcPr/>
                </a:tc>
                <a:tc>
                  <a:txBody>
                    <a:bodyPr/>
                    <a:lstStyle/>
                    <a:p>
                      <a:pPr algn="l"/>
                      <a:r>
                        <a:rPr lang="it-IT" sz="1100" b="0">
                          <a:solidFill>
                            <a:schemeClr val="accent6">
                              <a:lumMod val="75000"/>
                            </a:schemeClr>
                          </a:solidFill>
                        </a:rPr>
                        <a:t>Cloud Services Abuse</a:t>
                      </a:r>
                    </a:p>
                  </a:txBody>
                  <a:tcPr/>
                </a:tc>
                <a:tc>
                  <a:txBody>
                    <a:bodyPr/>
                    <a:lstStyle/>
                    <a:p>
                      <a:pPr algn="l"/>
                      <a:r>
                        <a:rPr lang="it-IT" sz="1100" b="0">
                          <a:solidFill>
                            <a:schemeClr val="accent6">
                              <a:lumMod val="75000"/>
                            </a:schemeClr>
                          </a:solidFill>
                        </a:rPr>
                        <a:t>HTTPS</a:t>
                      </a:r>
                    </a:p>
                  </a:txBody>
                  <a:tcPr/>
                </a:tc>
                <a:tc>
                  <a:txBody>
                    <a:bodyPr/>
                    <a:lstStyle/>
                    <a:p>
                      <a:pPr algn="l"/>
                      <a:r>
                        <a:rPr lang="it-IT" sz="1100" b="0">
                          <a:solidFill>
                            <a:schemeClr val="accent6">
                              <a:lumMod val="75000"/>
                            </a:schemeClr>
                          </a:solidFill>
                        </a:rPr>
                        <a:t>High</a:t>
                      </a:r>
                    </a:p>
                  </a:txBody>
                  <a:tcPr/>
                </a:tc>
                <a:tc>
                  <a:txBody>
                    <a:bodyPr/>
                    <a:lstStyle/>
                    <a:p>
                      <a:pPr algn="l"/>
                      <a:r>
                        <a:rPr lang="it-IT" sz="1100" b="0">
                          <a:solidFill>
                            <a:schemeClr val="accent6">
                              <a:lumMod val="75000"/>
                            </a:schemeClr>
                          </a:solidFill>
                        </a:rPr>
                        <a:t>Mitigated</a:t>
                      </a:r>
                    </a:p>
                  </a:txBody>
                  <a:tcPr/>
                </a:tc>
                <a:tc>
                  <a:txBody>
                    <a:bodyPr/>
                    <a:lstStyle/>
                    <a:p>
                      <a:pPr algn="l"/>
                      <a:r>
                        <a:rPr lang="it-IT" sz="1100" b="0">
                          <a:solidFill>
                            <a:schemeClr val="accent6">
                              <a:lumMod val="75000"/>
                            </a:schemeClr>
                          </a:solidFill>
                        </a:rPr>
                        <a:t>AWS WAF</a:t>
                      </a:r>
                    </a:p>
                  </a:txBody>
                  <a:tcPr/>
                </a:tc>
                <a:tc>
                  <a:txBody>
                    <a:bodyPr/>
                    <a:lstStyle/>
                    <a:p>
                      <a:pPr algn="l"/>
                      <a:r>
                        <a:rPr lang="en-US" sz="1100" b="0">
                          <a:solidFill>
                            <a:schemeClr val="accent6">
                              <a:lumMod val="75000"/>
                            </a:schemeClr>
                          </a:solidFill>
                        </a:rPr>
                        <a:t>Ensure your Cloudfront CDN distributions are integrated with AWS WAF.</a:t>
                      </a:r>
                    </a:p>
                  </a:txBody>
                  <a:tcPr/>
                </a:tc>
                <a:extLst>
                  <a:ext uri="{0D108BD9-81ED-4DB2-BD59-A6C34878D82A}">
                    <a16:rowId xmlns:a16="http://schemas.microsoft.com/office/drawing/2014/main" val="1730901518"/>
                  </a:ext>
                </a:extLst>
              </a:tr>
            </a:tbl>
          </a:graphicData>
        </a:graphic>
      </p:graphicFrame>
    </p:spTree>
    <p:extLst>
      <p:ext uri="{BB962C8B-B14F-4D97-AF65-F5344CB8AC3E}">
        <p14:creationId xmlns:p14="http://schemas.microsoft.com/office/powerpoint/2010/main" val="35797844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arn(outVertical)">
                                      <p:cBhvr>
                                        <p:cTn id="7" dur="25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par>
                                <p:cTn id="13" presetID="10" presetClass="exit" presetSubtype="0" fill="hold" nodeType="withEffect">
                                  <p:stCondLst>
                                    <p:cond delay="0"/>
                                  </p:stCondLst>
                                  <p:childTnLst>
                                    <p:animEffect transition="out" filter="fade">
                                      <p:cBhvr>
                                        <p:cTn id="14" dur="500"/>
                                        <p:tgtEl>
                                          <p:spTgt spid="8"/>
                                        </p:tgtEl>
                                      </p:cBhvr>
                                    </p:animEffect>
                                    <p:set>
                                      <p:cBhvr>
                                        <p:cTn id="15"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Title 67" hidden="1">
            <a:extLst>
              <a:ext uri="{FF2B5EF4-FFF2-40B4-BE49-F238E27FC236}">
                <a16:creationId xmlns:a16="http://schemas.microsoft.com/office/drawing/2014/main" id="{3D46526D-118F-4F6F-BAE0-066F422EBD1E}"/>
              </a:ext>
            </a:extLst>
          </p:cNvPr>
          <p:cNvSpPr>
            <a:spLocks noGrp="1"/>
          </p:cNvSpPr>
          <p:nvPr>
            <p:ph type="title"/>
          </p:nvPr>
        </p:nvSpPr>
        <p:spPr/>
        <p:txBody>
          <a:bodyPr/>
          <a:lstStyle/>
          <a:p>
            <a:r>
              <a:rPr lang="en-US"/>
              <a:t>Human resources slide 3</a:t>
            </a:r>
          </a:p>
        </p:txBody>
      </p:sp>
      <p:sp>
        <p:nvSpPr>
          <p:cNvPr id="7" name="TextBox 1">
            <a:extLst>
              <a:ext uri="{FF2B5EF4-FFF2-40B4-BE49-F238E27FC236}">
                <a16:creationId xmlns:a16="http://schemas.microsoft.com/office/drawing/2014/main" id="{7D8D20A7-E1B1-F1F8-6FBB-57A2750CF7D4}"/>
              </a:ext>
            </a:extLst>
          </p:cNvPr>
          <p:cNvSpPr txBox="1"/>
          <p:nvPr/>
        </p:nvSpPr>
        <p:spPr>
          <a:xfrm>
            <a:off x="4204683" y="1047600"/>
            <a:ext cx="3782634" cy="454420"/>
          </a:xfrm>
          <a:prstGeom prst="rect">
            <a:avLst/>
          </a:prstGeom>
          <a:noFill/>
        </p:spPr>
        <p:txBody>
          <a:bodyPr wrap="square" lIns="0" tIns="0" rIns="0" bIns="0" rtlCol="0">
            <a:spAutoFit/>
          </a:bodyPr>
          <a:lstStyle/>
          <a:p>
            <a:pPr>
              <a:lnSpc>
                <a:spcPts val="4000"/>
              </a:lnSpc>
            </a:pPr>
            <a:r>
              <a:rPr lang="en-US" sz="2400" b="1">
                <a:solidFill>
                  <a:schemeClr val="accent1">
                    <a:lumMod val="50000"/>
                  </a:schemeClr>
                </a:solidFill>
                <a:latin typeface="Segoe UI" panose="020B0502040204020203" pitchFamily="34" charset="0"/>
                <a:cs typeface="Segoe UI" panose="020B0502040204020203" pitchFamily="34" charset="0"/>
              </a:rPr>
              <a:t>S3 Bucket (Static Website)</a:t>
            </a:r>
          </a:p>
        </p:txBody>
      </p:sp>
      <p:cxnSp>
        <p:nvCxnSpPr>
          <p:cNvPr id="11" name="Connettore diritto 10">
            <a:extLst>
              <a:ext uri="{FF2B5EF4-FFF2-40B4-BE49-F238E27FC236}">
                <a16:creationId xmlns:a16="http://schemas.microsoft.com/office/drawing/2014/main" id="{BE642B90-CACB-10C6-B53E-96104CBAB4A0}"/>
              </a:ext>
            </a:extLst>
          </p:cNvPr>
          <p:cNvCxnSpPr>
            <a:cxnSpLocks/>
          </p:cNvCxnSpPr>
          <p:nvPr/>
        </p:nvCxnSpPr>
        <p:spPr>
          <a:xfrm>
            <a:off x="4305022" y="1565000"/>
            <a:ext cx="355080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3" name="Immagine 2" descr="Immagine che contiene testo, Carattere, logo, simbolo&#10;&#10;Descrizione generata automaticamente">
            <a:extLst>
              <a:ext uri="{FF2B5EF4-FFF2-40B4-BE49-F238E27FC236}">
                <a16:creationId xmlns:a16="http://schemas.microsoft.com/office/drawing/2014/main" id="{F2050FBB-BE25-59B0-EEB8-15CFD58B53CC}"/>
              </a:ext>
            </a:extLst>
          </p:cNvPr>
          <p:cNvPicPr>
            <a:picLocks noChangeAspect="1"/>
          </p:cNvPicPr>
          <p:nvPr/>
        </p:nvPicPr>
        <p:blipFill>
          <a:blip r:embed="rId3"/>
          <a:stretch>
            <a:fillRect/>
          </a:stretch>
        </p:blipFill>
        <p:spPr>
          <a:xfrm>
            <a:off x="122830" y="142843"/>
            <a:ext cx="1787858" cy="503622"/>
          </a:xfrm>
          <a:prstGeom prst="rect">
            <a:avLst/>
          </a:prstGeom>
        </p:spPr>
      </p:pic>
      <p:sp>
        <p:nvSpPr>
          <p:cNvPr id="6" name="CasellaDiTesto 5">
            <a:extLst>
              <a:ext uri="{FF2B5EF4-FFF2-40B4-BE49-F238E27FC236}">
                <a16:creationId xmlns:a16="http://schemas.microsoft.com/office/drawing/2014/main" id="{F296BE79-B134-04DF-F2F0-8B8BDF7A3855}"/>
              </a:ext>
            </a:extLst>
          </p:cNvPr>
          <p:cNvSpPr txBox="1"/>
          <p:nvPr/>
        </p:nvSpPr>
        <p:spPr>
          <a:xfrm>
            <a:off x="0" y="681202"/>
            <a:ext cx="2844048" cy="215444"/>
          </a:xfrm>
          <a:prstGeom prst="rect">
            <a:avLst/>
          </a:prstGeom>
          <a:noFill/>
        </p:spPr>
        <p:txBody>
          <a:bodyPr wrap="none" rtlCol="0">
            <a:spAutoFit/>
          </a:bodyPr>
          <a:lstStyle/>
          <a:p>
            <a:r>
              <a:rPr lang="it-IT" sz="800">
                <a:latin typeface="Adobe Caslon Pro" panose="0205050205050A020403" pitchFamily="18" charset="0"/>
                <a:ea typeface="NSimSun" panose="02010609030101010101" pitchFamily="49" charset="-122"/>
              </a:rPr>
              <a:t>Dip. di Ingegneria Elettrica e delle Tecnologie dell’Informazione</a:t>
            </a:r>
          </a:p>
        </p:txBody>
      </p:sp>
      <p:sp>
        <p:nvSpPr>
          <p:cNvPr id="10" name="TextBox 1">
            <a:extLst>
              <a:ext uri="{FF2B5EF4-FFF2-40B4-BE49-F238E27FC236}">
                <a16:creationId xmlns:a16="http://schemas.microsoft.com/office/drawing/2014/main" id="{D2ED6C67-E37C-EEB8-3111-FFFC2CD931DE}"/>
              </a:ext>
            </a:extLst>
          </p:cNvPr>
          <p:cNvSpPr txBox="1"/>
          <p:nvPr/>
        </p:nvSpPr>
        <p:spPr>
          <a:xfrm>
            <a:off x="3207382" y="327600"/>
            <a:ext cx="6520736" cy="512961"/>
          </a:xfrm>
          <a:prstGeom prst="rect">
            <a:avLst/>
          </a:prstGeom>
          <a:noFill/>
        </p:spPr>
        <p:txBody>
          <a:bodyPr wrap="square" lIns="0" tIns="0" rIns="0" bIns="0" rtlCol="0">
            <a:spAutoFit/>
          </a:bodyPr>
          <a:lstStyle/>
          <a:p>
            <a:pPr>
              <a:lnSpc>
                <a:spcPts val="4000"/>
              </a:lnSpc>
            </a:pPr>
            <a:r>
              <a:rPr lang="en-US" sz="4400" b="1">
                <a:solidFill>
                  <a:srgbClr val="002060"/>
                </a:solidFill>
                <a:latin typeface="Segoe UI" panose="020B0502040204020203" pitchFamily="34" charset="0"/>
                <a:cs typeface="Segoe UI" panose="020B0502040204020203" pitchFamily="34" charset="0"/>
              </a:rPr>
              <a:t>Threat Modeling Process</a:t>
            </a:r>
          </a:p>
        </p:txBody>
      </p:sp>
      <p:cxnSp>
        <p:nvCxnSpPr>
          <p:cNvPr id="25" name="Connettore diritto 24">
            <a:extLst>
              <a:ext uri="{FF2B5EF4-FFF2-40B4-BE49-F238E27FC236}">
                <a16:creationId xmlns:a16="http://schemas.microsoft.com/office/drawing/2014/main" id="{F34CCCFE-A208-A168-A9F0-346B7A1E6E2F}"/>
              </a:ext>
            </a:extLst>
          </p:cNvPr>
          <p:cNvCxnSpPr>
            <a:cxnSpLocks/>
          </p:cNvCxnSpPr>
          <p:nvPr/>
        </p:nvCxnSpPr>
        <p:spPr>
          <a:xfrm>
            <a:off x="122830" y="974366"/>
            <a:ext cx="1195283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8" name="Tabella 7">
            <a:extLst>
              <a:ext uri="{FF2B5EF4-FFF2-40B4-BE49-F238E27FC236}">
                <a16:creationId xmlns:a16="http://schemas.microsoft.com/office/drawing/2014/main" id="{B8798630-EFBD-4A5D-9852-14DB416F6746}"/>
              </a:ext>
            </a:extLst>
          </p:cNvPr>
          <p:cNvGraphicFramePr>
            <a:graphicFrameLocks noGrp="1"/>
          </p:cNvGraphicFramePr>
          <p:nvPr>
            <p:extLst>
              <p:ext uri="{D42A27DB-BD31-4B8C-83A1-F6EECF244321}">
                <p14:modId xmlns:p14="http://schemas.microsoft.com/office/powerpoint/2010/main" val="2769209874"/>
              </p:ext>
            </p:extLst>
          </p:nvPr>
        </p:nvGraphicFramePr>
        <p:xfrm>
          <a:off x="196851" y="1627981"/>
          <a:ext cx="11798298" cy="5130408"/>
        </p:xfrm>
        <a:graphic>
          <a:graphicData uri="http://schemas.openxmlformats.org/drawingml/2006/table">
            <a:tbl>
              <a:tblPr firstRow="1" bandRow="1">
                <a:tableStyleId>{5C22544A-7EE6-4342-B048-85BDC9FD1C3A}</a:tableStyleId>
              </a:tblPr>
              <a:tblGrid>
                <a:gridCol w="1798969">
                  <a:extLst>
                    <a:ext uri="{9D8B030D-6E8A-4147-A177-3AD203B41FA5}">
                      <a16:colId xmlns:a16="http://schemas.microsoft.com/office/drawing/2014/main" val="802234100"/>
                    </a:ext>
                  </a:extLst>
                </a:gridCol>
                <a:gridCol w="1798969">
                  <a:extLst>
                    <a:ext uri="{9D8B030D-6E8A-4147-A177-3AD203B41FA5}">
                      <a16:colId xmlns:a16="http://schemas.microsoft.com/office/drawing/2014/main" val="1124351734"/>
                    </a:ext>
                  </a:extLst>
                </a:gridCol>
                <a:gridCol w="881368">
                  <a:extLst>
                    <a:ext uri="{9D8B030D-6E8A-4147-A177-3AD203B41FA5}">
                      <a16:colId xmlns:a16="http://schemas.microsoft.com/office/drawing/2014/main" val="1430438383"/>
                    </a:ext>
                  </a:extLst>
                </a:gridCol>
                <a:gridCol w="699326">
                  <a:extLst>
                    <a:ext uri="{9D8B030D-6E8A-4147-A177-3AD203B41FA5}">
                      <a16:colId xmlns:a16="http://schemas.microsoft.com/office/drawing/2014/main" val="434147157"/>
                    </a:ext>
                  </a:extLst>
                </a:gridCol>
                <a:gridCol w="1004485">
                  <a:extLst>
                    <a:ext uri="{9D8B030D-6E8A-4147-A177-3AD203B41FA5}">
                      <a16:colId xmlns:a16="http://schemas.microsoft.com/office/drawing/2014/main" val="3864719328"/>
                    </a:ext>
                  </a:extLst>
                </a:gridCol>
                <a:gridCol w="1113033">
                  <a:extLst>
                    <a:ext uri="{9D8B030D-6E8A-4147-A177-3AD203B41FA5}">
                      <a16:colId xmlns:a16="http://schemas.microsoft.com/office/drawing/2014/main" val="1897528701"/>
                    </a:ext>
                  </a:extLst>
                </a:gridCol>
                <a:gridCol w="4502148">
                  <a:extLst>
                    <a:ext uri="{9D8B030D-6E8A-4147-A177-3AD203B41FA5}">
                      <a16:colId xmlns:a16="http://schemas.microsoft.com/office/drawing/2014/main" val="1141693385"/>
                    </a:ext>
                  </a:extLst>
                </a:gridCol>
              </a:tblGrid>
              <a:tr h="193823">
                <a:tc>
                  <a:txBody>
                    <a:bodyPr/>
                    <a:lstStyle/>
                    <a:p>
                      <a:r>
                        <a:rPr lang="it-IT" sz="1200"/>
                        <a:t>STRIDE (Category)</a:t>
                      </a:r>
                    </a:p>
                  </a:txBody>
                  <a:tcPr/>
                </a:tc>
                <a:tc>
                  <a:txBody>
                    <a:bodyPr/>
                    <a:lstStyle/>
                    <a:p>
                      <a:r>
                        <a:rPr lang="it-IT" sz="1200"/>
                        <a:t>Threat</a:t>
                      </a:r>
                    </a:p>
                  </a:txBody>
                  <a:tcPr/>
                </a:tc>
                <a:tc>
                  <a:txBody>
                    <a:bodyPr/>
                    <a:lstStyle/>
                    <a:p>
                      <a:r>
                        <a:rPr lang="it-IT" sz="1200"/>
                        <a:t>Interaction</a:t>
                      </a:r>
                    </a:p>
                  </a:txBody>
                  <a:tcPr/>
                </a:tc>
                <a:tc>
                  <a:txBody>
                    <a:bodyPr/>
                    <a:lstStyle/>
                    <a:p>
                      <a:r>
                        <a:rPr lang="it-IT" sz="1200"/>
                        <a:t>Priority</a:t>
                      </a:r>
                    </a:p>
                  </a:txBody>
                  <a:tcPr/>
                </a:tc>
                <a:tc>
                  <a:txBody>
                    <a:bodyPr/>
                    <a:lstStyle/>
                    <a:p>
                      <a:r>
                        <a:rPr lang="it-IT" sz="1200"/>
                        <a:t>State</a:t>
                      </a:r>
                    </a:p>
                  </a:txBody>
                  <a:tcPr/>
                </a:tc>
                <a:tc>
                  <a:txBody>
                    <a:bodyPr/>
                    <a:lstStyle/>
                    <a:p>
                      <a:r>
                        <a:rPr lang="it-IT" sz="1200"/>
                        <a:t>Changed by</a:t>
                      </a:r>
                    </a:p>
                  </a:txBody>
                  <a:tcPr/>
                </a:tc>
                <a:tc>
                  <a:txBody>
                    <a:bodyPr/>
                    <a:lstStyle/>
                    <a:p>
                      <a:r>
                        <a:rPr lang="it-IT" sz="1200"/>
                        <a:t>Description</a:t>
                      </a:r>
                    </a:p>
                  </a:txBody>
                  <a:tcPr/>
                </a:tc>
                <a:extLst>
                  <a:ext uri="{0D108BD9-81ED-4DB2-BD59-A6C34878D82A}">
                    <a16:rowId xmlns:a16="http://schemas.microsoft.com/office/drawing/2014/main" val="4190509773"/>
                  </a:ext>
                </a:extLst>
              </a:tr>
              <a:tr h="382628">
                <a:tc>
                  <a:txBody>
                    <a:bodyPr/>
                    <a:lstStyle/>
                    <a:p>
                      <a:pPr algn="l"/>
                      <a:r>
                        <a:rPr lang="it-IT" sz="1100" b="0">
                          <a:solidFill>
                            <a:schemeClr val="accent6">
                              <a:lumMod val="75000"/>
                            </a:schemeClr>
                          </a:solidFill>
                        </a:rPr>
                        <a:t>Elevation of Privilege</a:t>
                      </a:r>
                    </a:p>
                  </a:txBody>
                  <a:tcPr/>
                </a:tc>
                <a:tc>
                  <a:txBody>
                    <a:bodyPr/>
                    <a:lstStyle/>
                    <a:p>
                      <a:pPr algn="l"/>
                      <a:r>
                        <a:rPr lang="it-IT" sz="1100" b="0">
                          <a:solidFill>
                            <a:schemeClr val="accent6">
                              <a:lumMod val="75000"/>
                            </a:schemeClr>
                          </a:solidFill>
                        </a:rPr>
                        <a:t>Malicious Insiders</a:t>
                      </a:r>
                    </a:p>
                  </a:txBody>
                  <a:tcPr/>
                </a:tc>
                <a:tc>
                  <a:txBody>
                    <a:bodyPr/>
                    <a:lstStyle/>
                    <a:p>
                      <a:pPr algn="l"/>
                      <a:r>
                        <a:rPr lang="it-IT" sz="1100" b="0">
                          <a:solidFill>
                            <a:schemeClr val="accent6">
                              <a:lumMod val="75000"/>
                            </a:schemeClr>
                          </a:solidFill>
                        </a:rPr>
                        <a:t>HTTPS</a:t>
                      </a:r>
                    </a:p>
                  </a:txBody>
                  <a:tcPr/>
                </a:tc>
                <a:tc>
                  <a:txBody>
                    <a:bodyPr/>
                    <a:lstStyle/>
                    <a:p>
                      <a:pPr algn="l"/>
                      <a:r>
                        <a:rPr lang="it-IT" sz="1100" b="0">
                          <a:solidFill>
                            <a:schemeClr val="accent6">
                              <a:lumMod val="75000"/>
                            </a:schemeClr>
                          </a:solidFill>
                        </a:rPr>
                        <a:t>High</a:t>
                      </a:r>
                    </a:p>
                  </a:txBody>
                  <a:tcPr/>
                </a:tc>
                <a:tc>
                  <a:txBody>
                    <a:bodyPr/>
                    <a:lstStyle/>
                    <a:p>
                      <a:pPr algn="l"/>
                      <a:r>
                        <a:rPr lang="it-IT" sz="1100" b="0">
                          <a:solidFill>
                            <a:schemeClr val="accent6">
                              <a:lumMod val="75000"/>
                            </a:schemeClr>
                          </a:solidFill>
                        </a:rPr>
                        <a:t>Mitigated</a:t>
                      </a:r>
                    </a:p>
                  </a:txBody>
                  <a:tcPr/>
                </a:tc>
                <a:tc>
                  <a:txBody>
                    <a:bodyPr/>
                    <a:lstStyle/>
                    <a:p>
                      <a:pPr algn="l"/>
                      <a:r>
                        <a:rPr lang="it-IT" sz="1100" b="0">
                          <a:solidFill>
                            <a:schemeClr val="accent6">
                              <a:lumMod val="75000"/>
                            </a:schemeClr>
                          </a:solidFill>
                        </a:rPr>
                        <a:t>Configuration</a:t>
                      </a:r>
                    </a:p>
                  </a:txBody>
                  <a:tcPr/>
                </a:tc>
                <a:tc>
                  <a:txBody>
                    <a:bodyPr/>
                    <a:lstStyle/>
                    <a:p>
                      <a:pPr algn="l"/>
                      <a:r>
                        <a:rPr lang="en-US" sz="1100" b="0">
                          <a:solidFill>
                            <a:schemeClr val="accent6">
                              <a:lumMod val="75000"/>
                            </a:schemeClr>
                          </a:solidFill>
                        </a:rPr>
                        <a:t>Ensure AWS S3 buckets enforce Server-Side Encryption.</a:t>
                      </a:r>
                    </a:p>
                  </a:txBody>
                  <a:tcPr/>
                </a:tc>
                <a:extLst>
                  <a:ext uri="{0D108BD9-81ED-4DB2-BD59-A6C34878D82A}">
                    <a16:rowId xmlns:a16="http://schemas.microsoft.com/office/drawing/2014/main" val="95233788"/>
                  </a:ext>
                </a:extLst>
              </a:tr>
              <a:tr h="38262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100">
                          <a:solidFill>
                            <a:srgbClr val="CF6C35"/>
                          </a:solidFill>
                        </a:rPr>
                        <a:t>Information Disclosure</a:t>
                      </a:r>
                      <a:endParaRPr lang="en-US" sz="1100" b="0">
                        <a:solidFill>
                          <a:srgbClr val="CF6C35"/>
                        </a:solidFill>
                      </a:endParaRPr>
                    </a:p>
                  </a:txBody>
                  <a:tcPr/>
                </a:tc>
                <a:tc>
                  <a:txBody>
                    <a:bodyPr/>
                    <a:lstStyle/>
                    <a:p>
                      <a:pPr algn="l"/>
                      <a:r>
                        <a:rPr lang="it-IT" sz="1100" b="0">
                          <a:solidFill>
                            <a:srgbClr val="CF6C35"/>
                          </a:solidFill>
                        </a:rPr>
                        <a:t>Insecure Communication</a:t>
                      </a:r>
                    </a:p>
                  </a:txBody>
                  <a:tcPr/>
                </a:tc>
                <a:tc>
                  <a:txBody>
                    <a:bodyPr/>
                    <a:lstStyle/>
                    <a:p>
                      <a:pPr algn="l"/>
                      <a:r>
                        <a:rPr lang="it-IT" sz="1100" b="0">
                          <a:solidFill>
                            <a:srgbClr val="CF6C35"/>
                          </a:solidFill>
                        </a:rPr>
                        <a:t>HTTPS</a:t>
                      </a:r>
                    </a:p>
                  </a:txBody>
                  <a:tcPr/>
                </a:tc>
                <a:tc>
                  <a:txBody>
                    <a:bodyPr/>
                    <a:lstStyle/>
                    <a:p>
                      <a:pPr algn="l"/>
                      <a:r>
                        <a:rPr lang="it-IT" sz="1100" b="0">
                          <a:solidFill>
                            <a:srgbClr val="CF6C35"/>
                          </a:solidFill>
                        </a:rPr>
                        <a:t>Low</a:t>
                      </a:r>
                    </a:p>
                  </a:txBody>
                  <a:tcPr/>
                </a:tc>
                <a:tc>
                  <a:txBody>
                    <a:bodyPr/>
                    <a:lstStyle/>
                    <a:p>
                      <a:pPr algn="l"/>
                      <a:r>
                        <a:rPr lang="it-IT" sz="1100" b="0">
                          <a:solidFill>
                            <a:srgbClr val="CF6C35"/>
                          </a:solidFill>
                        </a:rPr>
                        <a:t>Out of scope</a:t>
                      </a:r>
                    </a:p>
                  </a:txBody>
                  <a:tcPr/>
                </a:tc>
                <a:tc>
                  <a:txBody>
                    <a:bodyPr/>
                    <a:lstStyle/>
                    <a:p>
                      <a:pPr algn="l"/>
                      <a:endParaRPr lang="it-IT" sz="1100" b="0">
                        <a:solidFill>
                          <a:srgbClr val="CF6C35"/>
                        </a:solidFill>
                      </a:endParaRPr>
                    </a:p>
                  </a:txBody>
                  <a:tcPr/>
                </a:tc>
                <a:tc>
                  <a:txBody>
                    <a:bodyPr/>
                    <a:lstStyle/>
                    <a:p>
                      <a:pPr algn="l"/>
                      <a:r>
                        <a:rPr lang="en-US" sz="1100" b="0">
                          <a:solidFill>
                            <a:srgbClr val="CF6C35"/>
                          </a:solidFill>
                        </a:rPr>
                        <a:t>Ensure sensitive data is masked for Analytics workloads.</a:t>
                      </a:r>
                    </a:p>
                  </a:txBody>
                  <a:tcPr/>
                </a:tc>
                <a:extLst>
                  <a:ext uri="{0D108BD9-81ED-4DB2-BD59-A6C34878D82A}">
                    <a16:rowId xmlns:a16="http://schemas.microsoft.com/office/drawing/2014/main" val="2568406708"/>
                  </a:ext>
                </a:extLst>
              </a:tr>
              <a:tr h="382628">
                <a:tc>
                  <a:txBody>
                    <a:bodyPr/>
                    <a:lstStyle/>
                    <a:p>
                      <a:pPr algn="l"/>
                      <a:r>
                        <a:rPr lang="it-IT" sz="1100">
                          <a:solidFill>
                            <a:schemeClr val="accent6">
                              <a:lumMod val="75000"/>
                            </a:schemeClr>
                          </a:solidFill>
                        </a:rPr>
                        <a:t>Tampering</a:t>
                      </a:r>
                      <a:endParaRPr lang="it-IT" sz="1100" b="0">
                        <a:solidFill>
                          <a:schemeClr val="accent6">
                            <a:lumMod val="75000"/>
                          </a:schemeClr>
                        </a:solidFill>
                      </a:endParaRPr>
                    </a:p>
                  </a:txBody>
                  <a:tcPr/>
                </a:tc>
                <a:tc>
                  <a:txBody>
                    <a:bodyPr/>
                    <a:lstStyle/>
                    <a:p>
                      <a:pPr algn="l"/>
                      <a:r>
                        <a:rPr lang="it-IT" sz="1100" b="0">
                          <a:solidFill>
                            <a:schemeClr val="accent6">
                              <a:lumMod val="75000"/>
                            </a:schemeClr>
                          </a:solidFill>
                        </a:rPr>
                        <a:t>Shared Technology Issues</a:t>
                      </a:r>
                    </a:p>
                  </a:txBody>
                  <a:tcPr/>
                </a:tc>
                <a:tc>
                  <a:txBody>
                    <a:bodyPr/>
                    <a:lstStyle/>
                    <a:p>
                      <a:pPr algn="l"/>
                      <a:r>
                        <a:rPr lang="it-IT" sz="1100" b="0">
                          <a:solidFill>
                            <a:schemeClr val="accent6">
                              <a:lumMod val="75000"/>
                            </a:schemeClr>
                          </a:solidFill>
                        </a:rPr>
                        <a:t>HTTPS</a:t>
                      </a:r>
                    </a:p>
                  </a:txBody>
                  <a:tcPr/>
                </a:tc>
                <a:tc>
                  <a:txBody>
                    <a:bodyPr/>
                    <a:lstStyle/>
                    <a:p>
                      <a:pPr algn="l"/>
                      <a:r>
                        <a:rPr lang="it-IT" sz="1100" b="0">
                          <a:solidFill>
                            <a:schemeClr val="accent6">
                              <a:lumMod val="75000"/>
                            </a:schemeClr>
                          </a:solidFill>
                        </a:rPr>
                        <a:t>High</a:t>
                      </a:r>
                    </a:p>
                  </a:txBody>
                  <a:tcPr/>
                </a:tc>
                <a:tc>
                  <a:txBody>
                    <a:bodyPr/>
                    <a:lstStyle/>
                    <a:p>
                      <a:pPr algn="l"/>
                      <a:r>
                        <a:rPr lang="it-IT" sz="1100" b="0">
                          <a:solidFill>
                            <a:schemeClr val="accent6">
                              <a:lumMod val="75000"/>
                            </a:schemeClr>
                          </a:solidFill>
                        </a:rPr>
                        <a:t>Mitigated</a:t>
                      </a:r>
                    </a:p>
                  </a:txBody>
                  <a:tcPr/>
                </a:tc>
                <a:tc>
                  <a:txBody>
                    <a:bodyPr/>
                    <a:lstStyle/>
                    <a:p>
                      <a:pPr algn="l"/>
                      <a:r>
                        <a:rPr lang="it-IT" sz="1100" b="0">
                          <a:solidFill>
                            <a:schemeClr val="accent6">
                              <a:lumMod val="75000"/>
                            </a:schemeClr>
                          </a:solidFill>
                        </a:rPr>
                        <a:t>Configuration</a:t>
                      </a:r>
                    </a:p>
                  </a:txBody>
                  <a:tcPr/>
                </a:tc>
                <a:tc>
                  <a:txBody>
                    <a:bodyPr/>
                    <a:lstStyle/>
                    <a:p>
                      <a:pPr algn="l"/>
                      <a:r>
                        <a:rPr lang="en-US" sz="1100" b="0">
                          <a:solidFill>
                            <a:schemeClr val="accent6">
                              <a:lumMod val="75000"/>
                            </a:schemeClr>
                          </a:solidFill>
                        </a:rPr>
                        <a:t>Ensure Amazon S3 bucket objects are encrypted using AWS KMS customer managed key.</a:t>
                      </a:r>
                    </a:p>
                  </a:txBody>
                  <a:tcPr/>
                </a:tc>
                <a:extLst>
                  <a:ext uri="{0D108BD9-81ED-4DB2-BD59-A6C34878D82A}">
                    <a16:rowId xmlns:a16="http://schemas.microsoft.com/office/drawing/2014/main" val="2422606933"/>
                  </a:ext>
                </a:extLst>
              </a:tr>
              <a:tr h="382628">
                <a:tc>
                  <a:txBody>
                    <a:bodyPr/>
                    <a:lstStyle/>
                    <a:p>
                      <a:pPr algn="l"/>
                      <a:r>
                        <a:rPr lang="it-IT" sz="1100" b="0">
                          <a:solidFill>
                            <a:schemeClr val="accent6">
                              <a:lumMod val="75000"/>
                            </a:schemeClr>
                          </a:solidFill>
                        </a:rPr>
                        <a:t>Denial of Service</a:t>
                      </a:r>
                    </a:p>
                  </a:txBody>
                  <a:tcPr/>
                </a:tc>
                <a:tc>
                  <a:txBody>
                    <a:bodyPr/>
                    <a:lstStyle/>
                    <a:p>
                      <a:pPr algn="l"/>
                      <a:r>
                        <a:rPr lang="it-IT" sz="1100" b="0">
                          <a:solidFill>
                            <a:schemeClr val="accent6">
                              <a:lumMod val="75000"/>
                            </a:schemeClr>
                          </a:solidFill>
                        </a:rPr>
                        <a:t>Cloud Services Abuse</a:t>
                      </a:r>
                    </a:p>
                  </a:txBody>
                  <a:tcPr/>
                </a:tc>
                <a:tc>
                  <a:txBody>
                    <a:bodyPr/>
                    <a:lstStyle/>
                    <a:p>
                      <a:pPr algn="l"/>
                      <a:r>
                        <a:rPr lang="it-IT" sz="1100" b="0">
                          <a:solidFill>
                            <a:schemeClr val="accent6">
                              <a:lumMod val="75000"/>
                            </a:schemeClr>
                          </a:solidFill>
                        </a:rPr>
                        <a:t>HTTPS</a:t>
                      </a:r>
                    </a:p>
                  </a:txBody>
                  <a:tcPr/>
                </a:tc>
                <a:tc>
                  <a:txBody>
                    <a:bodyPr/>
                    <a:lstStyle/>
                    <a:p>
                      <a:pPr algn="l"/>
                      <a:r>
                        <a:rPr lang="it-IT" sz="1100" b="0">
                          <a:solidFill>
                            <a:schemeClr val="accent6">
                              <a:lumMod val="75000"/>
                            </a:schemeClr>
                          </a:solidFill>
                        </a:rPr>
                        <a:t>High</a:t>
                      </a:r>
                    </a:p>
                  </a:txBody>
                  <a:tcPr/>
                </a:tc>
                <a:tc>
                  <a:txBody>
                    <a:bodyPr/>
                    <a:lstStyle/>
                    <a:p>
                      <a:pPr algn="l"/>
                      <a:r>
                        <a:rPr lang="it-IT" sz="1100" b="0">
                          <a:solidFill>
                            <a:schemeClr val="accent6">
                              <a:lumMod val="75000"/>
                            </a:schemeClr>
                          </a:solidFill>
                        </a:rPr>
                        <a:t>Mitigated</a:t>
                      </a:r>
                    </a:p>
                  </a:txBody>
                  <a:tcPr/>
                </a:tc>
                <a:tc>
                  <a:txBody>
                    <a:bodyPr/>
                    <a:lstStyle/>
                    <a:p>
                      <a:pPr algn="l"/>
                      <a:r>
                        <a:rPr lang="it-IT" sz="1100" b="0">
                          <a:solidFill>
                            <a:schemeClr val="accent6">
                              <a:lumMod val="75000"/>
                            </a:schemeClr>
                          </a:solidFill>
                        </a:rPr>
                        <a:t>Account Management</a:t>
                      </a:r>
                    </a:p>
                  </a:txBody>
                  <a:tcPr/>
                </a:tc>
                <a:tc>
                  <a:txBody>
                    <a:bodyPr/>
                    <a:lstStyle/>
                    <a:p>
                      <a:pPr algn="l"/>
                      <a:r>
                        <a:rPr lang="en-US" sz="1100" b="0">
                          <a:solidFill>
                            <a:schemeClr val="accent6">
                              <a:lumMod val="75000"/>
                            </a:schemeClr>
                          </a:solidFill>
                        </a:rPr>
                        <a:t>Ensure that Amazon S3 public access is blocked at the S3 Account level for data protection.</a:t>
                      </a:r>
                    </a:p>
                  </a:txBody>
                  <a:tcPr/>
                </a:tc>
                <a:extLst>
                  <a:ext uri="{0D108BD9-81ED-4DB2-BD59-A6C34878D82A}">
                    <a16:rowId xmlns:a16="http://schemas.microsoft.com/office/drawing/2014/main" val="2096253376"/>
                  </a:ext>
                </a:extLst>
              </a:tr>
              <a:tr h="382628">
                <a:tc>
                  <a:txBody>
                    <a:bodyPr/>
                    <a:lstStyle/>
                    <a:p>
                      <a:pPr algn="l"/>
                      <a:r>
                        <a:rPr lang="it-IT" sz="1100" b="0">
                          <a:solidFill>
                            <a:schemeClr val="accent6">
                              <a:lumMod val="75000"/>
                            </a:schemeClr>
                          </a:solidFill>
                        </a:rPr>
                        <a:t>Information Disclosure</a:t>
                      </a:r>
                    </a:p>
                  </a:txBody>
                  <a:tcPr/>
                </a:tc>
                <a:tc>
                  <a:txBody>
                    <a:bodyPr/>
                    <a:lstStyle/>
                    <a:p>
                      <a:pPr algn="l"/>
                      <a:r>
                        <a:rPr lang="it-IT" sz="1100" b="0">
                          <a:solidFill>
                            <a:schemeClr val="accent6">
                              <a:lumMod val="75000"/>
                            </a:schemeClr>
                          </a:solidFill>
                        </a:rPr>
                        <a:t>Confidential Data Exposure</a:t>
                      </a:r>
                    </a:p>
                  </a:txBody>
                  <a:tcPr/>
                </a:tc>
                <a:tc>
                  <a:txBody>
                    <a:bodyPr/>
                    <a:lstStyle/>
                    <a:p>
                      <a:pPr algn="l"/>
                      <a:r>
                        <a:rPr lang="it-IT" sz="1100" b="0">
                          <a:solidFill>
                            <a:schemeClr val="accent6">
                              <a:lumMod val="75000"/>
                            </a:schemeClr>
                          </a:solidFill>
                        </a:rPr>
                        <a:t>HTTPS</a:t>
                      </a:r>
                    </a:p>
                  </a:txBody>
                  <a:tcPr/>
                </a:tc>
                <a:tc>
                  <a:txBody>
                    <a:bodyPr/>
                    <a:lstStyle/>
                    <a:p>
                      <a:pPr algn="l"/>
                      <a:r>
                        <a:rPr lang="it-IT" sz="1100" b="0">
                          <a:solidFill>
                            <a:schemeClr val="accent6">
                              <a:lumMod val="75000"/>
                            </a:schemeClr>
                          </a:solidFill>
                        </a:rPr>
                        <a:t>High</a:t>
                      </a:r>
                    </a:p>
                  </a:txBody>
                  <a:tcPr/>
                </a:tc>
                <a:tc>
                  <a:txBody>
                    <a:bodyPr/>
                    <a:lstStyle/>
                    <a:p>
                      <a:pPr algn="l"/>
                      <a:r>
                        <a:rPr lang="it-IT" sz="1100" b="0">
                          <a:solidFill>
                            <a:schemeClr val="accent6">
                              <a:lumMod val="75000"/>
                            </a:schemeClr>
                          </a:solidFill>
                        </a:rPr>
                        <a:t>Mitigated</a:t>
                      </a:r>
                    </a:p>
                  </a:txBody>
                  <a:tcPr/>
                </a:tc>
                <a:tc>
                  <a:txBody>
                    <a:bodyPr/>
                    <a:lstStyle/>
                    <a:p>
                      <a:pPr algn="l"/>
                      <a:r>
                        <a:rPr lang="it-IT" sz="1100" b="0">
                          <a:solidFill>
                            <a:schemeClr val="accent6">
                              <a:lumMod val="75000"/>
                            </a:schemeClr>
                          </a:solidFill>
                        </a:rPr>
                        <a:t>Configuration</a:t>
                      </a:r>
                    </a:p>
                  </a:txBody>
                  <a:tcPr/>
                </a:tc>
                <a:tc>
                  <a:txBody>
                    <a:bodyPr/>
                    <a:lstStyle/>
                    <a:p>
                      <a:pPr algn="l"/>
                      <a:r>
                        <a:rPr lang="en-US" sz="1100" b="0">
                          <a:solidFill>
                            <a:schemeClr val="accent6">
                              <a:lumMod val="75000"/>
                            </a:schemeClr>
                          </a:solidFill>
                        </a:rPr>
                        <a:t>Protect Data Using Server-Side Encryption with CMKs Stored in AWS Key Management Service (SSE-KMS).</a:t>
                      </a:r>
                    </a:p>
                  </a:txBody>
                  <a:tcPr/>
                </a:tc>
                <a:extLst>
                  <a:ext uri="{0D108BD9-81ED-4DB2-BD59-A6C34878D82A}">
                    <a16:rowId xmlns:a16="http://schemas.microsoft.com/office/drawing/2014/main" val="1730901518"/>
                  </a:ext>
                </a:extLst>
              </a:tr>
              <a:tr h="382628">
                <a:tc>
                  <a:txBody>
                    <a:bodyPr/>
                    <a:lstStyle/>
                    <a:p>
                      <a:pPr algn="l"/>
                      <a:r>
                        <a:rPr lang="it-IT" sz="1100" b="0">
                          <a:solidFill>
                            <a:schemeClr val="accent6">
                              <a:lumMod val="75000"/>
                            </a:schemeClr>
                          </a:solidFill>
                        </a:rPr>
                        <a:t>Tampering</a:t>
                      </a:r>
                    </a:p>
                  </a:txBody>
                  <a:tcPr/>
                </a:tc>
                <a:tc>
                  <a:txBody>
                    <a:bodyPr/>
                    <a:lstStyle/>
                    <a:p>
                      <a:pPr algn="l"/>
                      <a:r>
                        <a:rPr lang="it-IT" sz="1100" b="0">
                          <a:solidFill>
                            <a:schemeClr val="accent6">
                              <a:lumMod val="75000"/>
                            </a:schemeClr>
                          </a:solidFill>
                        </a:rPr>
                        <a:t>Malicious Insiders</a:t>
                      </a:r>
                    </a:p>
                  </a:txBody>
                  <a:tcPr/>
                </a:tc>
                <a:tc>
                  <a:txBody>
                    <a:bodyPr/>
                    <a:lstStyle/>
                    <a:p>
                      <a:pPr algn="l"/>
                      <a:r>
                        <a:rPr lang="it-IT" sz="1100" b="0">
                          <a:solidFill>
                            <a:schemeClr val="accent6">
                              <a:lumMod val="75000"/>
                            </a:schemeClr>
                          </a:solidFill>
                        </a:rPr>
                        <a:t>HTTPS</a:t>
                      </a:r>
                    </a:p>
                  </a:txBody>
                  <a:tcPr/>
                </a:tc>
                <a:tc>
                  <a:txBody>
                    <a:bodyPr/>
                    <a:lstStyle/>
                    <a:p>
                      <a:pPr algn="l"/>
                      <a:r>
                        <a:rPr lang="it-IT" sz="1100" b="0">
                          <a:solidFill>
                            <a:schemeClr val="accent6">
                              <a:lumMod val="75000"/>
                            </a:schemeClr>
                          </a:solidFill>
                        </a:rPr>
                        <a:t>High</a:t>
                      </a:r>
                    </a:p>
                  </a:txBody>
                  <a:tcPr/>
                </a:tc>
                <a:tc>
                  <a:txBody>
                    <a:bodyPr/>
                    <a:lstStyle/>
                    <a:p>
                      <a:pPr algn="l"/>
                      <a:r>
                        <a:rPr lang="it-IT" sz="1100" b="0">
                          <a:solidFill>
                            <a:schemeClr val="accent6">
                              <a:lumMod val="75000"/>
                            </a:schemeClr>
                          </a:solidFill>
                        </a:rPr>
                        <a:t>Mitigated</a:t>
                      </a:r>
                    </a:p>
                  </a:txBody>
                  <a:tcPr/>
                </a:tc>
                <a:tc>
                  <a:txBody>
                    <a:bodyPr/>
                    <a:lstStyle/>
                    <a:p>
                      <a:pPr algn="l"/>
                      <a:r>
                        <a:rPr lang="it-IT" sz="1100" b="0">
                          <a:solidFill>
                            <a:schemeClr val="accent6">
                              <a:lumMod val="75000"/>
                            </a:schemeClr>
                          </a:solidFill>
                        </a:rPr>
                        <a:t>S3 Bucket Policy</a:t>
                      </a:r>
                    </a:p>
                  </a:txBody>
                  <a:tcPr/>
                </a:tc>
                <a:tc>
                  <a:txBody>
                    <a:bodyPr/>
                    <a:lstStyle/>
                    <a:p>
                      <a:pPr algn="l"/>
                      <a:r>
                        <a:rPr lang="en-US" sz="1100" b="0">
                          <a:solidFill>
                            <a:schemeClr val="accent6">
                              <a:lumMod val="75000"/>
                            </a:schemeClr>
                          </a:solidFill>
                        </a:rPr>
                        <a:t>Set Permissions on an Object.</a:t>
                      </a:r>
                    </a:p>
                  </a:txBody>
                  <a:tcPr/>
                </a:tc>
                <a:extLst>
                  <a:ext uri="{0D108BD9-81ED-4DB2-BD59-A6C34878D82A}">
                    <a16:rowId xmlns:a16="http://schemas.microsoft.com/office/drawing/2014/main" val="2207937312"/>
                  </a:ext>
                </a:extLst>
              </a:tr>
              <a:tr h="382628">
                <a:tc>
                  <a:txBody>
                    <a:bodyPr/>
                    <a:lstStyle/>
                    <a:p>
                      <a:pPr algn="l"/>
                      <a:r>
                        <a:rPr lang="it-IT" sz="1100" b="0">
                          <a:solidFill>
                            <a:srgbClr val="CF6C35"/>
                          </a:solidFill>
                        </a:rPr>
                        <a:t>Tampering</a:t>
                      </a:r>
                    </a:p>
                  </a:txBody>
                  <a:tcPr/>
                </a:tc>
                <a:tc>
                  <a:txBody>
                    <a:bodyPr/>
                    <a:lstStyle/>
                    <a:p>
                      <a:pPr algn="l"/>
                      <a:r>
                        <a:rPr lang="it-IT" sz="1100" b="0">
                          <a:solidFill>
                            <a:srgbClr val="CF6C35"/>
                          </a:solidFill>
                        </a:rPr>
                        <a:t>Shared Technology Issues</a:t>
                      </a:r>
                    </a:p>
                  </a:txBody>
                  <a:tcPr/>
                </a:tc>
                <a:tc>
                  <a:txBody>
                    <a:bodyPr/>
                    <a:lstStyle/>
                    <a:p>
                      <a:pPr algn="l"/>
                      <a:r>
                        <a:rPr lang="it-IT" sz="1100" b="0">
                          <a:solidFill>
                            <a:srgbClr val="CF6C35"/>
                          </a:solidFill>
                        </a:rPr>
                        <a:t>HTTPS</a:t>
                      </a:r>
                    </a:p>
                  </a:txBody>
                  <a:tcPr/>
                </a:tc>
                <a:tc>
                  <a:txBody>
                    <a:bodyPr/>
                    <a:lstStyle/>
                    <a:p>
                      <a:pPr algn="l"/>
                      <a:r>
                        <a:rPr lang="it-IT" sz="1100" b="0">
                          <a:solidFill>
                            <a:srgbClr val="CF6C35"/>
                          </a:solidFill>
                        </a:rPr>
                        <a:t>Low</a:t>
                      </a:r>
                    </a:p>
                  </a:txBody>
                  <a:tcPr/>
                </a:tc>
                <a:tc>
                  <a:txBody>
                    <a:bodyPr/>
                    <a:lstStyle/>
                    <a:p>
                      <a:pPr algn="l"/>
                      <a:r>
                        <a:rPr lang="it-IT" sz="1100" b="0">
                          <a:solidFill>
                            <a:srgbClr val="CF6C35"/>
                          </a:solidFill>
                        </a:rPr>
                        <a:t>Out of scope</a:t>
                      </a:r>
                    </a:p>
                  </a:txBody>
                  <a:tcPr/>
                </a:tc>
                <a:tc>
                  <a:txBody>
                    <a:bodyPr/>
                    <a:lstStyle/>
                    <a:p>
                      <a:pPr algn="l"/>
                      <a:endParaRPr lang="it-IT" sz="1100" b="0">
                        <a:solidFill>
                          <a:srgbClr val="CF6C35"/>
                        </a:solidFill>
                      </a:endParaRPr>
                    </a:p>
                  </a:txBody>
                  <a:tcPr/>
                </a:tc>
                <a:tc>
                  <a:txBody>
                    <a:bodyPr/>
                    <a:lstStyle/>
                    <a:p>
                      <a:pPr algn="l"/>
                      <a:r>
                        <a:rPr lang="en-US" sz="1100" b="0">
                          <a:solidFill>
                            <a:srgbClr val="CF6C35"/>
                          </a:solidFill>
                        </a:rPr>
                        <a:t>Set ACL Bucket Permissions.</a:t>
                      </a:r>
                    </a:p>
                  </a:txBody>
                  <a:tcPr/>
                </a:tc>
                <a:extLst>
                  <a:ext uri="{0D108BD9-81ED-4DB2-BD59-A6C34878D82A}">
                    <a16:rowId xmlns:a16="http://schemas.microsoft.com/office/drawing/2014/main" val="1140356852"/>
                  </a:ext>
                </a:extLst>
              </a:tr>
              <a:tr h="382628">
                <a:tc>
                  <a:txBody>
                    <a:bodyPr/>
                    <a:lstStyle/>
                    <a:p>
                      <a:pPr algn="l"/>
                      <a:r>
                        <a:rPr lang="it-IT" sz="1100" b="0">
                          <a:solidFill>
                            <a:schemeClr val="accent6">
                              <a:lumMod val="75000"/>
                            </a:schemeClr>
                          </a:solidFill>
                        </a:rPr>
                        <a:t>Elevation of Privilege</a:t>
                      </a:r>
                    </a:p>
                  </a:txBody>
                  <a:tcPr/>
                </a:tc>
                <a:tc>
                  <a:txBody>
                    <a:bodyPr/>
                    <a:lstStyle/>
                    <a:p>
                      <a:pPr algn="l"/>
                      <a:r>
                        <a:rPr lang="it-IT" sz="1100" b="0">
                          <a:solidFill>
                            <a:schemeClr val="accent6">
                              <a:lumMod val="75000"/>
                            </a:schemeClr>
                          </a:solidFill>
                        </a:rPr>
                        <a:t>Account Hijacking</a:t>
                      </a:r>
                    </a:p>
                  </a:txBody>
                  <a:tcPr/>
                </a:tc>
                <a:tc>
                  <a:txBody>
                    <a:bodyPr/>
                    <a:lstStyle/>
                    <a:p>
                      <a:pPr algn="l"/>
                      <a:r>
                        <a:rPr lang="it-IT" sz="1100" b="0">
                          <a:solidFill>
                            <a:schemeClr val="accent6">
                              <a:lumMod val="75000"/>
                            </a:schemeClr>
                          </a:solidFill>
                        </a:rPr>
                        <a:t>HTTPS </a:t>
                      </a:r>
                    </a:p>
                  </a:txBody>
                  <a:tcPr/>
                </a:tc>
                <a:tc>
                  <a:txBody>
                    <a:bodyPr/>
                    <a:lstStyle/>
                    <a:p>
                      <a:pPr algn="l"/>
                      <a:r>
                        <a:rPr lang="it-IT" sz="1100" b="0">
                          <a:solidFill>
                            <a:schemeClr val="accent6">
                              <a:lumMod val="75000"/>
                            </a:schemeClr>
                          </a:solidFill>
                        </a:rPr>
                        <a:t>High</a:t>
                      </a:r>
                    </a:p>
                  </a:txBody>
                  <a:tcPr/>
                </a:tc>
                <a:tc>
                  <a:txBody>
                    <a:bodyPr/>
                    <a:lstStyle/>
                    <a:p>
                      <a:pPr algn="l"/>
                      <a:r>
                        <a:rPr lang="it-IT" sz="1100" b="0">
                          <a:solidFill>
                            <a:schemeClr val="accent6">
                              <a:lumMod val="75000"/>
                            </a:schemeClr>
                          </a:solidFill>
                        </a:rPr>
                        <a:t>Mitigated</a:t>
                      </a:r>
                    </a:p>
                  </a:txBody>
                  <a:tcPr/>
                </a:tc>
                <a:tc>
                  <a:txBody>
                    <a:bodyPr/>
                    <a:lstStyle/>
                    <a:p>
                      <a:pPr algn="l"/>
                      <a:r>
                        <a:rPr lang="it-IT" sz="1100" b="0">
                          <a:solidFill>
                            <a:schemeClr val="accent6">
                              <a:lumMod val="75000"/>
                            </a:schemeClr>
                          </a:solidFill>
                        </a:rPr>
                        <a:t>Configuration</a:t>
                      </a:r>
                    </a:p>
                  </a:txBody>
                  <a:tcPr/>
                </a:tc>
                <a:tc>
                  <a:txBody>
                    <a:bodyPr/>
                    <a:lstStyle/>
                    <a:p>
                      <a:pPr algn="l"/>
                      <a:r>
                        <a:rPr lang="en-US" sz="1100" b="0">
                          <a:solidFill>
                            <a:schemeClr val="accent6">
                              <a:lumMod val="75000"/>
                            </a:schemeClr>
                          </a:solidFill>
                        </a:rPr>
                        <a:t>Ensure Amazon S3 buckets do not allow unknown cross account access via bucket policies.</a:t>
                      </a:r>
                    </a:p>
                  </a:txBody>
                  <a:tcPr/>
                </a:tc>
                <a:extLst>
                  <a:ext uri="{0D108BD9-81ED-4DB2-BD59-A6C34878D82A}">
                    <a16:rowId xmlns:a16="http://schemas.microsoft.com/office/drawing/2014/main" val="4004064768"/>
                  </a:ext>
                </a:extLst>
              </a:tr>
              <a:tr h="38262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100" b="0">
                          <a:solidFill>
                            <a:srgbClr val="CF6C35"/>
                          </a:solidFill>
                        </a:rPr>
                        <a:t>Denial of Service</a:t>
                      </a:r>
                    </a:p>
                  </a:txBody>
                  <a:tcPr/>
                </a:tc>
                <a:tc>
                  <a:txBody>
                    <a:bodyPr/>
                    <a:lstStyle/>
                    <a:p>
                      <a:pPr algn="l"/>
                      <a:r>
                        <a:rPr lang="it-IT" sz="1100" b="0">
                          <a:solidFill>
                            <a:srgbClr val="CF6C35"/>
                          </a:solidFill>
                        </a:rPr>
                        <a:t>Permanent Data Loss</a:t>
                      </a:r>
                    </a:p>
                  </a:txBody>
                  <a:tcPr/>
                </a:tc>
                <a:tc>
                  <a:txBody>
                    <a:bodyPr/>
                    <a:lstStyle/>
                    <a:p>
                      <a:pPr algn="l"/>
                      <a:r>
                        <a:rPr lang="it-IT" sz="1100" b="0">
                          <a:solidFill>
                            <a:srgbClr val="CF6C35"/>
                          </a:solidFill>
                        </a:rPr>
                        <a:t>HTTPS</a:t>
                      </a:r>
                    </a:p>
                  </a:txBody>
                  <a:tcPr/>
                </a:tc>
                <a:tc>
                  <a:txBody>
                    <a:bodyPr/>
                    <a:lstStyle/>
                    <a:p>
                      <a:pPr algn="l"/>
                      <a:r>
                        <a:rPr lang="it-IT" sz="1100" b="0">
                          <a:solidFill>
                            <a:srgbClr val="CF6C35"/>
                          </a:solidFill>
                        </a:rPr>
                        <a:t>Low</a:t>
                      </a:r>
                    </a:p>
                  </a:txBody>
                  <a:tcPr/>
                </a:tc>
                <a:tc>
                  <a:txBody>
                    <a:bodyPr/>
                    <a:lstStyle/>
                    <a:p>
                      <a:pPr algn="l"/>
                      <a:r>
                        <a:rPr lang="it-IT" sz="1100" b="0">
                          <a:solidFill>
                            <a:srgbClr val="CF6C35"/>
                          </a:solidFill>
                        </a:rPr>
                        <a:t>Out of scope</a:t>
                      </a:r>
                    </a:p>
                  </a:txBody>
                  <a:tcPr/>
                </a:tc>
                <a:tc>
                  <a:txBody>
                    <a:bodyPr/>
                    <a:lstStyle/>
                    <a:p>
                      <a:pPr algn="l"/>
                      <a:endParaRPr lang="it-IT" sz="1100" b="0">
                        <a:solidFill>
                          <a:srgbClr val="CF6C35"/>
                        </a:solidFill>
                      </a:endParaRPr>
                    </a:p>
                  </a:txBody>
                  <a:tcPr/>
                </a:tc>
                <a:tc>
                  <a:txBody>
                    <a:bodyPr/>
                    <a:lstStyle/>
                    <a:p>
                      <a:pPr algn="l"/>
                      <a:r>
                        <a:rPr lang="en-US" sz="1100" b="0">
                          <a:solidFill>
                            <a:srgbClr val="CF6C35"/>
                          </a:solidFill>
                        </a:rPr>
                        <a:t>Enable Object Lock for your AWS S3 buckets for data protection and regulatory compliance.</a:t>
                      </a:r>
                    </a:p>
                  </a:txBody>
                  <a:tcPr/>
                </a:tc>
                <a:extLst>
                  <a:ext uri="{0D108BD9-81ED-4DB2-BD59-A6C34878D82A}">
                    <a16:rowId xmlns:a16="http://schemas.microsoft.com/office/drawing/2014/main" val="4170905302"/>
                  </a:ext>
                </a:extLst>
              </a:tr>
              <a:tr h="38262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100">
                          <a:solidFill>
                            <a:srgbClr val="C00000"/>
                          </a:solidFill>
                        </a:rPr>
                        <a:t>Tampering</a:t>
                      </a:r>
                      <a:endParaRPr lang="it-IT" sz="1100" b="0">
                        <a:solidFill>
                          <a:srgbClr val="C00000"/>
                        </a:solidFill>
                      </a:endParaRPr>
                    </a:p>
                  </a:txBody>
                  <a:tcPr/>
                </a:tc>
                <a:tc>
                  <a:txBody>
                    <a:bodyPr/>
                    <a:lstStyle/>
                    <a:p>
                      <a:pPr algn="l"/>
                      <a:r>
                        <a:rPr lang="it-IT" sz="1100" b="0">
                          <a:solidFill>
                            <a:srgbClr val="C00000"/>
                          </a:solidFill>
                        </a:rPr>
                        <a:t>Permanent Data Loss</a:t>
                      </a:r>
                    </a:p>
                  </a:txBody>
                  <a:tcPr/>
                </a:tc>
                <a:tc>
                  <a:txBody>
                    <a:bodyPr/>
                    <a:lstStyle/>
                    <a:p>
                      <a:pPr algn="l"/>
                      <a:r>
                        <a:rPr lang="it-IT" sz="1100" b="0">
                          <a:solidFill>
                            <a:srgbClr val="C00000"/>
                          </a:solidFill>
                        </a:rPr>
                        <a:t>HTTPS</a:t>
                      </a:r>
                    </a:p>
                  </a:txBody>
                  <a:tcPr/>
                </a:tc>
                <a:tc>
                  <a:txBody>
                    <a:bodyPr/>
                    <a:lstStyle/>
                    <a:p>
                      <a:pPr algn="l"/>
                      <a:r>
                        <a:rPr lang="it-IT" sz="1100" b="0">
                          <a:solidFill>
                            <a:srgbClr val="C00000"/>
                          </a:solidFill>
                        </a:rPr>
                        <a:t>Low</a:t>
                      </a:r>
                    </a:p>
                  </a:txBody>
                  <a:tcPr/>
                </a:tc>
                <a:tc>
                  <a:txBody>
                    <a:bodyPr/>
                    <a:lstStyle/>
                    <a:p>
                      <a:pPr algn="l"/>
                      <a:r>
                        <a:rPr lang="it-IT" sz="1100" b="0">
                          <a:solidFill>
                            <a:srgbClr val="C00000"/>
                          </a:solidFill>
                        </a:rPr>
                        <a:t>Open</a:t>
                      </a:r>
                    </a:p>
                  </a:txBody>
                  <a:tcPr/>
                </a:tc>
                <a:tc>
                  <a:txBody>
                    <a:bodyPr/>
                    <a:lstStyle/>
                    <a:p>
                      <a:pPr algn="l"/>
                      <a:endParaRPr lang="it-IT" sz="1100" b="0">
                        <a:solidFill>
                          <a:srgbClr val="C00000"/>
                        </a:solidFill>
                      </a:endParaRPr>
                    </a:p>
                  </a:txBody>
                  <a:tcPr/>
                </a:tc>
                <a:tc>
                  <a:txBody>
                    <a:bodyPr/>
                    <a:lstStyle/>
                    <a:p>
                      <a:pPr algn="l"/>
                      <a:r>
                        <a:rPr lang="en-US" sz="1100" b="0">
                          <a:solidFill>
                            <a:srgbClr val="C00000"/>
                          </a:solidFill>
                        </a:rPr>
                        <a:t>Ensure AWS S3 buckets have the MFA Delete feature enabled.</a:t>
                      </a:r>
                    </a:p>
                  </a:txBody>
                  <a:tcPr/>
                </a:tc>
                <a:extLst>
                  <a:ext uri="{0D108BD9-81ED-4DB2-BD59-A6C34878D82A}">
                    <a16:rowId xmlns:a16="http://schemas.microsoft.com/office/drawing/2014/main" val="323683629"/>
                  </a:ext>
                </a:extLst>
              </a:tr>
              <a:tr h="38262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100" b="0">
                          <a:solidFill>
                            <a:srgbClr val="CF6C35"/>
                          </a:solidFill>
                        </a:rPr>
                        <a:t>Information Disclosure</a:t>
                      </a:r>
                    </a:p>
                  </a:txBody>
                  <a:tcPr/>
                </a:tc>
                <a:tc>
                  <a:txBody>
                    <a:bodyPr/>
                    <a:lstStyle/>
                    <a:p>
                      <a:pPr algn="l"/>
                      <a:r>
                        <a:rPr lang="it-IT" sz="1100" b="0">
                          <a:solidFill>
                            <a:srgbClr val="CF6C35"/>
                          </a:solidFill>
                        </a:rPr>
                        <a:t>Shared Technology Issues</a:t>
                      </a:r>
                    </a:p>
                  </a:txBody>
                  <a:tcPr/>
                </a:tc>
                <a:tc>
                  <a:txBody>
                    <a:bodyPr/>
                    <a:lstStyle/>
                    <a:p>
                      <a:pPr algn="l"/>
                      <a:r>
                        <a:rPr lang="it-IT" sz="1100" b="0">
                          <a:solidFill>
                            <a:srgbClr val="CF6C35"/>
                          </a:solidFill>
                        </a:rPr>
                        <a:t>HTTPS</a:t>
                      </a:r>
                    </a:p>
                  </a:txBody>
                  <a:tcPr/>
                </a:tc>
                <a:tc>
                  <a:txBody>
                    <a:bodyPr/>
                    <a:lstStyle/>
                    <a:p>
                      <a:pPr algn="l"/>
                      <a:r>
                        <a:rPr lang="it-IT" sz="1100" b="0">
                          <a:solidFill>
                            <a:srgbClr val="CF6C35"/>
                          </a:solidFill>
                        </a:rPr>
                        <a:t>Low</a:t>
                      </a:r>
                    </a:p>
                  </a:txBody>
                  <a:tcPr/>
                </a:tc>
                <a:tc>
                  <a:txBody>
                    <a:bodyPr/>
                    <a:lstStyle/>
                    <a:p>
                      <a:pPr algn="l"/>
                      <a:r>
                        <a:rPr lang="it-IT" sz="1100" b="0">
                          <a:solidFill>
                            <a:srgbClr val="CF6C35"/>
                          </a:solidFill>
                        </a:rPr>
                        <a:t>Out of scope</a:t>
                      </a:r>
                    </a:p>
                  </a:txBody>
                  <a:tcPr/>
                </a:tc>
                <a:tc>
                  <a:txBody>
                    <a:bodyPr/>
                    <a:lstStyle/>
                    <a:p>
                      <a:pPr algn="l"/>
                      <a:endParaRPr lang="it-IT" sz="1100" b="0">
                        <a:solidFill>
                          <a:srgbClr val="CF6C35"/>
                        </a:solidFill>
                      </a:endParaRPr>
                    </a:p>
                  </a:txBody>
                  <a:tcPr/>
                </a:tc>
                <a:tc>
                  <a:txBody>
                    <a:bodyPr/>
                    <a:lstStyle/>
                    <a:p>
                      <a:pPr algn="l"/>
                      <a:r>
                        <a:rPr lang="en-US" sz="1100" b="0">
                          <a:solidFill>
                            <a:srgbClr val="CF6C35"/>
                          </a:solidFill>
                        </a:rPr>
                        <a:t>Ensure Amazon S3 buckets have cross-region replication enabled.</a:t>
                      </a:r>
                    </a:p>
                  </a:txBody>
                  <a:tcPr/>
                </a:tc>
                <a:extLst>
                  <a:ext uri="{0D108BD9-81ED-4DB2-BD59-A6C34878D82A}">
                    <a16:rowId xmlns:a16="http://schemas.microsoft.com/office/drawing/2014/main" val="4255622336"/>
                  </a:ext>
                </a:extLst>
              </a:tr>
              <a:tr h="38262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100" b="0">
                          <a:solidFill>
                            <a:srgbClr val="CF6C35"/>
                          </a:solidFill>
                        </a:rPr>
                        <a:t>Information Disclosure</a:t>
                      </a:r>
                    </a:p>
                  </a:txBody>
                  <a:tcPr/>
                </a:tc>
                <a:tc>
                  <a:txBody>
                    <a:bodyPr/>
                    <a:lstStyle/>
                    <a:p>
                      <a:pPr algn="l"/>
                      <a:r>
                        <a:rPr lang="it-IT" sz="1100" b="0">
                          <a:solidFill>
                            <a:srgbClr val="CF6C35"/>
                          </a:solidFill>
                        </a:rPr>
                        <a:t>Confidential Data Exposure</a:t>
                      </a:r>
                    </a:p>
                  </a:txBody>
                  <a:tcPr/>
                </a:tc>
                <a:tc>
                  <a:txBody>
                    <a:bodyPr/>
                    <a:lstStyle/>
                    <a:p>
                      <a:pPr algn="l"/>
                      <a:r>
                        <a:rPr lang="it-IT" sz="1100" b="0">
                          <a:solidFill>
                            <a:srgbClr val="CF6C35"/>
                          </a:solidFill>
                        </a:rPr>
                        <a:t>HTTPS</a:t>
                      </a:r>
                    </a:p>
                  </a:txBody>
                  <a:tcPr/>
                </a:tc>
                <a:tc>
                  <a:txBody>
                    <a:bodyPr/>
                    <a:lstStyle/>
                    <a:p>
                      <a:pPr algn="l"/>
                      <a:r>
                        <a:rPr lang="it-IT" sz="1100" b="0">
                          <a:solidFill>
                            <a:srgbClr val="CF6C35"/>
                          </a:solidFill>
                        </a:rPr>
                        <a:t>Low</a:t>
                      </a:r>
                    </a:p>
                  </a:txBody>
                  <a:tcPr/>
                </a:tc>
                <a:tc>
                  <a:txBody>
                    <a:bodyPr/>
                    <a:lstStyle/>
                    <a:p>
                      <a:pPr algn="l"/>
                      <a:r>
                        <a:rPr lang="it-IT" sz="1100" b="0">
                          <a:solidFill>
                            <a:srgbClr val="CF6C35"/>
                          </a:solidFill>
                        </a:rPr>
                        <a:t>Out of scope</a:t>
                      </a:r>
                    </a:p>
                  </a:txBody>
                  <a:tcPr/>
                </a:tc>
                <a:tc>
                  <a:txBody>
                    <a:bodyPr/>
                    <a:lstStyle/>
                    <a:p>
                      <a:pPr algn="l"/>
                      <a:endParaRPr lang="it-IT" sz="1100" b="0">
                        <a:solidFill>
                          <a:srgbClr val="CF6C35"/>
                        </a:solidFill>
                      </a:endParaRPr>
                    </a:p>
                  </a:txBody>
                  <a:tcPr/>
                </a:tc>
                <a:tc>
                  <a:txBody>
                    <a:bodyPr/>
                    <a:lstStyle/>
                    <a:p>
                      <a:pPr algn="l"/>
                      <a:r>
                        <a:rPr lang="en-US" sz="1100" b="0">
                          <a:solidFill>
                            <a:srgbClr val="CF6C35"/>
                          </a:solidFill>
                        </a:rPr>
                        <a:t>Ensure AWS S3 buckets have server access logging enabled to track access requests.</a:t>
                      </a:r>
                    </a:p>
                  </a:txBody>
                  <a:tcPr/>
                </a:tc>
                <a:extLst>
                  <a:ext uri="{0D108BD9-81ED-4DB2-BD59-A6C34878D82A}">
                    <a16:rowId xmlns:a16="http://schemas.microsoft.com/office/drawing/2014/main" val="1549601882"/>
                  </a:ext>
                </a:extLst>
              </a:tr>
            </a:tbl>
          </a:graphicData>
        </a:graphic>
      </p:graphicFrame>
      <p:graphicFrame>
        <p:nvGraphicFramePr>
          <p:cNvPr id="5" name="Tabella 4">
            <a:extLst>
              <a:ext uri="{FF2B5EF4-FFF2-40B4-BE49-F238E27FC236}">
                <a16:creationId xmlns:a16="http://schemas.microsoft.com/office/drawing/2014/main" id="{00A371FE-9677-F48C-982E-AC4A8DE5F401}"/>
              </a:ext>
            </a:extLst>
          </p:cNvPr>
          <p:cNvGraphicFramePr>
            <a:graphicFrameLocks noGrp="1"/>
          </p:cNvGraphicFramePr>
          <p:nvPr>
            <p:extLst>
              <p:ext uri="{D42A27DB-BD31-4B8C-83A1-F6EECF244321}">
                <p14:modId xmlns:p14="http://schemas.microsoft.com/office/powerpoint/2010/main" val="3932766527"/>
              </p:ext>
            </p:extLst>
          </p:nvPr>
        </p:nvGraphicFramePr>
        <p:xfrm>
          <a:off x="196851" y="1627981"/>
          <a:ext cx="11798298" cy="5130408"/>
        </p:xfrm>
        <a:graphic>
          <a:graphicData uri="http://schemas.openxmlformats.org/drawingml/2006/table">
            <a:tbl>
              <a:tblPr firstRow="1" bandRow="1">
                <a:tableStyleId>{5C22544A-7EE6-4342-B048-85BDC9FD1C3A}</a:tableStyleId>
              </a:tblPr>
              <a:tblGrid>
                <a:gridCol w="1798969">
                  <a:extLst>
                    <a:ext uri="{9D8B030D-6E8A-4147-A177-3AD203B41FA5}">
                      <a16:colId xmlns:a16="http://schemas.microsoft.com/office/drawing/2014/main" val="802234100"/>
                    </a:ext>
                  </a:extLst>
                </a:gridCol>
                <a:gridCol w="1798969">
                  <a:extLst>
                    <a:ext uri="{9D8B030D-6E8A-4147-A177-3AD203B41FA5}">
                      <a16:colId xmlns:a16="http://schemas.microsoft.com/office/drawing/2014/main" val="1124351734"/>
                    </a:ext>
                  </a:extLst>
                </a:gridCol>
                <a:gridCol w="881368">
                  <a:extLst>
                    <a:ext uri="{9D8B030D-6E8A-4147-A177-3AD203B41FA5}">
                      <a16:colId xmlns:a16="http://schemas.microsoft.com/office/drawing/2014/main" val="1430438383"/>
                    </a:ext>
                  </a:extLst>
                </a:gridCol>
                <a:gridCol w="699326">
                  <a:extLst>
                    <a:ext uri="{9D8B030D-6E8A-4147-A177-3AD203B41FA5}">
                      <a16:colId xmlns:a16="http://schemas.microsoft.com/office/drawing/2014/main" val="434147157"/>
                    </a:ext>
                  </a:extLst>
                </a:gridCol>
                <a:gridCol w="1004485">
                  <a:extLst>
                    <a:ext uri="{9D8B030D-6E8A-4147-A177-3AD203B41FA5}">
                      <a16:colId xmlns:a16="http://schemas.microsoft.com/office/drawing/2014/main" val="3864719328"/>
                    </a:ext>
                  </a:extLst>
                </a:gridCol>
                <a:gridCol w="1113033">
                  <a:extLst>
                    <a:ext uri="{9D8B030D-6E8A-4147-A177-3AD203B41FA5}">
                      <a16:colId xmlns:a16="http://schemas.microsoft.com/office/drawing/2014/main" val="1897528701"/>
                    </a:ext>
                  </a:extLst>
                </a:gridCol>
                <a:gridCol w="4502148">
                  <a:extLst>
                    <a:ext uri="{9D8B030D-6E8A-4147-A177-3AD203B41FA5}">
                      <a16:colId xmlns:a16="http://schemas.microsoft.com/office/drawing/2014/main" val="1141693385"/>
                    </a:ext>
                  </a:extLst>
                </a:gridCol>
              </a:tblGrid>
              <a:tr h="193823">
                <a:tc>
                  <a:txBody>
                    <a:bodyPr/>
                    <a:lstStyle/>
                    <a:p>
                      <a:r>
                        <a:rPr lang="it-IT" sz="1200"/>
                        <a:t>STRIDE (Category)</a:t>
                      </a:r>
                    </a:p>
                  </a:txBody>
                  <a:tcPr/>
                </a:tc>
                <a:tc>
                  <a:txBody>
                    <a:bodyPr/>
                    <a:lstStyle/>
                    <a:p>
                      <a:r>
                        <a:rPr lang="it-IT" sz="1200"/>
                        <a:t>Threat</a:t>
                      </a:r>
                    </a:p>
                  </a:txBody>
                  <a:tcPr/>
                </a:tc>
                <a:tc>
                  <a:txBody>
                    <a:bodyPr/>
                    <a:lstStyle/>
                    <a:p>
                      <a:r>
                        <a:rPr lang="it-IT" sz="1200"/>
                        <a:t>Interaction</a:t>
                      </a:r>
                    </a:p>
                  </a:txBody>
                  <a:tcPr/>
                </a:tc>
                <a:tc>
                  <a:txBody>
                    <a:bodyPr/>
                    <a:lstStyle/>
                    <a:p>
                      <a:r>
                        <a:rPr lang="it-IT" sz="1200"/>
                        <a:t>Priority</a:t>
                      </a:r>
                    </a:p>
                  </a:txBody>
                  <a:tcPr/>
                </a:tc>
                <a:tc>
                  <a:txBody>
                    <a:bodyPr/>
                    <a:lstStyle/>
                    <a:p>
                      <a:r>
                        <a:rPr lang="it-IT" sz="1200"/>
                        <a:t>State</a:t>
                      </a:r>
                    </a:p>
                  </a:txBody>
                  <a:tcPr/>
                </a:tc>
                <a:tc>
                  <a:txBody>
                    <a:bodyPr/>
                    <a:lstStyle/>
                    <a:p>
                      <a:r>
                        <a:rPr lang="it-IT" sz="1200"/>
                        <a:t>Changed by</a:t>
                      </a:r>
                    </a:p>
                  </a:txBody>
                  <a:tcPr/>
                </a:tc>
                <a:tc>
                  <a:txBody>
                    <a:bodyPr/>
                    <a:lstStyle/>
                    <a:p>
                      <a:r>
                        <a:rPr lang="it-IT" sz="1200"/>
                        <a:t>Description</a:t>
                      </a:r>
                    </a:p>
                  </a:txBody>
                  <a:tcPr/>
                </a:tc>
                <a:extLst>
                  <a:ext uri="{0D108BD9-81ED-4DB2-BD59-A6C34878D82A}">
                    <a16:rowId xmlns:a16="http://schemas.microsoft.com/office/drawing/2014/main" val="4190509773"/>
                  </a:ext>
                </a:extLst>
              </a:tr>
              <a:tr h="382628">
                <a:tc>
                  <a:txBody>
                    <a:bodyPr/>
                    <a:lstStyle/>
                    <a:p>
                      <a:pPr algn="l"/>
                      <a:r>
                        <a:rPr lang="it-IT" sz="1100" b="0">
                          <a:solidFill>
                            <a:schemeClr val="accent6">
                              <a:lumMod val="75000"/>
                            </a:schemeClr>
                          </a:solidFill>
                        </a:rPr>
                        <a:t>Elevation of Privilege</a:t>
                      </a:r>
                    </a:p>
                  </a:txBody>
                  <a:tcPr/>
                </a:tc>
                <a:tc>
                  <a:txBody>
                    <a:bodyPr/>
                    <a:lstStyle/>
                    <a:p>
                      <a:pPr algn="l"/>
                      <a:r>
                        <a:rPr lang="it-IT" sz="1100" b="0">
                          <a:solidFill>
                            <a:schemeClr val="accent6">
                              <a:lumMod val="75000"/>
                            </a:schemeClr>
                          </a:solidFill>
                        </a:rPr>
                        <a:t>Malicious Insiders</a:t>
                      </a:r>
                    </a:p>
                  </a:txBody>
                  <a:tcPr/>
                </a:tc>
                <a:tc>
                  <a:txBody>
                    <a:bodyPr/>
                    <a:lstStyle/>
                    <a:p>
                      <a:pPr algn="l"/>
                      <a:r>
                        <a:rPr lang="it-IT" sz="1100" b="0">
                          <a:solidFill>
                            <a:schemeClr val="accent6">
                              <a:lumMod val="75000"/>
                            </a:schemeClr>
                          </a:solidFill>
                        </a:rPr>
                        <a:t>HTTPS</a:t>
                      </a:r>
                    </a:p>
                  </a:txBody>
                  <a:tcPr/>
                </a:tc>
                <a:tc>
                  <a:txBody>
                    <a:bodyPr/>
                    <a:lstStyle/>
                    <a:p>
                      <a:pPr algn="l"/>
                      <a:r>
                        <a:rPr lang="it-IT" sz="1100" b="0">
                          <a:solidFill>
                            <a:schemeClr val="accent6">
                              <a:lumMod val="75000"/>
                            </a:schemeClr>
                          </a:solidFill>
                        </a:rPr>
                        <a:t>High</a:t>
                      </a:r>
                    </a:p>
                  </a:txBody>
                  <a:tcPr/>
                </a:tc>
                <a:tc>
                  <a:txBody>
                    <a:bodyPr/>
                    <a:lstStyle/>
                    <a:p>
                      <a:pPr algn="l"/>
                      <a:r>
                        <a:rPr lang="it-IT" sz="1100" b="0">
                          <a:solidFill>
                            <a:schemeClr val="accent6">
                              <a:lumMod val="75000"/>
                            </a:schemeClr>
                          </a:solidFill>
                        </a:rPr>
                        <a:t>Mitigated</a:t>
                      </a:r>
                    </a:p>
                  </a:txBody>
                  <a:tcPr/>
                </a:tc>
                <a:tc>
                  <a:txBody>
                    <a:bodyPr/>
                    <a:lstStyle/>
                    <a:p>
                      <a:pPr algn="l"/>
                      <a:r>
                        <a:rPr lang="it-IT" sz="1100" b="0">
                          <a:solidFill>
                            <a:schemeClr val="accent6">
                              <a:lumMod val="75000"/>
                            </a:schemeClr>
                          </a:solidFill>
                        </a:rPr>
                        <a:t>Configuration</a:t>
                      </a:r>
                    </a:p>
                  </a:txBody>
                  <a:tcPr/>
                </a:tc>
                <a:tc>
                  <a:txBody>
                    <a:bodyPr/>
                    <a:lstStyle/>
                    <a:p>
                      <a:pPr algn="l"/>
                      <a:r>
                        <a:rPr lang="en-US" sz="1100" b="0">
                          <a:solidFill>
                            <a:schemeClr val="accent6">
                              <a:lumMod val="75000"/>
                            </a:schemeClr>
                          </a:solidFill>
                        </a:rPr>
                        <a:t>Ensure AWS S3 buckets enforce Server-Side Encryption.</a:t>
                      </a:r>
                    </a:p>
                  </a:txBody>
                  <a:tcPr/>
                </a:tc>
                <a:extLst>
                  <a:ext uri="{0D108BD9-81ED-4DB2-BD59-A6C34878D82A}">
                    <a16:rowId xmlns:a16="http://schemas.microsoft.com/office/drawing/2014/main" val="95233788"/>
                  </a:ext>
                </a:extLst>
              </a:tr>
              <a:tr h="38262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100">
                          <a:solidFill>
                            <a:srgbClr val="CF6C35"/>
                          </a:solidFill>
                        </a:rPr>
                        <a:t>Information Disclosure</a:t>
                      </a:r>
                      <a:endParaRPr lang="en-US" sz="1100" b="0">
                        <a:solidFill>
                          <a:srgbClr val="CF6C35"/>
                        </a:solidFill>
                      </a:endParaRPr>
                    </a:p>
                  </a:txBody>
                  <a:tcPr/>
                </a:tc>
                <a:tc>
                  <a:txBody>
                    <a:bodyPr/>
                    <a:lstStyle/>
                    <a:p>
                      <a:pPr algn="l"/>
                      <a:r>
                        <a:rPr lang="it-IT" sz="1100" b="0">
                          <a:solidFill>
                            <a:srgbClr val="CF6C35"/>
                          </a:solidFill>
                        </a:rPr>
                        <a:t>Insecure Communication</a:t>
                      </a:r>
                    </a:p>
                  </a:txBody>
                  <a:tcPr/>
                </a:tc>
                <a:tc>
                  <a:txBody>
                    <a:bodyPr/>
                    <a:lstStyle/>
                    <a:p>
                      <a:pPr algn="l"/>
                      <a:r>
                        <a:rPr lang="it-IT" sz="1100" b="0">
                          <a:solidFill>
                            <a:srgbClr val="CF6C35"/>
                          </a:solidFill>
                        </a:rPr>
                        <a:t>HTTPS</a:t>
                      </a:r>
                    </a:p>
                  </a:txBody>
                  <a:tcPr/>
                </a:tc>
                <a:tc>
                  <a:txBody>
                    <a:bodyPr/>
                    <a:lstStyle/>
                    <a:p>
                      <a:pPr algn="l"/>
                      <a:r>
                        <a:rPr lang="it-IT" sz="1100" b="0">
                          <a:solidFill>
                            <a:srgbClr val="CF6C35"/>
                          </a:solidFill>
                        </a:rPr>
                        <a:t>Low</a:t>
                      </a:r>
                    </a:p>
                  </a:txBody>
                  <a:tcPr/>
                </a:tc>
                <a:tc>
                  <a:txBody>
                    <a:bodyPr/>
                    <a:lstStyle/>
                    <a:p>
                      <a:pPr algn="l"/>
                      <a:r>
                        <a:rPr lang="it-IT" sz="1100" b="0">
                          <a:solidFill>
                            <a:srgbClr val="CF6C35"/>
                          </a:solidFill>
                        </a:rPr>
                        <a:t>Out of scope</a:t>
                      </a:r>
                    </a:p>
                  </a:txBody>
                  <a:tcPr/>
                </a:tc>
                <a:tc>
                  <a:txBody>
                    <a:bodyPr/>
                    <a:lstStyle/>
                    <a:p>
                      <a:pPr algn="l"/>
                      <a:endParaRPr lang="it-IT" sz="1100" b="0">
                        <a:solidFill>
                          <a:srgbClr val="CF6C35"/>
                        </a:solidFill>
                      </a:endParaRPr>
                    </a:p>
                  </a:txBody>
                  <a:tcPr/>
                </a:tc>
                <a:tc>
                  <a:txBody>
                    <a:bodyPr/>
                    <a:lstStyle/>
                    <a:p>
                      <a:pPr algn="l"/>
                      <a:r>
                        <a:rPr lang="en-US" sz="1100" b="0">
                          <a:solidFill>
                            <a:srgbClr val="CF6C35"/>
                          </a:solidFill>
                        </a:rPr>
                        <a:t>Ensure sensitive data is masked for Analytics workloads.</a:t>
                      </a:r>
                    </a:p>
                  </a:txBody>
                  <a:tcPr/>
                </a:tc>
                <a:extLst>
                  <a:ext uri="{0D108BD9-81ED-4DB2-BD59-A6C34878D82A}">
                    <a16:rowId xmlns:a16="http://schemas.microsoft.com/office/drawing/2014/main" val="2568406708"/>
                  </a:ext>
                </a:extLst>
              </a:tr>
              <a:tr h="382628">
                <a:tc>
                  <a:txBody>
                    <a:bodyPr/>
                    <a:lstStyle/>
                    <a:p>
                      <a:pPr algn="l"/>
                      <a:r>
                        <a:rPr lang="it-IT" sz="1100">
                          <a:solidFill>
                            <a:schemeClr val="accent6">
                              <a:lumMod val="75000"/>
                            </a:schemeClr>
                          </a:solidFill>
                        </a:rPr>
                        <a:t>Tampering</a:t>
                      </a:r>
                      <a:endParaRPr lang="it-IT" sz="1100" b="0">
                        <a:solidFill>
                          <a:schemeClr val="accent6">
                            <a:lumMod val="75000"/>
                          </a:schemeClr>
                        </a:solidFill>
                      </a:endParaRPr>
                    </a:p>
                  </a:txBody>
                  <a:tcPr/>
                </a:tc>
                <a:tc>
                  <a:txBody>
                    <a:bodyPr/>
                    <a:lstStyle/>
                    <a:p>
                      <a:pPr algn="l"/>
                      <a:r>
                        <a:rPr lang="it-IT" sz="1100" b="0">
                          <a:solidFill>
                            <a:schemeClr val="accent6">
                              <a:lumMod val="75000"/>
                            </a:schemeClr>
                          </a:solidFill>
                        </a:rPr>
                        <a:t>Shared Technology Issues</a:t>
                      </a:r>
                    </a:p>
                  </a:txBody>
                  <a:tcPr/>
                </a:tc>
                <a:tc>
                  <a:txBody>
                    <a:bodyPr/>
                    <a:lstStyle/>
                    <a:p>
                      <a:pPr algn="l"/>
                      <a:r>
                        <a:rPr lang="it-IT" sz="1100" b="0">
                          <a:solidFill>
                            <a:schemeClr val="accent6">
                              <a:lumMod val="75000"/>
                            </a:schemeClr>
                          </a:solidFill>
                        </a:rPr>
                        <a:t>HTTPS</a:t>
                      </a:r>
                    </a:p>
                  </a:txBody>
                  <a:tcPr/>
                </a:tc>
                <a:tc>
                  <a:txBody>
                    <a:bodyPr/>
                    <a:lstStyle/>
                    <a:p>
                      <a:pPr algn="l"/>
                      <a:r>
                        <a:rPr lang="it-IT" sz="1100" b="0">
                          <a:solidFill>
                            <a:schemeClr val="accent6">
                              <a:lumMod val="75000"/>
                            </a:schemeClr>
                          </a:solidFill>
                        </a:rPr>
                        <a:t>High</a:t>
                      </a:r>
                    </a:p>
                  </a:txBody>
                  <a:tcPr/>
                </a:tc>
                <a:tc>
                  <a:txBody>
                    <a:bodyPr/>
                    <a:lstStyle/>
                    <a:p>
                      <a:pPr algn="l"/>
                      <a:r>
                        <a:rPr lang="it-IT" sz="1100" b="0">
                          <a:solidFill>
                            <a:schemeClr val="accent6">
                              <a:lumMod val="75000"/>
                            </a:schemeClr>
                          </a:solidFill>
                        </a:rPr>
                        <a:t>Mitigated</a:t>
                      </a:r>
                    </a:p>
                  </a:txBody>
                  <a:tcPr/>
                </a:tc>
                <a:tc>
                  <a:txBody>
                    <a:bodyPr/>
                    <a:lstStyle/>
                    <a:p>
                      <a:pPr algn="l"/>
                      <a:r>
                        <a:rPr lang="it-IT" sz="1100" b="0">
                          <a:solidFill>
                            <a:schemeClr val="accent6">
                              <a:lumMod val="75000"/>
                            </a:schemeClr>
                          </a:solidFill>
                        </a:rPr>
                        <a:t>Configuration</a:t>
                      </a:r>
                    </a:p>
                  </a:txBody>
                  <a:tcPr/>
                </a:tc>
                <a:tc>
                  <a:txBody>
                    <a:bodyPr/>
                    <a:lstStyle/>
                    <a:p>
                      <a:pPr algn="l"/>
                      <a:r>
                        <a:rPr lang="en-US" sz="1100" b="0">
                          <a:solidFill>
                            <a:schemeClr val="accent6">
                              <a:lumMod val="75000"/>
                            </a:schemeClr>
                          </a:solidFill>
                        </a:rPr>
                        <a:t>Ensure Amazon S3 bucket objects are encrypted using AWS KMS customer managed key.</a:t>
                      </a:r>
                    </a:p>
                  </a:txBody>
                  <a:tcPr/>
                </a:tc>
                <a:extLst>
                  <a:ext uri="{0D108BD9-81ED-4DB2-BD59-A6C34878D82A}">
                    <a16:rowId xmlns:a16="http://schemas.microsoft.com/office/drawing/2014/main" val="2422606933"/>
                  </a:ext>
                </a:extLst>
              </a:tr>
              <a:tr h="382628">
                <a:tc>
                  <a:txBody>
                    <a:bodyPr/>
                    <a:lstStyle/>
                    <a:p>
                      <a:pPr algn="l"/>
                      <a:r>
                        <a:rPr lang="it-IT" sz="1100" b="0">
                          <a:solidFill>
                            <a:schemeClr val="accent6">
                              <a:lumMod val="75000"/>
                            </a:schemeClr>
                          </a:solidFill>
                        </a:rPr>
                        <a:t>Denial of Service</a:t>
                      </a:r>
                    </a:p>
                  </a:txBody>
                  <a:tcPr/>
                </a:tc>
                <a:tc>
                  <a:txBody>
                    <a:bodyPr/>
                    <a:lstStyle/>
                    <a:p>
                      <a:pPr algn="l"/>
                      <a:r>
                        <a:rPr lang="it-IT" sz="1100" b="0">
                          <a:solidFill>
                            <a:schemeClr val="accent6">
                              <a:lumMod val="75000"/>
                            </a:schemeClr>
                          </a:solidFill>
                        </a:rPr>
                        <a:t>Cloud Services Abuse</a:t>
                      </a:r>
                    </a:p>
                  </a:txBody>
                  <a:tcPr/>
                </a:tc>
                <a:tc>
                  <a:txBody>
                    <a:bodyPr/>
                    <a:lstStyle/>
                    <a:p>
                      <a:pPr algn="l"/>
                      <a:r>
                        <a:rPr lang="it-IT" sz="1100" b="0">
                          <a:solidFill>
                            <a:schemeClr val="accent6">
                              <a:lumMod val="75000"/>
                            </a:schemeClr>
                          </a:solidFill>
                        </a:rPr>
                        <a:t>HTTPS</a:t>
                      </a:r>
                    </a:p>
                  </a:txBody>
                  <a:tcPr/>
                </a:tc>
                <a:tc>
                  <a:txBody>
                    <a:bodyPr/>
                    <a:lstStyle/>
                    <a:p>
                      <a:pPr algn="l"/>
                      <a:r>
                        <a:rPr lang="it-IT" sz="1100" b="0">
                          <a:solidFill>
                            <a:schemeClr val="accent6">
                              <a:lumMod val="75000"/>
                            </a:schemeClr>
                          </a:solidFill>
                        </a:rPr>
                        <a:t>High</a:t>
                      </a:r>
                    </a:p>
                  </a:txBody>
                  <a:tcPr/>
                </a:tc>
                <a:tc>
                  <a:txBody>
                    <a:bodyPr/>
                    <a:lstStyle/>
                    <a:p>
                      <a:pPr algn="l"/>
                      <a:r>
                        <a:rPr lang="it-IT" sz="1100" b="0">
                          <a:solidFill>
                            <a:schemeClr val="accent6">
                              <a:lumMod val="75000"/>
                            </a:schemeClr>
                          </a:solidFill>
                        </a:rPr>
                        <a:t>Mitigated</a:t>
                      </a:r>
                    </a:p>
                  </a:txBody>
                  <a:tcPr/>
                </a:tc>
                <a:tc>
                  <a:txBody>
                    <a:bodyPr/>
                    <a:lstStyle/>
                    <a:p>
                      <a:pPr algn="l"/>
                      <a:r>
                        <a:rPr lang="it-IT" sz="1100" b="0">
                          <a:solidFill>
                            <a:schemeClr val="accent6">
                              <a:lumMod val="75000"/>
                            </a:schemeClr>
                          </a:solidFill>
                        </a:rPr>
                        <a:t>Account Management</a:t>
                      </a:r>
                    </a:p>
                  </a:txBody>
                  <a:tcPr/>
                </a:tc>
                <a:tc>
                  <a:txBody>
                    <a:bodyPr/>
                    <a:lstStyle/>
                    <a:p>
                      <a:pPr algn="l"/>
                      <a:r>
                        <a:rPr lang="en-US" sz="1100" b="0">
                          <a:solidFill>
                            <a:schemeClr val="accent6">
                              <a:lumMod val="75000"/>
                            </a:schemeClr>
                          </a:solidFill>
                        </a:rPr>
                        <a:t>Ensure that Amazon S3 public access is blocked at the S3 Account level for data protection.</a:t>
                      </a:r>
                    </a:p>
                  </a:txBody>
                  <a:tcPr/>
                </a:tc>
                <a:extLst>
                  <a:ext uri="{0D108BD9-81ED-4DB2-BD59-A6C34878D82A}">
                    <a16:rowId xmlns:a16="http://schemas.microsoft.com/office/drawing/2014/main" val="2096253376"/>
                  </a:ext>
                </a:extLst>
              </a:tr>
              <a:tr h="382628">
                <a:tc>
                  <a:txBody>
                    <a:bodyPr/>
                    <a:lstStyle/>
                    <a:p>
                      <a:pPr algn="l"/>
                      <a:r>
                        <a:rPr lang="it-IT" sz="1100" b="0">
                          <a:solidFill>
                            <a:schemeClr val="accent6">
                              <a:lumMod val="75000"/>
                            </a:schemeClr>
                          </a:solidFill>
                        </a:rPr>
                        <a:t>Information Disclosure</a:t>
                      </a:r>
                    </a:p>
                  </a:txBody>
                  <a:tcPr/>
                </a:tc>
                <a:tc>
                  <a:txBody>
                    <a:bodyPr/>
                    <a:lstStyle/>
                    <a:p>
                      <a:pPr algn="l"/>
                      <a:r>
                        <a:rPr lang="it-IT" sz="1100" b="0">
                          <a:solidFill>
                            <a:schemeClr val="accent6">
                              <a:lumMod val="75000"/>
                            </a:schemeClr>
                          </a:solidFill>
                        </a:rPr>
                        <a:t>Confidential Data Exposure</a:t>
                      </a:r>
                    </a:p>
                  </a:txBody>
                  <a:tcPr/>
                </a:tc>
                <a:tc>
                  <a:txBody>
                    <a:bodyPr/>
                    <a:lstStyle/>
                    <a:p>
                      <a:pPr algn="l"/>
                      <a:r>
                        <a:rPr lang="it-IT" sz="1100" b="0">
                          <a:solidFill>
                            <a:schemeClr val="accent6">
                              <a:lumMod val="75000"/>
                            </a:schemeClr>
                          </a:solidFill>
                        </a:rPr>
                        <a:t>HTTPS</a:t>
                      </a:r>
                    </a:p>
                  </a:txBody>
                  <a:tcPr/>
                </a:tc>
                <a:tc>
                  <a:txBody>
                    <a:bodyPr/>
                    <a:lstStyle/>
                    <a:p>
                      <a:pPr algn="l"/>
                      <a:r>
                        <a:rPr lang="it-IT" sz="1100" b="0">
                          <a:solidFill>
                            <a:schemeClr val="accent6">
                              <a:lumMod val="75000"/>
                            </a:schemeClr>
                          </a:solidFill>
                        </a:rPr>
                        <a:t>High</a:t>
                      </a:r>
                    </a:p>
                  </a:txBody>
                  <a:tcPr/>
                </a:tc>
                <a:tc>
                  <a:txBody>
                    <a:bodyPr/>
                    <a:lstStyle/>
                    <a:p>
                      <a:pPr algn="l"/>
                      <a:r>
                        <a:rPr lang="it-IT" sz="1100" b="0">
                          <a:solidFill>
                            <a:schemeClr val="accent6">
                              <a:lumMod val="75000"/>
                            </a:schemeClr>
                          </a:solidFill>
                        </a:rPr>
                        <a:t>Mitigated</a:t>
                      </a:r>
                    </a:p>
                  </a:txBody>
                  <a:tcPr/>
                </a:tc>
                <a:tc>
                  <a:txBody>
                    <a:bodyPr/>
                    <a:lstStyle/>
                    <a:p>
                      <a:pPr algn="l"/>
                      <a:r>
                        <a:rPr lang="it-IT" sz="1100" b="0">
                          <a:solidFill>
                            <a:schemeClr val="accent6">
                              <a:lumMod val="75000"/>
                            </a:schemeClr>
                          </a:solidFill>
                        </a:rPr>
                        <a:t>Configuration</a:t>
                      </a:r>
                    </a:p>
                  </a:txBody>
                  <a:tcPr/>
                </a:tc>
                <a:tc>
                  <a:txBody>
                    <a:bodyPr/>
                    <a:lstStyle/>
                    <a:p>
                      <a:pPr algn="l"/>
                      <a:r>
                        <a:rPr lang="en-US" sz="1100" b="0">
                          <a:solidFill>
                            <a:schemeClr val="accent6">
                              <a:lumMod val="75000"/>
                            </a:schemeClr>
                          </a:solidFill>
                        </a:rPr>
                        <a:t>Protect Data Using Server-Side Encryption with CMKs Stored in AWS Key Management Service (SSE-KMS).</a:t>
                      </a:r>
                    </a:p>
                  </a:txBody>
                  <a:tcPr/>
                </a:tc>
                <a:extLst>
                  <a:ext uri="{0D108BD9-81ED-4DB2-BD59-A6C34878D82A}">
                    <a16:rowId xmlns:a16="http://schemas.microsoft.com/office/drawing/2014/main" val="1730901518"/>
                  </a:ext>
                </a:extLst>
              </a:tr>
              <a:tr h="382628">
                <a:tc>
                  <a:txBody>
                    <a:bodyPr/>
                    <a:lstStyle/>
                    <a:p>
                      <a:pPr algn="l"/>
                      <a:r>
                        <a:rPr lang="it-IT" sz="1100" b="0">
                          <a:solidFill>
                            <a:schemeClr val="accent6">
                              <a:lumMod val="75000"/>
                            </a:schemeClr>
                          </a:solidFill>
                        </a:rPr>
                        <a:t>Tampering</a:t>
                      </a:r>
                    </a:p>
                  </a:txBody>
                  <a:tcPr/>
                </a:tc>
                <a:tc>
                  <a:txBody>
                    <a:bodyPr/>
                    <a:lstStyle/>
                    <a:p>
                      <a:pPr algn="l"/>
                      <a:r>
                        <a:rPr lang="it-IT" sz="1100" b="0">
                          <a:solidFill>
                            <a:schemeClr val="accent6">
                              <a:lumMod val="75000"/>
                            </a:schemeClr>
                          </a:solidFill>
                        </a:rPr>
                        <a:t>Malicious Insiders</a:t>
                      </a:r>
                    </a:p>
                  </a:txBody>
                  <a:tcPr/>
                </a:tc>
                <a:tc>
                  <a:txBody>
                    <a:bodyPr/>
                    <a:lstStyle/>
                    <a:p>
                      <a:pPr algn="l"/>
                      <a:r>
                        <a:rPr lang="it-IT" sz="1100" b="0">
                          <a:solidFill>
                            <a:schemeClr val="accent6">
                              <a:lumMod val="75000"/>
                            </a:schemeClr>
                          </a:solidFill>
                        </a:rPr>
                        <a:t>HTTPS</a:t>
                      </a:r>
                    </a:p>
                  </a:txBody>
                  <a:tcPr/>
                </a:tc>
                <a:tc>
                  <a:txBody>
                    <a:bodyPr/>
                    <a:lstStyle/>
                    <a:p>
                      <a:pPr algn="l"/>
                      <a:r>
                        <a:rPr lang="it-IT" sz="1100" b="0">
                          <a:solidFill>
                            <a:schemeClr val="accent6">
                              <a:lumMod val="75000"/>
                            </a:schemeClr>
                          </a:solidFill>
                        </a:rPr>
                        <a:t>High</a:t>
                      </a:r>
                    </a:p>
                  </a:txBody>
                  <a:tcPr/>
                </a:tc>
                <a:tc>
                  <a:txBody>
                    <a:bodyPr/>
                    <a:lstStyle/>
                    <a:p>
                      <a:pPr algn="l"/>
                      <a:r>
                        <a:rPr lang="it-IT" sz="1100" b="0">
                          <a:solidFill>
                            <a:schemeClr val="accent6">
                              <a:lumMod val="75000"/>
                            </a:schemeClr>
                          </a:solidFill>
                        </a:rPr>
                        <a:t>Mitigated</a:t>
                      </a:r>
                    </a:p>
                  </a:txBody>
                  <a:tcPr/>
                </a:tc>
                <a:tc>
                  <a:txBody>
                    <a:bodyPr/>
                    <a:lstStyle/>
                    <a:p>
                      <a:pPr algn="l"/>
                      <a:r>
                        <a:rPr lang="it-IT" sz="1100" b="0">
                          <a:solidFill>
                            <a:schemeClr val="accent6">
                              <a:lumMod val="75000"/>
                            </a:schemeClr>
                          </a:solidFill>
                        </a:rPr>
                        <a:t>S3 Bucket Policy</a:t>
                      </a:r>
                    </a:p>
                  </a:txBody>
                  <a:tcPr/>
                </a:tc>
                <a:tc>
                  <a:txBody>
                    <a:bodyPr/>
                    <a:lstStyle/>
                    <a:p>
                      <a:pPr algn="l"/>
                      <a:r>
                        <a:rPr lang="en-US" sz="1100" b="0">
                          <a:solidFill>
                            <a:schemeClr val="accent6">
                              <a:lumMod val="75000"/>
                            </a:schemeClr>
                          </a:solidFill>
                        </a:rPr>
                        <a:t>Set Permissions on an Object.</a:t>
                      </a:r>
                    </a:p>
                  </a:txBody>
                  <a:tcPr/>
                </a:tc>
                <a:extLst>
                  <a:ext uri="{0D108BD9-81ED-4DB2-BD59-A6C34878D82A}">
                    <a16:rowId xmlns:a16="http://schemas.microsoft.com/office/drawing/2014/main" val="2207937312"/>
                  </a:ext>
                </a:extLst>
              </a:tr>
              <a:tr h="382628">
                <a:tc>
                  <a:txBody>
                    <a:bodyPr/>
                    <a:lstStyle/>
                    <a:p>
                      <a:pPr algn="l"/>
                      <a:r>
                        <a:rPr lang="it-IT" sz="1100" b="0">
                          <a:solidFill>
                            <a:srgbClr val="CF6C35"/>
                          </a:solidFill>
                        </a:rPr>
                        <a:t>Tampering</a:t>
                      </a:r>
                    </a:p>
                  </a:txBody>
                  <a:tcPr/>
                </a:tc>
                <a:tc>
                  <a:txBody>
                    <a:bodyPr/>
                    <a:lstStyle/>
                    <a:p>
                      <a:pPr algn="l"/>
                      <a:r>
                        <a:rPr lang="it-IT" sz="1100" b="0">
                          <a:solidFill>
                            <a:srgbClr val="CF6C35"/>
                          </a:solidFill>
                        </a:rPr>
                        <a:t>Shared Technology Issues</a:t>
                      </a:r>
                    </a:p>
                  </a:txBody>
                  <a:tcPr/>
                </a:tc>
                <a:tc>
                  <a:txBody>
                    <a:bodyPr/>
                    <a:lstStyle/>
                    <a:p>
                      <a:pPr algn="l"/>
                      <a:r>
                        <a:rPr lang="it-IT" sz="1100" b="0">
                          <a:solidFill>
                            <a:srgbClr val="CF6C35"/>
                          </a:solidFill>
                        </a:rPr>
                        <a:t>HTTPS</a:t>
                      </a:r>
                    </a:p>
                  </a:txBody>
                  <a:tcPr/>
                </a:tc>
                <a:tc>
                  <a:txBody>
                    <a:bodyPr/>
                    <a:lstStyle/>
                    <a:p>
                      <a:pPr algn="l"/>
                      <a:r>
                        <a:rPr lang="it-IT" sz="1100" b="0">
                          <a:solidFill>
                            <a:srgbClr val="CF6C35"/>
                          </a:solidFill>
                        </a:rPr>
                        <a:t>Low</a:t>
                      </a:r>
                    </a:p>
                  </a:txBody>
                  <a:tcPr/>
                </a:tc>
                <a:tc>
                  <a:txBody>
                    <a:bodyPr/>
                    <a:lstStyle/>
                    <a:p>
                      <a:pPr algn="l"/>
                      <a:r>
                        <a:rPr lang="it-IT" sz="1100" b="0">
                          <a:solidFill>
                            <a:srgbClr val="CF6C35"/>
                          </a:solidFill>
                        </a:rPr>
                        <a:t>Out of scope</a:t>
                      </a:r>
                    </a:p>
                  </a:txBody>
                  <a:tcPr/>
                </a:tc>
                <a:tc>
                  <a:txBody>
                    <a:bodyPr/>
                    <a:lstStyle/>
                    <a:p>
                      <a:pPr algn="l"/>
                      <a:endParaRPr lang="it-IT" sz="1100" b="0">
                        <a:solidFill>
                          <a:srgbClr val="CF6C35"/>
                        </a:solidFill>
                      </a:endParaRPr>
                    </a:p>
                  </a:txBody>
                  <a:tcPr/>
                </a:tc>
                <a:tc>
                  <a:txBody>
                    <a:bodyPr/>
                    <a:lstStyle/>
                    <a:p>
                      <a:pPr algn="l"/>
                      <a:r>
                        <a:rPr lang="en-US" sz="1100" b="0">
                          <a:solidFill>
                            <a:srgbClr val="CF6C35"/>
                          </a:solidFill>
                        </a:rPr>
                        <a:t>Set ACL Bucket Permissions.</a:t>
                      </a:r>
                    </a:p>
                  </a:txBody>
                  <a:tcPr/>
                </a:tc>
                <a:extLst>
                  <a:ext uri="{0D108BD9-81ED-4DB2-BD59-A6C34878D82A}">
                    <a16:rowId xmlns:a16="http://schemas.microsoft.com/office/drawing/2014/main" val="1140356852"/>
                  </a:ext>
                </a:extLst>
              </a:tr>
              <a:tr h="382628">
                <a:tc>
                  <a:txBody>
                    <a:bodyPr/>
                    <a:lstStyle/>
                    <a:p>
                      <a:pPr algn="l"/>
                      <a:r>
                        <a:rPr lang="it-IT" sz="1100" b="0">
                          <a:solidFill>
                            <a:schemeClr val="accent6">
                              <a:lumMod val="75000"/>
                            </a:schemeClr>
                          </a:solidFill>
                        </a:rPr>
                        <a:t>Elevation of Privilege</a:t>
                      </a:r>
                    </a:p>
                  </a:txBody>
                  <a:tcPr/>
                </a:tc>
                <a:tc>
                  <a:txBody>
                    <a:bodyPr/>
                    <a:lstStyle/>
                    <a:p>
                      <a:pPr algn="l"/>
                      <a:r>
                        <a:rPr lang="it-IT" sz="1100" b="0">
                          <a:solidFill>
                            <a:schemeClr val="accent6">
                              <a:lumMod val="75000"/>
                            </a:schemeClr>
                          </a:solidFill>
                        </a:rPr>
                        <a:t>Account Hijacking</a:t>
                      </a:r>
                    </a:p>
                  </a:txBody>
                  <a:tcPr/>
                </a:tc>
                <a:tc>
                  <a:txBody>
                    <a:bodyPr/>
                    <a:lstStyle/>
                    <a:p>
                      <a:pPr algn="l"/>
                      <a:r>
                        <a:rPr lang="it-IT" sz="1100" b="0">
                          <a:solidFill>
                            <a:schemeClr val="accent6">
                              <a:lumMod val="75000"/>
                            </a:schemeClr>
                          </a:solidFill>
                        </a:rPr>
                        <a:t>HTTPS </a:t>
                      </a:r>
                    </a:p>
                  </a:txBody>
                  <a:tcPr/>
                </a:tc>
                <a:tc>
                  <a:txBody>
                    <a:bodyPr/>
                    <a:lstStyle/>
                    <a:p>
                      <a:pPr algn="l"/>
                      <a:r>
                        <a:rPr lang="it-IT" sz="1100" b="0">
                          <a:solidFill>
                            <a:schemeClr val="accent6">
                              <a:lumMod val="75000"/>
                            </a:schemeClr>
                          </a:solidFill>
                        </a:rPr>
                        <a:t>High</a:t>
                      </a:r>
                    </a:p>
                  </a:txBody>
                  <a:tcPr/>
                </a:tc>
                <a:tc>
                  <a:txBody>
                    <a:bodyPr/>
                    <a:lstStyle/>
                    <a:p>
                      <a:pPr algn="l"/>
                      <a:r>
                        <a:rPr lang="it-IT" sz="1100" b="0">
                          <a:solidFill>
                            <a:schemeClr val="accent6">
                              <a:lumMod val="75000"/>
                            </a:schemeClr>
                          </a:solidFill>
                        </a:rPr>
                        <a:t>Mitigated</a:t>
                      </a:r>
                    </a:p>
                  </a:txBody>
                  <a:tcPr/>
                </a:tc>
                <a:tc>
                  <a:txBody>
                    <a:bodyPr/>
                    <a:lstStyle/>
                    <a:p>
                      <a:pPr algn="l"/>
                      <a:r>
                        <a:rPr lang="it-IT" sz="1100" b="0">
                          <a:solidFill>
                            <a:schemeClr val="accent6">
                              <a:lumMod val="75000"/>
                            </a:schemeClr>
                          </a:solidFill>
                        </a:rPr>
                        <a:t>Configuration</a:t>
                      </a:r>
                    </a:p>
                  </a:txBody>
                  <a:tcPr/>
                </a:tc>
                <a:tc>
                  <a:txBody>
                    <a:bodyPr/>
                    <a:lstStyle/>
                    <a:p>
                      <a:pPr algn="l"/>
                      <a:r>
                        <a:rPr lang="en-US" sz="1100" b="0">
                          <a:solidFill>
                            <a:schemeClr val="accent6">
                              <a:lumMod val="75000"/>
                            </a:schemeClr>
                          </a:solidFill>
                        </a:rPr>
                        <a:t>Ensure Amazon S3 buckets do not allow unknown cross account access via bucket policies.</a:t>
                      </a:r>
                    </a:p>
                  </a:txBody>
                  <a:tcPr/>
                </a:tc>
                <a:extLst>
                  <a:ext uri="{0D108BD9-81ED-4DB2-BD59-A6C34878D82A}">
                    <a16:rowId xmlns:a16="http://schemas.microsoft.com/office/drawing/2014/main" val="4004064768"/>
                  </a:ext>
                </a:extLst>
              </a:tr>
              <a:tr h="38262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100" b="0">
                          <a:solidFill>
                            <a:srgbClr val="CF6C35"/>
                          </a:solidFill>
                        </a:rPr>
                        <a:t>Denial of Service</a:t>
                      </a:r>
                    </a:p>
                  </a:txBody>
                  <a:tcPr/>
                </a:tc>
                <a:tc>
                  <a:txBody>
                    <a:bodyPr/>
                    <a:lstStyle/>
                    <a:p>
                      <a:pPr algn="l"/>
                      <a:r>
                        <a:rPr lang="it-IT" sz="1100" b="0">
                          <a:solidFill>
                            <a:srgbClr val="CF6C35"/>
                          </a:solidFill>
                        </a:rPr>
                        <a:t>Permanent Data Loss</a:t>
                      </a:r>
                    </a:p>
                  </a:txBody>
                  <a:tcPr/>
                </a:tc>
                <a:tc>
                  <a:txBody>
                    <a:bodyPr/>
                    <a:lstStyle/>
                    <a:p>
                      <a:pPr algn="l"/>
                      <a:r>
                        <a:rPr lang="it-IT" sz="1100" b="0">
                          <a:solidFill>
                            <a:srgbClr val="CF6C35"/>
                          </a:solidFill>
                        </a:rPr>
                        <a:t>HTTPS</a:t>
                      </a:r>
                    </a:p>
                  </a:txBody>
                  <a:tcPr/>
                </a:tc>
                <a:tc>
                  <a:txBody>
                    <a:bodyPr/>
                    <a:lstStyle/>
                    <a:p>
                      <a:pPr algn="l"/>
                      <a:r>
                        <a:rPr lang="it-IT" sz="1100" b="0">
                          <a:solidFill>
                            <a:srgbClr val="CF6C35"/>
                          </a:solidFill>
                        </a:rPr>
                        <a:t>Low</a:t>
                      </a:r>
                    </a:p>
                  </a:txBody>
                  <a:tcPr/>
                </a:tc>
                <a:tc>
                  <a:txBody>
                    <a:bodyPr/>
                    <a:lstStyle/>
                    <a:p>
                      <a:pPr algn="l"/>
                      <a:r>
                        <a:rPr lang="it-IT" sz="1100" b="0">
                          <a:solidFill>
                            <a:srgbClr val="CF6C35"/>
                          </a:solidFill>
                        </a:rPr>
                        <a:t>Out of scope</a:t>
                      </a:r>
                    </a:p>
                  </a:txBody>
                  <a:tcPr/>
                </a:tc>
                <a:tc>
                  <a:txBody>
                    <a:bodyPr/>
                    <a:lstStyle/>
                    <a:p>
                      <a:pPr algn="l"/>
                      <a:endParaRPr lang="it-IT" sz="1100" b="0">
                        <a:solidFill>
                          <a:srgbClr val="CF6C35"/>
                        </a:solidFill>
                      </a:endParaRPr>
                    </a:p>
                  </a:txBody>
                  <a:tcPr/>
                </a:tc>
                <a:tc>
                  <a:txBody>
                    <a:bodyPr/>
                    <a:lstStyle/>
                    <a:p>
                      <a:pPr algn="l"/>
                      <a:r>
                        <a:rPr lang="en-US" sz="1100" b="0">
                          <a:solidFill>
                            <a:srgbClr val="CF6C35"/>
                          </a:solidFill>
                        </a:rPr>
                        <a:t>Enable Object Lock for your AWS S3 buckets for data protection and regulatory compliance.</a:t>
                      </a:r>
                    </a:p>
                  </a:txBody>
                  <a:tcPr/>
                </a:tc>
                <a:extLst>
                  <a:ext uri="{0D108BD9-81ED-4DB2-BD59-A6C34878D82A}">
                    <a16:rowId xmlns:a16="http://schemas.microsoft.com/office/drawing/2014/main" val="4170905302"/>
                  </a:ext>
                </a:extLst>
              </a:tr>
              <a:tr h="38262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100">
                          <a:solidFill>
                            <a:schemeClr val="accent6">
                              <a:lumMod val="75000"/>
                            </a:schemeClr>
                          </a:solidFill>
                        </a:rPr>
                        <a:t>Tampering</a:t>
                      </a:r>
                      <a:endParaRPr lang="it-IT" sz="1100" b="0">
                        <a:solidFill>
                          <a:schemeClr val="accent6">
                            <a:lumMod val="75000"/>
                          </a:schemeClr>
                        </a:solidFill>
                      </a:endParaRPr>
                    </a:p>
                  </a:txBody>
                  <a:tcPr/>
                </a:tc>
                <a:tc>
                  <a:txBody>
                    <a:bodyPr/>
                    <a:lstStyle/>
                    <a:p>
                      <a:pPr algn="l"/>
                      <a:r>
                        <a:rPr lang="it-IT" sz="1100" b="0">
                          <a:solidFill>
                            <a:schemeClr val="accent6">
                              <a:lumMod val="75000"/>
                            </a:schemeClr>
                          </a:solidFill>
                        </a:rPr>
                        <a:t>Permanent Data Loss</a:t>
                      </a:r>
                    </a:p>
                  </a:txBody>
                  <a:tcPr/>
                </a:tc>
                <a:tc>
                  <a:txBody>
                    <a:bodyPr/>
                    <a:lstStyle/>
                    <a:p>
                      <a:pPr algn="l"/>
                      <a:r>
                        <a:rPr lang="it-IT" sz="1100" b="0">
                          <a:solidFill>
                            <a:schemeClr val="accent6">
                              <a:lumMod val="75000"/>
                            </a:schemeClr>
                          </a:solidFill>
                        </a:rPr>
                        <a:t>HTTPS</a:t>
                      </a:r>
                    </a:p>
                  </a:txBody>
                  <a:tcPr/>
                </a:tc>
                <a:tc>
                  <a:txBody>
                    <a:bodyPr/>
                    <a:lstStyle/>
                    <a:p>
                      <a:pPr algn="l"/>
                      <a:r>
                        <a:rPr lang="it-IT" sz="1100" b="0">
                          <a:solidFill>
                            <a:schemeClr val="accent6">
                              <a:lumMod val="75000"/>
                            </a:schemeClr>
                          </a:solidFill>
                        </a:rPr>
                        <a:t>Low</a:t>
                      </a:r>
                    </a:p>
                  </a:txBody>
                  <a:tcPr/>
                </a:tc>
                <a:tc>
                  <a:txBody>
                    <a:bodyPr/>
                    <a:lstStyle/>
                    <a:p>
                      <a:pPr algn="l"/>
                      <a:r>
                        <a:rPr lang="it-IT" sz="1100" b="0">
                          <a:solidFill>
                            <a:schemeClr val="accent6">
                              <a:lumMod val="75000"/>
                            </a:schemeClr>
                          </a:solidFill>
                        </a:rPr>
                        <a:t>Mitigated</a:t>
                      </a:r>
                    </a:p>
                  </a:txBody>
                  <a:tcPr/>
                </a:tc>
                <a:tc>
                  <a:txBody>
                    <a:bodyPr/>
                    <a:lstStyle/>
                    <a:p>
                      <a:pPr algn="l"/>
                      <a:r>
                        <a:rPr lang="it-IT" sz="1100" b="0">
                          <a:solidFill>
                            <a:schemeClr val="accent6">
                              <a:lumMod val="75000"/>
                            </a:schemeClr>
                          </a:solidFill>
                        </a:rPr>
                        <a:t>Configuration</a:t>
                      </a:r>
                    </a:p>
                  </a:txBody>
                  <a:tcPr/>
                </a:tc>
                <a:tc>
                  <a:txBody>
                    <a:bodyPr/>
                    <a:lstStyle/>
                    <a:p>
                      <a:pPr algn="l"/>
                      <a:r>
                        <a:rPr lang="en-US" sz="1100" b="0">
                          <a:solidFill>
                            <a:schemeClr val="accent6">
                              <a:lumMod val="75000"/>
                            </a:schemeClr>
                          </a:solidFill>
                        </a:rPr>
                        <a:t>Ensure AWS S3 buckets have the MFA Delete feature enabled.</a:t>
                      </a:r>
                    </a:p>
                  </a:txBody>
                  <a:tcPr/>
                </a:tc>
                <a:extLst>
                  <a:ext uri="{0D108BD9-81ED-4DB2-BD59-A6C34878D82A}">
                    <a16:rowId xmlns:a16="http://schemas.microsoft.com/office/drawing/2014/main" val="323683629"/>
                  </a:ext>
                </a:extLst>
              </a:tr>
              <a:tr h="38262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100" b="0">
                          <a:solidFill>
                            <a:srgbClr val="CF6C35"/>
                          </a:solidFill>
                        </a:rPr>
                        <a:t>Information Disclosure</a:t>
                      </a:r>
                    </a:p>
                  </a:txBody>
                  <a:tcPr/>
                </a:tc>
                <a:tc>
                  <a:txBody>
                    <a:bodyPr/>
                    <a:lstStyle/>
                    <a:p>
                      <a:pPr algn="l"/>
                      <a:r>
                        <a:rPr lang="it-IT" sz="1100" b="0">
                          <a:solidFill>
                            <a:srgbClr val="CF6C35"/>
                          </a:solidFill>
                        </a:rPr>
                        <a:t>Shared Technology Issues</a:t>
                      </a:r>
                    </a:p>
                  </a:txBody>
                  <a:tcPr/>
                </a:tc>
                <a:tc>
                  <a:txBody>
                    <a:bodyPr/>
                    <a:lstStyle/>
                    <a:p>
                      <a:pPr algn="l"/>
                      <a:r>
                        <a:rPr lang="it-IT" sz="1100" b="0">
                          <a:solidFill>
                            <a:srgbClr val="CF6C35"/>
                          </a:solidFill>
                        </a:rPr>
                        <a:t>HTTPS</a:t>
                      </a:r>
                    </a:p>
                  </a:txBody>
                  <a:tcPr/>
                </a:tc>
                <a:tc>
                  <a:txBody>
                    <a:bodyPr/>
                    <a:lstStyle/>
                    <a:p>
                      <a:pPr algn="l"/>
                      <a:r>
                        <a:rPr lang="it-IT" sz="1100" b="0">
                          <a:solidFill>
                            <a:srgbClr val="CF6C35"/>
                          </a:solidFill>
                        </a:rPr>
                        <a:t>Low</a:t>
                      </a:r>
                    </a:p>
                  </a:txBody>
                  <a:tcPr/>
                </a:tc>
                <a:tc>
                  <a:txBody>
                    <a:bodyPr/>
                    <a:lstStyle/>
                    <a:p>
                      <a:pPr algn="l"/>
                      <a:r>
                        <a:rPr lang="it-IT" sz="1100" b="0">
                          <a:solidFill>
                            <a:srgbClr val="CF6C35"/>
                          </a:solidFill>
                        </a:rPr>
                        <a:t>Out of scope</a:t>
                      </a:r>
                    </a:p>
                  </a:txBody>
                  <a:tcPr/>
                </a:tc>
                <a:tc>
                  <a:txBody>
                    <a:bodyPr/>
                    <a:lstStyle/>
                    <a:p>
                      <a:pPr algn="l"/>
                      <a:endParaRPr lang="it-IT" sz="1100" b="0">
                        <a:solidFill>
                          <a:srgbClr val="CF6C35"/>
                        </a:solidFill>
                      </a:endParaRPr>
                    </a:p>
                  </a:txBody>
                  <a:tcPr/>
                </a:tc>
                <a:tc>
                  <a:txBody>
                    <a:bodyPr/>
                    <a:lstStyle/>
                    <a:p>
                      <a:pPr algn="l"/>
                      <a:r>
                        <a:rPr lang="en-US" sz="1100" b="0">
                          <a:solidFill>
                            <a:srgbClr val="CF6C35"/>
                          </a:solidFill>
                        </a:rPr>
                        <a:t>Ensure Amazon S3 buckets have cross-region replication enabled.</a:t>
                      </a:r>
                    </a:p>
                  </a:txBody>
                  <a:tcPr/>
                </a:tc>
                <a:extLst>
                  <a:ext uri="{0D108BD9-81ED-4DB2-BD59-A6C34878D82A}">
                    <a16:rowId xmlns:a16="http://schemas.microsoft.com/office/drawing/2014/main" val="4255622336"/>
                  </a:ext>
                </a:extLst>
              </a:tr>
              <a:tr h="38262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100" b="0">
                          <a:solidFill>
                            <a:srgbClr val="CF6C35"/>
                          </a:solidFill>
                        </a:rPr>
                        <a:t>Information Disclosure</a:t>
                      </a:r>
                    </a:p>
                  </a:txBody>
                  <a:tcPr/>
                </a:tc>
                <a:tc>
                  <a:txBody>
                    <a:bodyPr/>
                    <a:lstStyle/>
                    <a:p>
                      <a:pPr algn="l"/>
                      <a:r>
                        <a:rPr lang="it-IT" sz="1100" b="0">
                          <a:solidFill>
                            <a:srgbClr val="CF6C35"/>
                          </a:solidFill>
                        </a:rPr>
                        <a:t>Confidential Data Exposure</a:t>
                      </a:r>
                    </a:p>
                  </a:txBody>
                  <a:tcPr/>
                </a:tc>
                <a:tc>
                  <a:txBody>
                    <a:bodyPr/>
                    <a:lstStyle/>
                    <a:p>
                      <a:pPr algn="l"/>
                      <a:r>
                        <a:rPr lang="it-IT" sz="1100" b="0">
                          <a:solidFill>
                            <a:srgbClr val="CF6C35"/>
                          </a:solidFill>
                        </a:rPr>
                        <a:t>HTTPS</a:t>
                      </a:r>
                    </a:p>
                  </a:txBody>
                  <a:tcPr/>
                </a:tc>
                <a:tc>
                  <a:txBody>
                    <a:bodyPr/>
                    <a:lstStyle/>
                    <a:p>
                      <a:pPr algn="l"/>
                      <a:r>
                        <a:rPr lang="it-IT" sz="1100" b="0">
                          <a:solidFill>
                            <a:srgbClr val="CF6C35"/>
                          </a:solidFill>
                        </a:rPr>
                        <a:t>Low</a:t>
                      </a:r>
                    </a:p>
                  </a:txBody>
                  <a:tcPr/>
                </a:tc>
                <a:tc>
                  <a:txBody>
                    <a:bodyPr/>
                    <a:lstStyle/>
                    <a:p>
                      <a:pPr algn="l"/>
                      <a:r>
                        <a:rPr lang="it-IT" sz="1100" b="0">
                          <a:solidFill>
                            <a:srgbClr val="CF6C35"/>
                          </a:solidFill>
                        </a:rPr>
                        <a:t>Out of scope</a:t>
                      </a:r>
                    </a:p>
                  </a:txBody>
                  <a:tcPr/>
                </a:tc>
                <a:tc>
                  <a:txBody>
                    <a:bodyPr/>
                    <a:lstStyle/>
                    <a:p>
                      <a:pPr algn="l"/>
                      <a:endParaRPr lang="it-IT" sz="1100" b="0">
                        <a:solidFill>
                          <a:srgbClr val="CF6C35"/>
                        </a:solidFill>
                      </a:endParaRPr>
                    </a:p>
                  </a:txBody>
                  <a:tcPr/>
                </a:tc>
                <a:tc>
                  <a:txBody>
                    <a:bodyPr/>
                    <a:lstStyle/>
                    <a:p>
                      <a:pPr algn="l"/>
                      <a:r>
                        <a:rPr lang="en-US" sz="1100" b="0">
                          <a:solidFill>
                            <a:srgbClr val="CF6C35"/>
                          </a:solidFill>
                        </a:rPr>
                        <a:t>Ensure AWS S3 buckets have server access logging enabled to track access requests.</a:t>
                      </a:r>
                    </a:p>
                  </a:txBody>
                  <a:tcPr/>
                </a:tc>
                <a:extLst>
                  <a:ext uri="{0D108BD9-81ED-4DB2-BD59-A6C34878D82A}">
                    <a16:rowId xmlns:a16="http://schemas.microsoft.com/office/drawing/2014/main" val="1549601882"/>
                  </a:ext>
                </a:extLst>
              </a:tr>
            </a:tbl>
          </a:graphicData>
        </a:graphic>
      </p:graphicFrame>
    </p:spTree>
    <p:extLst>
      <p:ext uri="{BB962C8B-B14F-4D97-AF65-F5344CB8AC3E}">
        <p14:creationId xmlns:p14="http://schemas.microsoft.com/office/powerpoint/2010/main" val="1609861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arn(outVertical)">
                                      <p:cBhvr>
                                        <p:cTn id="7" dur="25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8"/>
                                        </p:tgtEl>
                                      </p:cBhvr>
                                    </p:animEffect>
                                    <p:set>
                                      <p:cBhvr>
                                        <p:cTn id="12" dur="1" fill="hold">
                                          <p:stCondLst>
                                            <p:cond delay="499"/>
                                          </p:stCondLst>
                                        </p:cTn>
                                        <p:tgtEl>
                                          <p:spTgt spid="8"/>
                                        </p:tgtEl>
                                        <p:attrNameLst>
                                          <p:attrName>style.visibility</p:attrName>
                                        </p:attrNameLst>
                                      </p:cBhvr>
                                      <p:to>
                                        <p:strVal val="hidden"/>
                                      </p:to>
                                    </p:set>
                                  </p:childTnLst>
                                </p:cTn>
                              </p:par>
                              <p:par>
                                <p:cTn id="13" presetID="10"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Title 67" hidden="1">
            <a:extLst>
              <a:ext uri="{FF2B5EF4-FFF2-40B4-BE49-F238E27FC236}">
                <a16:creationId xmlns:a16="http://schemas.microsoft.com/office/drawing/2014/main" id="{3D46526D-118F-4F6F-BAE0-066F422EBD1E}"/>
              </a:ext>
            </a:extLst>
          </p:cNvPr>
          <p:cNvSpPr>
            <a:spLocks noGrp="1"/>
          </p:cNvSpPr>
          <p:nvPr>
            <p:ph type="title"/>
          </p:nvPr>
        </p:nvSpPr>
        <p:spPr/>
        <p:txBody>
          <a:bodyPr/>
          <a:lstStyle/>
          <a:p>
            <a:r>
              <a:rPr lang="en-US"/>
              <a:t>Human resources slide 3</a:t>
            </a:r>
          </a:p>
        </p:txBody>
      </p:sp>
      <p:sp>
        <p:nvSpPr>
          <p:cNvPr id="7" name="TextBox 1">
            <a:extLst>
              <a:ext uri="{FF2B5EF4-FFF2-40B4-BE49-F238E27FC236}">
                <a16:creationId xmlns:a16="http://schemas.microsoft.com/office/drawing/2014/main" id="{7D8D20A7-E1B1-F1F8-6FBB-57A2750CF7D4}"/>
              </a:ext>
            </a:extLst>
          </p:cNvPr>
          <p:cNvSpPr txBox="1"/>
          <p:nvPr/>
        </p:nvSpPr>
        <p:spPr>
          <a:xfrm>
            <a:off x="4175539" y="1047600"/>
            <a:ext cx="3840922" cy="454420"/>
          </a:xfrm>
          <a:prstGeom prst="rect">
            <a:avLst/>
          </a:prstGeom>
          <a:noFill/>
        </p:spPr>
        <p:txBody>
          <a:bodyPr wrap="square" lIns="0" tIns="0" rIns="0" bIns="0" rtlCol="0">
            <a:spAutoFit/>
          </a:bodyPr>
          <a:lstStyle/>
          <a:p>
            <a:pPr>
              <a:lnSpc>
                <a:spcPts val="4000"/>
              </a:lnSpc>
            </a:pPr>
            <a:r>
              <a:rPr lang="en-US" sz="2400" b="1">
                <a:solidFill>
                  <a:schemeClr val="accent1">
                    <a:lumMod val="50000"/>
                  </a:schemeClr>
                </a:solidFill>
                <a:latin typeface="Segoe UI" panose="020B0502040204020203" pitchFamily="34" charset="0"/>
                <a:cs typeface="Segoe UI" panose="020B0502040204020203" pitchFamily="34" charset="0"/>
              </a:rPr>
              <a:t>Cognito (Login Operation)</a:t>
            </a:r>
          </a:p>
        </p:txBody>
      </p:sp>
      <p:cxnSp>
        <p:nvCxnSpPr>
          <p:cNvPr id="11" name="Connettore diritto 10">
            <a:extLst>
              <a:ext uri="{FF2B5EF4-FFF2-40B4-BE49-F238E27FC236}">
                <a16:creationId xmlns:a16="http://schemas.microsoft.com/office/drawing/2014/main" id="{BE642B90-CACB-10C6-B53E-96104CBAB4A0}"/>
              </a:ext>
            </a:extLst>
          </p:cNvPr>
          <p:cNvCxnSpPr>
            <a:cxnSpLocks/>
          </p:cNvCxnSpPr>
          <p:nvPr/>
        </p:nvCxnSpPr>
        <p:spPr>
          <a:xfrm>
            <a:off x="4264975" y="1565000"/>
            <a:ext cx="355748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3" name="Immagine 2" descr="Immagine che contiene testo, Carattere, logo, simbolo&#10;&#10;Descrizione generata automaticamente">
            <a:extLst>
              <a:ext uri="{FF2B5EF4-FFF2-40B4-BE49-F238E27FC236}">
                <a16:creationId xmlns:a16="http://schemas.microsoft.com/office/drawing/2014/main" id="{F2050FBB-BE25-59B0-EEB8-15CFD58B53CC}"/>
              </a:ext>
            </a:extLst>
          </p:cNvPr>
          <p:cNvPicPr>
            <a:picLocks noChangeAspect="1"/>
          </p:cNvPicPr>
          <p:nvPr/>
        </p:nvPicPr>
        <p:blipFill>
          <a:blip r:embed="rId3"/>
          <a:stretch>
            <a:fillRect/>
          </a:stretch>
        </p:blipFill>
        <p:spPr>
          <a:xfrm>
            <a:off x="122830" y="142843"/>
            <a:ext cx="1787858" cy="503622"/>
          </a:xfrm>
          <a:prstGeom prst="rect">
            <a:avLst/>
          </a:prstGeom>
        </p:spPr>
      </p:pic>
      <p:sp>
        <p:nvSpPr>
          <p:cNvPr id="6" name="CasellaDiTesto 5">
            <a:extLst>
              <a:ext uri="{FF2B5EF4-FFF2-40B4-BE49-F238E27FC236}">
                <a16:creationId xmlns:a16="http://schemas.microsoft.com/office/drawing/2014/main" id="{F296BE79-B134-04DF-F2F0-8B8BDF7A3855}"/>
              </a:ext>
            </a:extLst>
          </p:cNvPr>
          <p:cNvSpPr txBox="1"/>
          <p:nvPr/>
        </p:nvSpPr>
        <p:spPr>
          <a:xfrm>
            <a:off x="0" y="681202"/>
            <a:ext cx="2844048" cy="215444"/>
          </a:xfrm>
          <a:prstGeom prst="rect">
            <a:avLst/>
          </a:prstGeom>
          <a:noFill/>
        </p:spPr>
        <p:txBody>
          <a:bodyPr wrap="none" rtlCol="0">
            <a:spAutoFit/>
          </a:bodyPr>
          <a:lstStyle/>
          <a:p>
            <a:r>
              <a:rPr lang="it-IT" sz="800">
                <a:latin typeface="Adobe Caslon Pro" panose="0205050205050A020403" pitchFamily="18" charset="0"/>
                <a:ea typeface="NSimSun" panose="02010609030101010101" pitchFamily="49" charset="-122"/>
              </a:rPr>
              <a:t>Dip. di Ingegneria Elettrica e delle Tecnologie dell’Informazione</a:t>
            </a:r>
          </a:p>
        </p:txBody>
      </p:sp>
      <p:sp>
        <p:nvSpPr>
          <p:cNvPr id="10" name="TextBox 1">
            <a:extLst>
              <a:ext uri="{FF2B5EF4-FFF2-40B4-BE49-F238E27FC236}">
                <a16:creationId xmlns:a16="http://schemas.microsoft.com/office/drawing/2014/main" id="{D2ED6C67-E37C-EEB8-3111-FFFC2CD931DE}"/>
              </a:ext>
            </a:extLst>
          </p:cNvPr>
          <p:cNvSpPr txBox="1"/>
          <p:nvPr/>
        </p:nvSpPr>
        <p:spPr>
          <a:xfrm>
            <a:off x="3207382" y="327600"/>
            <a:ext cx="6520736" cy="512961"/>
          </a:xfrm>
          <a:prstGeom prst="rect">
            <a:avLst/>
          </a:prstGeom>
          <a:noFill/>
        </p:spPr>
        <p:txBody>
          <a:bodyPr wrap="square" lIns="0" tIns="0" rIns="0" bIns="0" rtlCol="0">
            <a:spAutoFit/>
          </a:bodyPr>
          <a:lstStyle/>
          <a:p>
            <a:pPr>
              <a:lnSpc>
                <a:spcPts val="4000"/>
              </a:lnSpc>
            </a:pPr>
            <a:r>
              <a:rPr lang="en-US" sz="4400" b="1">
                <a:solidFill>
                  <a:srgbClr val="002060"/>
                </a:solidFill>
                <a:latin typeface="Segoe UI" panose="020B0502040204020203" pitchFamily="34" charset="0"/>
                <a:cs typeface="Segoe UI" panose="020B0502040204020203" pitchFamily="34" charset="0"/>
              </a:rPr>
              <a:t>Threat Modeling Process</a:t>
            </a:r>
          </a:p>
        </p:txBody>
      </p:sp>
      <p:cxnSp>
        <p:nvCxnSpPr>
          <p:cNvPr id="25" name="Connettore diritto 24">
            <a:extLst>
              <a:ext uri="{FF2B5EF4-FFF2-40B4-BE49-F238E27FC236}">
                <a16:creationId xmlns:a16="http://schemas.microsoft.com/office/drawing/2014/main" id="{F34CCCFE-A208-A168-A9F0-346B7A1E6E2F}"/>
              </a:ext>
            </a:extLst>
          </p:cNvPr>
          <p:cNvCxnSpPr>
            <a:cxnSpLocks/>
          </p:cNvCxnSpPr>
          <p:nvPr/>
        </p:nvCxnSpPr>
        <p:spPr>
          <a:xfrm>
            <a:off x="122830" y="974366"/>
            <a:ext cx="1195283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8" name="Tabella 7">
            <a:extLst>
              <a:ext uri="{FF2B5EF4-FFF2-40B4-BE49-F238E27FC236}">
                <a16:creationId xmlns:a16="http://schemas.microsoft.com/office/drawing/2014/main" id="{B8798630-EFBD-4A5D-9852-14DB416F6746}"/>
              </a:ext>
            </a:extLst>
          </p:cNvPr>
          <p:cNvGraphicFramePr>
            <a:graphicFrameLocks noGrp="1"/>
          </p:cNvGraphicFramePr>
          <p:nvPr>
            <p:extLst>
              <p:ext uri="{D42A27DB-BD31-4B8C-83A1-F6EECF244321}">
                <p14:modId xmlns:p14="http://schemas.microsoft.com/office/powerpoint/2010/main" val="1604880527"/>
              </p:ext>
            </p:extLst>
          </p:nvPr>
        </p:nvGraphicFramePr>
        <p:xfrm>
          <a:off x="196851" y="1693104"/>
          <a:ext cx="11798298" cy="2746456"/>
        </p:xfrm>
        <a:graphic>
          <a:graphicData uri="http://schemas.openxmlformats.org/drawingml/2006/table">
            <a:tbl>
              <a:tblPr firstRow="1" bandRow="1">
                <a:tableStyleId>{5C22544A-7EE6-4342-B048-85BDC9FD1C3A}</a:tableStyleId>
              </a:tblPr>
              <a:tblGrid>
                <a:gridCol w="1798969">
                  <a:extLst>
                    <a:ext uri="{9D8B030D-6E8A-4147-A177-3AD203B41FA5}">
                      <a16:colId xmlns:a16="http://schemas.microsoft.com/office/drawing/2014/main" val="802234100"/>
                    </a:ext>
                  </a:extLst>
                </a:gridCol>
                <a:gridCol w="1798969">
                  <a:extLst>
                    <a:ext uri="{9D8B030D-6E8A-4147-A177-3AD203B41FA5}">
                      <a16:colId xmlns:a16="http://schemas.microsoft.com/office/drawing/2014/main" val="1124351734"/>
                    </a:ext>
                  </a:extLst>
                </a:gridCol>
                <a:gridCol w="881368">
                  <a:extLst>
                    <a:ext uri="{9D8B030D-6E8A-4147-A177-3AD203B41FA5}">
                      <a16:colId xmlns:a16="http://schemas.microsoft.com/office/drawing/2014/main" val="1430438383"/>
                    </a:ext>
                  </a:extLst>
                </a:gridCol>
                <a:gridCol w="699326">
                  <a:extLst>
                    <a:ext uri="{9D8B030D-6E8A-4147-A177-3AD203B41FA5}">
                      <a16:colId xmlns:a16="http://schemas.microsoft.com/office/drawing/2014/main" val="434147157"/>
                    </a:ext>
                  </a:extLst>
                </a:gridCol>
                <a:gridCol w="1004485">
                  <a:extLst>
                    <a:ext uri="{9D8B030D-6E8A-4147-A177-3AD203B41FA5}">
                      <a16:colId xmlns:a16="http://schemas.microsoft.com/office/drawing/2014/main" val="3864719328"/>
                    </a:ext>
                  </a:extLst>
                </a:gridCol>
                <a:gridCol w="1113033">
                  <a:extLst>
                    <a:ext uri="{9D8B030D-6E8A-4147-A177-3AD203B41FA5}">
                      <a16:colId xmlns:a16="http://schemas.microsoft.com/office/drawing/2014/main" val="1897528701"/>
                    </a:ext>
                  </a:extLst>
                </a:gridCol>
                <a:gridCol w="4502148">
                  <a:extLst>
                    <a:ext uri="{9D8B030D-6E8A-4147-A177-3AD203B41FA5}">
                      <a16:colId xmlns:a16="http://schemas.microsoft.com/office/drawing/2014/main" val="1141693385"/>
                    </a:ext>
                  </a:extLst>
                </a:gridCol>
              </a:tblGrid>
              <a:tr h="193823">
                <a:tc>
                  <a:txBody>
                    <a:bodyPr/>
                    <a:lstStyle/>
                    <a:p>
                      <a:r>
                        <a:rPr lang="it-IT" sz="1200"/>
                        <a:t>STRIDE (Category)</a:t>
                      </a:r>
                    </a:p>
                  </a:txBody>
                  <a:tcPr/>
                </a:tc>
                <a:tc>
                  <a:txBody>
                    <a:bodyPr/>
                    <a:lstStyle/>
                    <a:p>
                      <a:r>
                        <a:rPr lang="it-IT" sz="1200"/>
                        <a:t>Threat</a:t>
                      </a:r>
                    </a:p>
                  </a:txBody>
                  <a:tcPr/>
                </a:tc>
                <a:tc>
                  <a:txBody>
                    <a:bodyPr/>
                    <a:lstStyle/>
                    <a:p>
                      <a:r>
                        <a:rPr lang="it-IT" sz="1200"/>
                        <a:t>Interaction</a:t>
                      </a:r>
                    </a:p>
                  </a:txBody>
                  <a:tcPr/>
                </a:tc>
                <a:tc>
                  <a:txBody>
                    <a:bodyPr/>
                    <a:lstStyle/>
                    <a:p>
                      <a:r>
                        <a:rPr lang="it-IT" sz="1200"/>
                        <a:t>Priority</a:t>
                      </a:r>
                    </a:p>
                  </a:txBody>
                  <a:tcPr/>
                </a:tc>
                <a:tc>
                  <a:txBody>
                    <a:bodyPr/>
                    <a:lstStyle/>
                    <a:p>
                      <a:r>
                        <a:rPr lang="it-IT" sz="1200"/>
                        <a:t>State</a:t>
                      </a:r>
                    </a:p>
                  </a:txBody>
                  <a:tcPr/>
                </a:tc>
                <a:tc>
                  <a:txBody>
                    <a:bodyPr/>
                    <a:lstStyle/>
                    <a:p>
                      <a:r>
                        <a:rPr lang="it-IT" sz="1200"/>
                        <a:t>Changed by</a:t>
                      </a:r>
                    </a:p>
                  </a:txBody>
                  <a:tcPr/>
                </a:tc>
                <a:tc>
                  <a:txBody>
                    <a:bodyPr/>
                    <a:lstStyle/>
                    <a:p>
                      <a:r>
                        <a:rPr lang="it-IT" sz="1200"/>
                        <a:t>Description</a:t>
                      </a:r>
                    </a:p>
                  </a:txBody>
                  <a:tcPr/>
                </a:tc>
                <a:extLst>
                  <a:ext uri="{0D108BD9-81ED-4DB2-BD59-A6C34878D82A}">
                    <a16:rowId xmlns:a16="http://schemas.microsoft.com/office/drawing/2014/main" val="4190509773"/>
                  </a:ext>
                </a:extLst>
              </a:tr>
              <a:tr h="382628">
                <a:tc>
                  <a:txBody>
                    <a:bodyPr/>
                    <a:lstStyle/>
                    <a:p>
                      <a:pPr algn="l"/>
                      <a:r>
                        <a:rPr lang="it-IT" sz="1100" b="0">
                          <a:solidFill>
                            <a:schemeClr val="accent6">
                              <a:lumMod val="75000"/>
                            </a:schemeClr>
                          </a:solidFill>
                        </a:rPr>
                        <a:t>Spoofing</a:t>
                      </a:r>
                    </a:p>
                  </a:txBody>
                  <a:tcPr/>
                </a:tc>
                <a:tc>
                  <a:txBody>
                    <a:bodyPr/>
                    <a:lstStyle/>
                    <a:p>
                      <a:pPr algn="l"/>
                      <a:r>
                        <a:rPr lang="it-IT" sz="1100" b="0">
                          <a:solidFill>
                            <a:schemeClr val="accent6">
                              <a:lumMod val="75000"/>
                            </a:schemeClr>
                          </a:solidFill>
                        </a:rPr>
                        <a:t>Dictionary-based Password Attack</a:t>
                      </a:r>
                    </a:p>
                  </a:txBody>
                  <a:tcPr/>
                </a:tc>
                <a:tc>
                  <a:txBody>
                    <a:bodyPr/>
                    <a:lstStyle/>
                    <a:p>
                      <a:pPr algn="l"/>
                      <a:r>
                        <a:rPr lang="it-IT" sz="1100" b="0">
                          <a:solidFill>
                            <a:schemeClr val="accent6">
                              <a:lumMod val="75000"/>
                            </a:schemeClr>
                          </a:solidFill>
                        </a:rPr>
                        <a:t>HTTPS</a:t>
                      </a:r>
                    </a:p>
                  </a:txBody>
                  <a:tcPr/>
                </a:tc>
                <a:tc>
                  <a:txBody>
                    <a:bodyPr/>
                    <a:lstStyle/>
                    <a:p>
                      <a:pPr algn="l"/>
                      <a:r>
                        <a:rPr lang="it-IT" sz="1100" b="0">
                          <a:solidFill>
                            <a:schemeClr val="accent6">
                              <a:lumMod val="75000"/>
                            </a:schemeClr>
                          </a:solidFill>
                        </a:rPr>
                        <a:t>High</a:t>
                      </a:r>
                    </a:p>
                  </a:txBody>
                  <a:tcPr/>
                </a:tc>
                <a:tc>
                  <a:txBody>
                    <a:bodyPr/>
                    <a:lstStyle/>
                    <a:p>
                      <a:pPr algn="l"/>
                      <a:r>
                        <a:rPr lang="it-IT" sz="1100" b="0">
                          <a:solidFill>
                            <a:schemeClr val="accent6">
                              <a:lumMod val="75000"/>
                            </a:schemeClr>
                          </a:solidFill>
                        </a:rPr>
                        <a:t>Mitigated</a:t>
                      </a:r>
                    </a:p>
                  </a:txBody>
                  <a:tcPr/>
                </a:tc>
                <a:tc>
                  <a:txBody>
                    <a:bodyPr/>
                    <a:lstStyle/>
                    <a:p>
                      <a:pPr algn="l"/>
                      <a:r>
                        <a:rPr lang="it-IT" sz="1100" b="0">
                          <a:solidFill>
                            <a:schemeClr val="accent6">
                              <a:lumMod val="75000"/>
                            </a:schemeClr>
                          </a:solidFill>
                        </a:rPr>
                        <a:t>Configuration</a:t>
                      </a:r>
                    </a:p>
                  </a:txBody>
                  <a:tcPr/>
                </a:tc>
                <a:tc>
                  <a:txBody>
                    <a:bodyPr/>
                    <a:lstStyle/>
                    <a:p>
                      <a:pPr algn="l"/>
                      <a:r>
                        <a:rPr lang="en-US" sz="1100" b="0">
                          <a:solidFill>
                            <a:schemeClr val="accent6">
                              <a:lumMod val="75000"/>
                            </a:schemeClr>
                          </a:solidFill>
                        </a:rPr>
                        <a:t>Strict Password Policy.</a:t>
                      </a:r>
                    </a:p>
                  </a:txBody>
                  <a:tcPr/>
                </a:tc>
                <a:extLst>
                  <a:ext uri="{0D108BD9-81ED-4DB2-BD59-A6C34878D82A}">
                    <a16:rowId xmlns:a16="http://schemas.microsoft.com/office/drawing/2014/main" val="95233788"/>
                  </a:ext>
                </a:extLst>
              </a:tr>
              <a:tr h="38262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100" b="0">
                          <a:solidFill>
                            <a:schemeClr val="accent6">
                              <a:lumMod val="75000"/>
                            </a:schemeClr>
                          </a:solidFill>
                        </a:rPr>
                        <a:t>Spoofing</a:t>
                      </a:r>
                      <a:endParaRPr lang="en-US" sz="1100" b="0">
                        <a:solidFill>
                          <a:schemeClr val="accent6">
                            <a:lumMod val="75000"/>
                          </a:schemeClr>
                        </a:solidFill>
                      </a:endParaRPr>
                    </a:p>
                  </a:txBody>
                  <a:tcPr/>
                </a:tc>
                <a:tc>
                  <a:txBody>
                    <a:bodyPr/>
                    <a:lstStyle/>
                    <a:p>
                      <a:pPr algn="l"/>
                      <a:r>
                        <a:rPr lang="it-IT" sz="1100" b="0">
                          <a:solidFill>
                            <a:schemeClr val="accent6">
                              <a:lumMod val="75000"/>
                            </a:schemeClr>
                          </a:solidFill>
                        </a:rPr>
                        <a:t>Password Brute Forcing</a:t>
                      </a:r>
                    </a:p>
                  </a:txBody>
                  <a:tcPr/>
                </a:tc>
                <a:tc>
                  <a:txBody>
                    <a:bodyPr/>
                    <a:lstStyle/>
                    <a:p>
                      <a:pPr algn="l"/>
                      <a:r>
                        <a:rPr lang="it-IT" sz="1100" b="0">
                          <a:solidFill>
                            <a:schemeClr val="accent6">
                              <a:lumMod val="75000"/>
                            </a:schemeClr>
                          </a:solidFill>
                        </a:rPr>
                        <a:t>HTTPS</a:t>
                      </a:r>
                    </a:p>
                  </a:txBody>
                  <a:tcPr/>
                </a:tc>
                <a:tc>
                  <a:txBody>
                    <a:bodyPr/>
                    <a:lstStyle/>
                    <a:p>
                      <a:pPr algn="l"/>
                      <a:r>
                        <a:rPr lang="it-IT" sz="1100" b="0">
                          <a:solidFill>
                            <a:schemeClr val="accent6">
                              <a:lumMod val="75000"/>
                            </a:schemeClr>
                          </a:solidFill>
                        </a:rPr>
                        <a:t>High</a:t>
                      </a:r>
                    </a:p>
                  </a:txBody>
                  <a:tcPr/>
                </a:tc>
                <a:tc>
                  <a:txBody>
                    <a:bodyPr/>
                    <a:lstStyle/>
                    <a:p>
                      <a:pPr algn="l"/>
                      <a:r>
                        <a:rPr lang="it-IT" sz="1100" b="0">
                          <a:solidFill>
                            <a:schemeClr val="accent6">
                              <a:lumMod val="75000"/>
                            </a:schemeClr>
                          </a:solidFill>
                        </a:rPr>
                        <a:t>Mitigated</a:t>
                      </a:r>
                    </a:p>
                  </a:txBody>
                  <a:tcPr/>
                </a:tc>
                <a:tc>
                  <a:txBody>
                    <a:bodyPr/>
                    <a:lstStyle/>
                    <a:p>
                      <a:pPr algn="l"/>
                      <a:r>
                        <a:rPr lang="it-IT" sz="1100" b="0">
                          <a:solidFill>
                            <a:schemeClr val="accent6">
                              <a:lumMod val="75000"/>
                            </a:schemeClr>
                          </a:solidFill>
                        </a:rPr>
                        <a:t>Configuration</a:t>
                      </a:r>
                    </a:p>
                  </a:txBody>
                  <a:tcPr/>
                </a:tc>
                <a:tc>
                  <a:txBody>
                    <a:bodyPr/>
                    <a:lstStyle/>
                    <a:p>
                      <a:pPr algn="l"/>
                      <a:r>
                        <a:rPr lang="en-US" sz="1100" b="0">
                          <a:solidFill>
                            <a:schemeClr val="accent6">
                              <a:lumMod val="75000"/>
                            </a:schemeClr>
                          </a:solidFill>
                        </a:rPr>
                        <a:t>Multi-factor Authentication.</a:t>
                      </a:r>
                    </a:p>
                  </a:txBody>
                  <a:tcPr/>
                </a:tc>
                <a:extLst>
                  <a:ext uri="{0D108BD9-81ED-4DB2-BD59-A6C34878D82A}">
                    <a16:rowId xmlns:a16="http://schemas.microsoft.com/office/drawing/2014/main" val="2568406708"/>
                  </a:ext>
                </a:extLst>
              </a:tr>
              <a:tr h="382628">
                <a:tc>
                  <a:txBody>
                    <a:bodyPr/>
                    <a:lstStyle/>
                    <a:p>
                      <a:pPr algn="l"/>
                      <a:r>
                        <a:rPr lang="it-IT" sz="1100" b="0">
                          <a:solidFill>
                            <a:schemeClr val="accent6">
                              <a:lumMod val="75000"/>
                            </a:schemeClr>
                          </a:solidFill>
                        </a:rPr>
                        <a:t>Spoofing</a:t>
                      </a:r>
                    </a:p>
                  </a:txBody>
                  <a:tcPr/>
                </a:tc>
                <a:tc>
                  <a:txBody>
                    <a:bodyPr/>
                    <a:lstStyle/>
                    <a:p>
                      <a:pPr algn="l"/>
                      <a:r>
                        <a:rPr lang="it-IT" sz="1100" b="0">
                          <a:solidFill>
                            <a:schemeClr val="accent6">
                              <a:lumMod val="75000"/>
                            </a:schemeClr>
                          </a:solidFill>
                        </a:rPr>
                        <a:t>Rainbow Table Password Cracking</a:t>
                      </a:r>
                    </a:p>
                  </a:txBody>
                  <a:tcPr/>
                </a:tc>
                <a:tc>
                  <a:txBody>
                    <a:bodyPr/>
                    <a:lstStyle/>
                    <a:p>
                      <a:pPr algn="l"/>
                      <a:r>
                        <a:rPr lang="it-IT" sz="1100" b="0">
                          <a:solidFill>
                            <a:schemeClr val="accent6">
                              <a:lumMod val="75000"/>
                            </a:schemeClr>
                          </a:solidFill>
                        </a:rPr>
                        <a:t>HTTPS</a:t>
                      </a:r>
                    </a:p>
                  </a:txBody>
                  <a:tcPr/>
                </a:tc>
                <a:tc>
                  <a:txBody>
                    <a:bodyPr/>
                    <a:lstStyle/>
                    <a:p>
                      <a:pPr algn="l"/>
                      <a:r>
                        <a:rPr lang="it-IT" sz="1100" b="0">
                          <a:solidFill>
                            <a:schemeClr val="accent6">
                              <a:lumMod val="75000"/>
                            </a:schemeClr>
                          </a:solidFill>
                        </a:rPr>
                        <a:t>High</a:t>
                      </a:r>
                    </a:p>
                  </a:txBody>
                  <a:tcPr/>
                </a:tc>
                <a:tc>
                  <a:txBody>
                    <a:bodyPr/>
                    <a:lstStyle/>
                    <a:p>
                      <a:pPr algn="l"/>
                      <a:r>
                        <a:rPr lang="it-IT" sz="1100" b="0">
                          <a:solidFill>
                            <a:schemeClr val="accent6">
                              <a:lumMod val="75000"/>
                            </a:schemeClr>
                          </a:solidFill>
                        </a:rPr>
                        <a:t>Mitigated</a:t>
                      </a:r>
                    </a:p>
                  </a:txBody>
                  <a:tcPr/>
                </a:tc>
                <a:tc>
                  <a:txBody>
                    <a:bodyPr/>
                    <a:lstStyle/>
                    <a:p>
                      <a:pPr algn="l"/>
                      <a:r>
                        <a:rPr lang="it-IT" sz="1100" b="0">
                          <a:solidFill>
                            <a:schemeClr val="accent6">
                              <a:lumMod val="75000"/>
                            </a:schemeClr>
                          </a:solidFill>
                        </a:rPr>
                        <a:t>Configuration</a:t>
                      </a:r>
                    </a:p>
                  </a:txBody>
                  <a:tcPr/>
                </a:tc>
                <a:tc>
                  <a:txBody>
                    <a:bodyPr/>
                    <a:lstStyle/>
                    <a:p>
                      <a:pPr algn="l"/>
                      <a:r>
                        <a:rPr lang="en-US" sz="1100" b="0">
                          <a:solidFill>
                            <a:schemeClr val="accent6">
                              <a:lumMod val="75000"/>
                            </a:schemeClr>
                          </a:solidFill>
                        </a:rPr>
                        <a:t>Compute Password Hashes using Salt.</a:t>
                      </a:r>
                    </a:p>
                  </a:txBody>
                  <a:tcPr/>
                </a:tc>
                <a:extLst>
                  <a:ext uri="{0D108BD9-81ED-4DB2-BD59-A6C34878D82A}">
                    <a16:rowId xmlns:a16="http://schemas.microsoft.com/office/drawing/2014/main" val="2422606933"/>
                  </a:ext>
                </a:extLst>
              </a:tr>
              <a:tr h="382628">
                <a:tc>
                  <a:txBody>
                    <a:bodyPr/>
                    <a:lstStyle/>
                    <a:p>
                      <a:pPr algn="l"/>
                      <a:r>
                        <a:rPr lang="it-IT" sz="1100" b="0">
                          <a:solidFill>
                            <a:schemeClr val="accent6">
                              <a:lumMod val="75000"/>
                            </a:schemeClr>
                          </a:solidFill>
                        </a:rPr>
                        <a:t>Elevation of Privilege</a:t>
                      </a:r>
                    </a:p>
                  </a:txBody>
                  <a:tcPr/>
                </a:tc>
                <a:tc>
                  <a:txBody>
                    <a:bodyPr/>
                    <a:lstStyle/>
                    <a:p>
                      <a:pPr algn="l"/>
                      <a:r>
                        <a:rPr lang="it-IT" sz="1100" b="0">
                          <a:solidFill>
                            <a:schemeClr val="accent6">
                              <a:lumMod val="75000"/>
                            </a:schemeClr>
                          </a:solidFill>
                        </a:rPr>
                        <a:t>Password Brute Forcing</a:t>
                      </a:r>
                    </a:p>
                  </a:txBody>
                  <a:tcPr/>
                </a:tc>
                <a:tc>
                  <a:txBody>
                    <a:bodyPr/>
                    <a:lstStyle/>
                    <a:p>
                      <a:pPr algn="l"/>
                      <a:r>
                        <a:rPr lang="it-IT" sz="1100" b="0">
                          <a:solidFill>
                            <a:schemeClr val="accent6">
                              <a:lumMod val="75000"/>
                            </a:schemeClr>
                          </a:solidFill>
                        </a:rPr>
                        <a:t>HTTPS</a:t>
                      </a:r>
                    </a:p>
                  </a:txBody>
                  <a:tcPr/>
                </a:tc>
                <a:tc>
                  <a:txBody>
                    <a:bodyPr/>
                    <a:lstStyle/>
                    <a:p>
                      <a:pPr algn="l"/>
                      <a:r>
                        <a:rPr lang="it-IT" sz="1100" b="0">
                          <a:solidFill>
                            <a:schemeClr val="accent6">
                              <a:lumMod val="75000"/>
                            </a:schemeClr>
                          </a:solidFill>
                        </a:rPr>
                        <a:t>High</a:t>
                      </a:r>
                    </a:p>
                  </a:txBody>
                  <a:tcPr/>
                </a:tc>
                <a:tc>
                  <a:txBody>
                    <a:bodyPr/>
                    <a:lstStyle/>
                    <a:p>
                      <a:pPr algn="l"/>
                      <a:r>
                        <a:rPr lang="it-IT" sz="1100" b="0">
                          <a:solidFill>
                            <a:schemeClr val="accent6">
                              <a:lumMod val="75000"/>
                            </a:schemeClr>
                          </a:solidFill>
                        </a:rPr>
                        <a:t>Mitigated</a:t>
                      </a:r>
                    </a:p>
                  </a:txBody>
                  <a:tcPr/>
                </a:tc>
                <a:tc>
                  <a:txBody>
                    <a:bodyPr/>
                    <a:lstStyle/>
                    <a:p>
                      <a:pPr algn="l"/>
                      <a:r>
                        <a:rPr lang="it-IT" sz="1100" b="0">
                          <a:solidFill>
                            <a:schemeClr val="accent6">
                              <a:lumMod val="75000"/>
                            </a:schemeClr>
                          </a:solidFill>
                        </a:rPr>
                        <a:t>Configuration</a:t>
                      </a:r>
                    </a:p>
                  </a:txBody>
                  <a:tcPr/>
                </a:tc>
                <a:tc>
                  <a:txBody>
                    <a:bodyPr/>
                    <a:lstStyle/>
                    <a:p>
                      <a:pPr algn="l"/>
                      <a:r>
                        <a:rPr lang="en-US" sz="1100" b="0">
                          <a:solidFill>
                            <a:schemeClr val="accent6">
                              <a:lumMod val="75000"/>
                            </a:schemeClr>
                          </a:solidFill>
                        </a:rPr>
                        <a:t>Password Policies.</a:t>
                      </a:r>
                    </a:p>
                  </a:txBody>
                  <a:tcPr/>
                </a:tc>
                <a:extLst>
                  <a:ext uri="{0D108BD9-81ED-4DB2-BD59-A6C34878D82A}">
                    <a16:rowId xmlns:a16="http://schemas.microsoft.com/office/drawing/2014/main" val="2207937312"/>
                  </a:ext>
                </a:extLst>
              </a:tr>
              <a:tr h="382628">
                <a:tc>
                  <a:txBody>
                    <a:bodyPr/>
                    <a:lstStyle/>
                    <a:p>
                      <a:pPr algn="l"/>
                      <a:r>
                        <a:rPr lang="it-IT" sz="1100" b="0">
                          <a:solidFill>
                            <a:schemeClr val="accent6">
                              <a:lumMod val="75000"/>
                            </a:schemeClr>
                          </a:solidFill>
                        </a:rPr>
                        <a:t>Elevation of Privilege</a:t>
                      </a:r>
                    </a:p>
                  </a:txBody>
                  <a:tcPr/>
                </a:tc>
                <a:tc>
                  <a:txBody>
                    <a:bodyPr/>
                    <a:lstStyle/>
                    <a:p>
                      <a:pPr algn="l"/>
                      <a:r>
                        <a:rPr lang="it-IT" sz="1100" b="0">
                          <a:solidFill>
                            <a:schemeClr val="accent6">
                              <a:lumMod val="75000"/>
                            </a:schemeClr>
                          </a:solidFill>
                        </a:rPr>
                        <a:t>Rainbow Table Password Cracking</a:t>
                      </a:r>
                    </a:p>
                  </a:txBody>
                  <a:tcPr/>
                </a:tc>
                <a:tc>
                  <a:txBody>
                    <a:bodyPr/>
                    <a:lstStyle/>
                    <a:p>
                      <a:pPr algn="l"/>
                      <a:r>
                        <a:rPr lang="it-IT" sz="1100" b="0">
                          <a:solidFill>
                            <a:schemeClr val="accent6">
                              <a:lumMod val="75000"/>
                            </a:schemeClr>
                          </a:solidFill>
                        </a:rPr>
                        <a:t>HTTPS</a:t>
                      </a:r>
                    </a:p>
                  </a:txBody>
                  <a:tcPr/>
                </a:tc>
                <a:tc>
                  <a:txBody>
                    <a:bodyPr/>
                    <a:lstStyle/>
                    <a:p>
                      <a:pPr algn="l"/>
                      <a:r>
                        <a:rPr lang="it-IT" sz="1100" b="0">
                          <a:solidFill>
                            <a:schemeClr val="accent6">
                              <a:lumMod val="75000"/>
                            </a:schemeClr>
                          </a:solidFill>
                        </a:rPr>
                        <a:t>High</a:t>
                      </a:r>
                    </a:p>
                  </a:txBody>
                  <a:tcPr/>
                </a:tc>
                <a:tc>
                  <a:txBody>
                    <a:bodyPr/>
                    <a:lstStyle/>
                    <a:p>
                      <a:pPr algn="l"/>
                      <a:r>
                        <a:rPr lang="it-IT" sz="1100" b="0">
                          <a:solidFill>
                            <a:schemeClr val="accent6">
                              <a:lumMod val="75000"/>
                            </a:schemeClr>
                          </a:solidFill>
                        </a:rPr>
                        <a:t>Mitigated</a:t>
                      </a:r>
                    </a:p>
                  </a:txBody>
                  <a:tcPr/>
                </a:tc>
                <a:tc>
                  <a:txBody>
                    <a:bodyPr/>
                    <a:lstStyle/>
                    <a:p>
                      <a:pPr algn="l"/>
                      <a:r>
                        <a:rPr lang="it-IT" sz="1100" b="0">
                          <a:solidFill>
                            <a:schemeClr val="accent6">
                              <a:lumMod val="75000"/>
                            </a:schemeClr>
                          </a:solidFill>
                        </a:rPr>
                        <a:t>Configuration</a:t>
                      </a:r>
                    </a:p>
                  </a:txBody>
                  <a:tcPr/>
                </a:tc>
                <a:tc>
                  <a:txBody>
                    <a:bodyPr/>
                    <a:lstStyle/>
                    <a:p>
                      <a:pPr algn="l"/>
                      <a:r>
                        <a:rPr lang="en-US" sz="1100" b="0">
                          <a:solidFill>
                            <a:schemeClr val="accent6">
                              <a:lumMod val="75000"/>
                            </a:schemeClr>
                          </a:solidFill>
                        </a:rPr>
                        <a:t>Multi-factor Authentication.</a:t>
                      </a:r>
                    </a:p>
                  </a:txBody>
                  <a:tcPr/>
                </a:tc>
                <a:extLst>
                  <a:ext uri="{0D108BD9-81ED-4DB2-BD59-A6C34878D82A}">
                    <a16:rowId xmlns:a16="http://schemas.microsoft.com/office/drawing/2014/main" val="1140356852"/>
                  </a:ext>
                </a:extLst>
              </a:tr>
              <a:tr h="382628">
                <a:tc>
                  <a:txBody>
                    <a:bodyPr/>
                    <a:lstStyle/>
                    <a:p>
                      <a:pPr algn="l"/>
                      <a:r>
                        <a:rPr lang="it-IT" sz="1100">
                          <a:solidFill>
                            <a:schemeClr val="accent6">
                              <a:lumMod val="75000"/>
                            </a:schemeClr>
                          </a:solidFill>
                        </a:rPr>
                        <a:t>Tampering</a:t>
                      </a:r>
                      <a:endParaRPr lang="it-IT" sz="1100" b="0">
                        <a:solidFill>
                          <a:schemeClr val="accent6">
                            <a:lumMod val="75000"/>
                          </a:schemeClr>
                        </a:solidFill>
                      </a:endParaRPr>
                    </a:p>
                  </a:txBody>
                  <a:tcPr/>
                </a:tc>
                <a:tc>
                  <a:txBody>
                    <a:bodyPr/>
                    <a:lstStyle/>
                    <a:p>
                      <a:pPr algn="l"/>
                      <a:r>
                        <a:rPr lang="en-US" sz="1100" b="0">
                          <a:solidFill>
                            <a:schemeClr val="accent6">
                              <a:lumMod val="75000"/>
                            </a:schemeClr>
                          </a:solidFill>
                        </a:rPr>
                        <a:t>Input Capture: Web Portal Capture</a:t>
                      </a:r>
                      <a:endParaRPr lang="it-IT" sz="1100" b="0">
                        <a:solidFill>
                          <a:schemeClr val="accent6">
                            <a:lumMod val="75000"/>
                          </a:schemeClr>
                        </a:solidFill>
                      </a:endParaRPr>
                    </a:p>
                  </a:txBody>
                  <a:tcPr/>
                </a:tc>
                <a:tc>
                  <a:txBody>
                    <a:bodyPr/>
                    <a:lstStyle/>
                    <a:p>
                      <a:pPr algn="l"/>
                      <a:r>
                        <a:rPr lang="it-IT" sz="1100" b="0">
                          <a:solidFill>
                            <a:schemeClr val="accent6">
                              <a:lumMod val="75000"/>
                            </a:schemeClr>
                          </a:solidFill>
                        </a:rPr>
                        <a:t>HTTPS </a:t>
                      </a:r>
                    </a:p>
                  </a:txBody>
                  <a:tcPr/>
                </a:tc>
                <a:tc>
                  <a:txBody>
                    <a:bodyPr/>
                    <a:lstStyle/>
                    <a:p>
                      <a:pPr algn="l"/>
                      <a:r>
                        <a:rPr lang="it-IT" sz="1100" b="0">
                          <a:solidFill>
                            <a:schemeClr val="accent6">
                              <a:lumMod val="75000"/>
                            </a:schemeClr>
                          </a:solidFill>
                        </a:rPr>
                        <a:t>High</a:t>
                      </a:r>
                    </a:p>
                  </a:txBody>
                  <a:tcPr/>
                </a:tc>
                <a:tc>
                  <a:txBody>
                    <a:bodyPr/>
                    <a:lstStyle/>
                    <a:p>
                      <a:pPr algn="l"/>
                      <a:r>
                        <a:rPr lang="it-IT" sz="1100" b="0">
                          <a:solidFill>
                            <a:schemeClr val="accent6">
                              <a:lumMod val="75000"/>
                            </a:schemeClr>
                          </a:solidFill>
                        </a:rPr>
                        <a:t>Mitigated</a:t>
                      </a:r>
                    </a:p>
                  </a:txBody>
                  <a:tcPr/>
                </a:tc>
                <a:tc>
                  <a:txBody>
                    <a:bodyPr/>
                    <a:lstStyle/>
                    <a:p>
                      <a:pPr algn="l"/>
                      <a:r>
                        <a:rPr lang="it-IT" sz="1100" b="0">
                          <a:solidFill>
                            <a:schemeClr val="accent6">
                              <a:lumMod val="75000"/>
                            </a:schemeClr>
                          </a:solidFill>
                        </a:rPr>
                        <a:t>Configuration</a:t>
                      </a:r>
                    </a:p>
                  </a:txBody>
                  <a:tcPr/>
                </a:tc>
                <a:tc>
                  <a:txBody>
                    <a:bodyPr/>
                    <a:lstStyle/>
                    <a:p>
                      <a:pPr algn="l"/>
                      <a:r>
                        <a:rPr lang="en-US" sz="1100" b="0">
                          <a:solidFill>
                            <a:schemeClr val="accent6">
                              <a:lumMod val="75000"/>
                            </a:schemeClr>
                          </a:solidFill>
                        </a:rPr>
                        <a:t>Compute Password Hashes using Salt.</a:t>
                      </a:r>
                    </a:p>
                  </a:txBody>
                  <a:tcPr/>
                </a:tc>
                <a:extLst>
                  <a:ext uri="{0D108BD9-81ED-4DB2-BD59-A6C34878D82A}">
                    <a16:rowId xmlns:a16="http://schemas.microsoft.com/office/drawing/2014/main" val="4004064768"/>
                  </a:ext>
                </a:extLst>
              </a:tr>
            </a:tbl>
          </a:graphicData>
        </a:graphic>
      </p:graphicFrame>
    </p:spTree>
    <p:extLst>
      <p:ext uri="{BB962C8B-B14F-4D97-AF65-F5344CB8AC3E}">
        <p14:creationId xmlns:p14="http://schemas.microsoft.com/office/powerpoint/2010/main" val="1846687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arn(outVertical)">
                                      <p:cBhvr>
                                        <p:cTn id="7" dur="2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Title 67" hidden="1">
            <a:extLst>
              <a:ext uri="{FF2B5EF4-FFF2-40B4-BE49-F238E27FC236}">
                <a16:creationId xmlns:a16="http://schemas.microsoft.com/office/drawing/2014/main" id="{3D46526D-118F-4F6F-BAE0-066F422EBD1E}"/>
              </a:ext>
            </a:extLst>
          </p:cNvPr>
          <p:cNvSpPr>
            <a:spLocks noGrp="1"/>
          </p:cNvSpPr>
          <p:nvPr>
            <p:ph type="title"/>
          </p:nvPr>
        </p:nvSpPr>
        <p:spPr/>
        <p:txBody>
          <a:bodyPr/>
          <a:lstStyle/>
          <a:p>
            <a:r>
              <a:rPr lang="en-US"/>
              <a:t>Human resources slide 3</a:t>
            </a:r>
          </a:p>
        </p:txBody>
      </p:sp>
      <p:sp>
        <p:nvSpPr>
          <p:cNvPr id="7" name="TextBox 1">
            <a:extLst>
              <a:ext uri="{FF2B5EF4-FFF2-40B4-BE49-F238E27FC236}">
                <a16:creationId xmlns:a16="http://schemas.microsoft.com/office/drawing/2014/main" id="{7D8D20A7-E1B1-F1F8-6FBB-57A2750CF7D4}"/>
              </a:ext>
            </a:extLst>
          </p:cNvPr>
          <p:cNvSpPr txBox="1"/>
          <p:nvPr/>
        </p:nvSpPr>
        <p:spPr>
          <a:xfrm>
            <a:off x="5449468" y="1047600"/>
            <a:ext cx="1293063" cy="454420"/>
          </a:xfrm>
          <a:prstGeom prst="rect">
            <a:avLst/>
          </a:prstGeom>
          <a:noFill/>
        </p:spPr>
        <p:txBody>
          <a:bodyPr wrap="square" lIns="0" tIns="0" rIns="0" bIns="0" rtlCol="0">
            <a:spAutoFit/>
          </a:bodyPr>
          <a:lstStyle/>
          <a:p>
            <a:pPr>
              <a:lnSpc>
                <a:spcPts val="4000"/>
              </a:lnSpc>
            </a:pPr>
            <a:r>
              <a:rPr lang="en-US" sz="2400" b="1">
                <a:solidFill>
                  <a:schemeClr val="accent1">
                    <a:lumMod val="50000"/>
                  </a:schemeClr>
                </a:solidFill>
                <a:latin typeface="Segoe UI" panose="020B0502040204020203" pitchFamily="34" charset="0"/>
                <a:cs typeface="Segoe UI" panose="020B0502040204020203" pitchFamily="34" charset="0"/>
              </a:rPr>
              <a:t>AppSync</a:t>
            </a:r>
          </a:p>
        </p:txBody>
      </p:sp>
      <p:cxnSp>
        <p:nvCxnSpPr>
          <p:cNvPr id="11" name="Connettore diritto 10">
            <a:extLst>
              <a:ext uri="{FF2B5EF4-FFF2-40B4-BE49-F238E27FC236}">
                <a16:creationId xmlns:a16="http://schemas.microsoft.com/office/drawing/2014/main" id="{BE642B90-CACB-10C6-B53E-96104CBAB4A0}"/>
              </a:ext>
            </a:extLst>
          </p:cNvPr>
          <p:cNvCxnSpPr>
            <a:cxnSpLocks/>
          </p:cNvCxnSpPr>
          <p:nvPr/>
        </p:nvCxnSpPr>
        <p:spPr>
          <a:xfrm>
            <a:off x="5533121" y="1565000"/>
            <a:ext cx="112798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3" name="Immagine 2" descr="Immagine che contiene testo, Carattere, logo, simbolo&#10;&#10;Descrizione generata automaticamente">
            <a:extLst>
              <a:ext uri="{FF2B5EF4-FFF2-40B4-BE49-F238E27FC236}">
                <a16:creationId xmlns:a16="http://schemas.microsoft.com/office/drawing/2014/main" id="{F2050FBB-BE25-59B0-EEB8-15CFD58B53CC}"/>
              </a:ext>
            </a:extLst>
          </p:cNvPr>
          <p:cNvPicPr>
            <a:picLocks noChangeAspect="1"/>
          </p:cNvPicPr>
          <p:nvPr/>
        </p:nvPicPr>
        <p:blipFill>
          <a:blip r:embed="rId3"/>
          <a:stretch>
            <a:fillRect/>
          </a:stretch>
        </p:blipFill>
        <p:spPr>
          <a:xfrm>
            <a:off x="122830" y="142843"/>
            <a:ext cx="1787858" cy="503622"/>
          </a:xfrm>
          <a:prstGeom prst="rect">
            <a:avLst/>
          </a:prstGeom>
        </p:spPr>
      </p:pic>
      <p:sp>
        <p:nvSpPr>
          <p:cNvPr id="6" name="CasellaDiTesto 5">
            <a:extLst>
              <a:ext uri="{FF2B5EF4-FFF2-40B4-BE49-F238E27FC236}">
                <a16:creationId xmlns:a16="http://schemas.microsoft.com/office/drawing/2014/main" id="{F296BE79-B134-04DF-F2F0-8B8BDF7A3855}"/>
              </a:ext>
            </a:extLst>
          </p:cNvPr>
          <p:cNvSpPr txBox="1"/>
          <p:nvPr/>
        </p:nvSpPr>
        <p:spPr>
          <a:xfrm>
            <a:off x="0" y="681202"/>
            <a:ext cx="2844048" cy="215444"/>
          </a:xfrm>
          <a:prstGeom prst="rect">
            <a:avLst/>
          </a:prstGeom>
          <a:noFill/>
        </p:spPr>
        <p:txBody>
          <a:bodyPr wrap="none" rtlCol="0">
            <a:spAutoFit/>
          </a:bodyPr>
          <a:lstStyle/>
          <a:p>
            <a:r>
              <a:rPr lang="it-IT" sz="800">
                <a:latin typeface="Adobe Caslon Pro" panose="0205050205050A020403" pitchFamily="18" charset="0"/>
                <a:ea typeface="NSimSun" panose="02010609030101010101" pitchFamily="49" charset="-122"/>
              </a:rPr>
              <a:t>Dip. di Ingegneria Elettrica e delle Tecnologie dell’Informazione</a:t>
            </a:r>
          </a:p>
        </p:txBody>
      </p:sp>
      <p:sp>
        <p:nvSpPr>
          <p:cNvPr id="10" name="TextBox 1">
            <a:extLst>
              <a:ext uri="{FF2B5EF4-FFF2-40B4-BE49-F238E27FC236}">
                <a16:creationId xmlns:a16="http://schemas.microsoft.com/office/drawing/2014/main" id="{D2ED6C67-E37C-EEB8-3111-FFFC2CD931DE}"/>
              </a:ext>
            </a:extLst>
          </p:cNvPr>
          <p:cNvSpPr txBox="1"/>
          <p:nvPr/>
        </p:nvSpPr>
        <p:spPr>
          <a:xfrm>
            <a:off x="3207382" y="327600"/>
            <a:ext cx="6520736" cy="512961"/>
          </a:xfrm>
          <a:prstGeom prst="rect">
            <a:avLst/>
          </a:prstGeom>
          <a:noFill/>
        </p:spPr>
        <p:txBody>
          <a:bodyPr wrap="square" lIns="0" tIns="0" rIns="0" bIns="0" rtlCol="0">
            <a:spAutoFit/>
          </a:bodyPr>
          <a:lstStyle/>
          <a:p>
            <a:pPr>
              <a:lnSpc>
                <a:spcPts val="4000"/>
              </a:lnSpc>
            </a:pPr>
            <a:r>
              <a:rPr lang="en-US" sz="4400" b="1">
                <a:solidFill>
                  <a:srgbClr val="002060"/>
                </a:solidFill>
                <a:latin typeface="Segoe UI" panose="020B0502040204020203" pitchFamily="34" charset="0"/>
                <a:cs typeface="Segoe UI" panose="020B0502040204020203" pitchFamily="34" charset="0"/>
              </a:rPr>
              <a:t>Threat Modeling Process</a:t>
            </a:r>
          </a:p>
        </p:txBody>
      </p:sp>
      <p:cxnSp>
        <p:nvCxnSpPr>
          <p:cNvPr id="25" name="Connettore diritto 24">
            <a:extLst>
              <a:ext uri="{FF2B5EF4-FFF2-40B4-BE49-F238E27FC236}">
                <a16:creationId xmlns:a16="http://schemas.microsoft.com/office/drawing/2014/main" id="{F34CCCFE-A208-A168-A9F0-346B7A1E6E2F}"/>
              </a:ext>
            </a:extLst>
          </p:cNvPr>
          <p:cNvCxnSpPr>
            <a:cxnSpLocks/>
          </p:cNvCxnSpPr>
          <p:nvPr/>
        </p:nvCxnSpPr>
        <p:spPr>
          <a:xfrm>
            <a:off x="122830" y="974366"/>
            <a:ext cx="1195283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8" name="Tabella 7">
            <a:extLst>
              <a:ext uri="{FF2B5EF4-FFF2-40B4-BE49-F238E27FC236}">
                <a16:creationId xmlns:a16="http://schemas.microsoft.com/office/drawing/2014/main" id="{B8798630-EFBD-4A5D-9852-14DB416F6746}"/>
              </a:ext>
            </a:extLst>
          </p:cNvPr>
          <p:cNvGraphicFramePr>
            <a:graphicFrameLocks noGrp="1"/>
          </p:cNvGraphicFramePr>
          <p:nvPr>
            <p:extLst>
              <p:ext uri="{D42A27DB-BD31-4B8C-83A1-F6EECF244321}">
                <p14:modId xmlns:p14="http://schemas.microsoft.com/office/powerpoint/2010/main" val="4040036721"/>
              </p:ext>
            </p:extLst>
          </p:nvPr>
        </p:nvGraphicFramePr>
        <p:xfrm>
          <a:off x="196851" y="1693104"/>
          <a:ext cx="11798298" cy="3555804"/>
        </p:xfrm>
        <a:graphic>
          <a:graphicData uri="http://schemas.openxmlformats.org/drawingml/2006/table">
            <a:tbl>
              <a:tblPr firstRow="1" bandRow="1">
                <a:tableStyleId>{5C22544A-7EE6-4342-B048-85BDC9FD1C3A}</a:tableStyleId>
              </a:tblPr>
              <a:tblGrid>
                <a:gridCol w="1798969">
                  <a:extLst>
                    <a:ext uri="{9D8B030D-6E8A-4147-A177-3AD203B41FA5}">
                      <a16:colId xmlns:a16="http://schemas.microsoft.com/office/drawing/2014/main" val="802234100"/>
                    </a:ext>
                  </a:extLst>
                </a:gridCol>
                <a:gridCol w="1798969">
                  <a:extLst>
                    <a:ext uri="{9D8B030D-6E8A-4147-A177-3AD203B41FA5}">
                      <a16:colId xmlns:a16="http://schemas.microsoft.com/office/drawing/2014/main" val="1124351734"/>
                    </a:ext>
                  </a:extLst>
                </a:gridCol>
                <a:gridCol w="881368">
                  <a:extLst>
                    <a:ext uri="{9D8B030D-6E8A-4147-A177-3AD203B41FA5}">
                      <a16:colId xmlns:a16="http://schemas.microsoft.com/office/drawing/2014/main" val="1430438383"/>
                    </a:ext>
                  </a:extLst>
                </a:gridCol>
                <a:gridCol w="699326">
                  <a:extLst>
                    <a:ext uri="{9D8B030D-6E8A-4147-A177-3AD203B41FA5}">
                      <a16:colId xmlns:a16="http://schemas.microsoft.com/office/drawing/2014/main" val="434147157"/>
                    </a:ext>
                  </a:extLst>
                </a:gridCol>
                <a:gridCol w="1004485">
                  <a:extLst>
                    <a:ext uri="{9D8B030D-6E8A-4147-A177-3AD203B41FA5}">
                      <a16:colId xmlns:a16="http://schemas.microsoft.com/office/drawing/2014/main" val="3864719328"/>
                    </a:ext>
                  </a:extLst>
                </a:gridCol>
                <a:gridCol w="1113033">
                  <a:extLst>
                    <a:ext uri="{9D8B030D-6E8A-4147-A177-3AD203B41FA5}">
                      <a16:colId xmlns:a16="http://schemas.microsoft.com/office/drawing/2014/main" val="1897528701"/>
                    </a:ext>
                  </a:extLst>
                </a:gridCol>
                <a:gridCol w="4502148">
                  <a:extLst>
                    <a:ext uri="{9D8B030D-6E8A-4147-A177-3AD203B41FA5}">
                      <a16:colId xmlns:a16="http://schemas.microsoft.com/office/drawing/2014/main" val="1141693385"/>
                    </a:ext>
                  </a:extLst>
                </a:gridCol>
              </a:tblGrid>
              <a:tr h="193823">
                <a:tc>
                  <a:txBody>
                    <a:bodyPr/>
                    <a:lstStyle/>
                    <a:p>
                      <a:r>
                        <a:rPr lang="it-IT" sz="1200"/>
                        <a:t>STRIDE (Category)</a:t>
                      </a:r>
                    </a:p>
                  </a:txBody>
                  <a:tcPr/>
                </a:tc>
                <a:tc>
                  <a:txBody>
                    <a:bodyPr/>
                    <a:lstStyle/>
                    <a:p>
                      <a:r>
                        <a:rPr lang="it-IT" sz="1200"/>
                        <a:t>Threat</a:t>
                      </a:r>
                    </a:p>
                  </a:txBody>
                  <a:tcPr/>
                </a:tc>
                <a:tc>
                  <a:txBody>
                    <a:bodyPr/>
                    <a:lstStyle/>
                    <a:p>
                      <a:r>
                        <a:rPr lang="it-IT" sz="1200"/>
                        <a:t>Interaction</a:t>
                      </a:r>
                    </a:p>
                  </a:txBody>
                  <a:tcPr/>
                </a:tc>
                <a:tc>
                  <a:txBody>
                    <a:bodyPr/>
                    <a:lstStyle/>
                    <a:p>
                      <a:r>
                        <a:rPr lang="it-IT" sz="1200"/>
                        <a:t>Priority</a:t>
                      </a:r>
                    </a:p>
                  </a:txBody>
                  <a:tcPr/>
                </a:tc>
                <a:tc>
                  <a:txBody>
                    <a:bodyPr/>
                    <a:lstStyle/>
                    <a:p>
                      <a:r>
                        <a:rPr lang="it-IT" sz="1200"/>
                        <a:t>State</a:t>
                      </a:r>
                    </a:p>
                  </a:txBody>
                  <a:tcPr/>
                </a:tc>
                <a:tc>
                  <a:txBody>
                    <a:bodyPr/>
                    <a:lstStyle/>
                    <a:p>
                      <a:r>
                        <a:rPr lang="it-IT" sz="1200"/>
                        <a:t>Changed by</a:t>
                      </a:r>
                    </a:p>
                  </a:txBody>
                  <a:tcPr/>
                </a:tc>
                <a:tc>
                  <a:txBody>
                    <a:bodyPr/>
                    <a:lstStyle/>
                    <a:p>
                      <a:r>
                        <a:rPr lang="it-IT" sz="1200"/>
                        <a:t>Description</a:t>
                      </a:r>
                    </a:p>
                  </a:txBody>
                  <a:tcPr/>
                </a:tc>
                <a:extLst>
                  <a:ext uri="{0D108BD9-81ED-4DB2-BD59-A6C34878D82A}">
                    <a16:rowId xmlns:a16="http://schemas.microsoft.com/office/drawing/2014/main" val="4190509773"/>
                  </a:ext>
                </a:extLst>
              </a:tr>
              <a:tr h="382628">
                <a:tc>
                  <a:txBody>
                    <a:bodyPr/>
                    <a:lstStyle/>
                    <a:p>
                      <a:pPr algn="l"/>
                      <a:r>
                        <a:rPr lang="it-IT" sz="1100" b="0">
                          <a:solidFill>
                            <a:schemeClr val="accent6">
                              <a:lumMod val="75000"/>
                            </a:schemeClr>
                          </a:solidFill>
                        </a:rPr>
                        <a:t>Tampering</a:t>
                      </a:r>
                    </a:p>
                  </a:txBody>
                  <a:tcPr/>
                </a:tc>
                <a:tc>
                  <a:txBody>
                    <a:bodyPr/>
                    <a:lstStyle/>
                    <a:p>
                      <a:pPr algn="l"/>
                      <a:r>
                        <a:rPr lang="en-US" sz="1100" b="0">
                          <a:solidFill>
                            <a:schemeClr val="accent6">
                              <a:lumMod val="75000"/>
                            </a:schemeClr>
                          </a:solidFill>
                        </a:rPr>
                        <a:t>Injection Attacks (SQL/NoSQL Injection)</a:t>
                      </a:r>
                      <a:endParaRPr lang="it-IT" sz="1100" b="0">
                        <a:solidFill>
                          <a:schemeClr val="accent6">
                            <a:lumMod val="75000"/>
                          </a:schemeClr>
                        </a:solidFill>
                      </a:endParaRPr>
                    </a:p>
                  </a:txBody>
                  <a:tcPr/>
                </a:tc>
                <a:tc>
                  <a:txBody>
                    <a:bodyPr/>
                    <a:lstStyle/>
                    <a:p>
                      <a:pPr algn="l"/>
                      <a:r>
                        <a:rPr lang="it-IT" sz="1100" b="0">
                          <a:solidFill>
                            <a:schemeClr val="accent6">
                              <a:lumMod val="75000"/>
                            </a:schemeClr>
                          </a:solidFill>
                        </a:rPr>
                        <a:t>HTTPS</a:t>
                      </a:r>
                    </a:p>
                  </a:txBody>
                  <a:tcPr/>
                </a:tc>
                <a:tc>
                  <a:txBody>
                    <a:bodyPr/>
                    <a:lstStyle/>
                    <a:p>
                      <a:pPr algn="l"/>
                      <a:r>
                        <a:rPr lang="it-IT" sz="1100" b="0">
                          <a:solidFill>
                            <a:schemeClr val="accent6">
                              <a:lumMod val="75000"/>
                            </a:schemeClr>
                          </a:solidFill>
                        </a:rPr>
                        <a:t>High</a:t>
                      </a:r>
                    </a:p>
                  </a:txBody>
                  <a:tcPr/>
                </a:tc>
                <a:tc>
                  <a:txBody>
                    <a:bodyPr/>
                    <a:lstStyle/>
                    <a:p>
                      <a:pPr algn="l"/>
                      <a:r>
                        <a:rPr lang="it-IT" sz="1100" b="0">
                          <a:solidFill>
                            <a:schemeClr val="accent6">
                              <a:lumMod val="75000"/>
                            </a:schemeClr>
                          </a:solidFill>
                        </a:rPr>
                        <a:t>Mitigated</a:t>
                      </a:r>
                    </a:p>
                  </a:txBody>
                  <a:tcPr/>
                </a:tc>
                <a:tc>
                  <a:txBody>
                    <a:bodyPr/>
                    <a:lstStyle/>
                    <a:p>
                      <a:pPr algn="l"/>
                      <a:r>
                        <a:rPr lang="it-IT" sz="1100" b="0">
                          <a:solidFill>
                            <a:schemeClr val="accent6">
                              <a:lumMod val="75000"/>
                            </a:schemeClr>
                          </a:solidFill>
                        </a:rPr>
                        <a:t>GraphQL Schema</a:t>
                      </a:r>
                    </a:p>
                  </a:txBody>
                  <a:tcPr/>
                </a:tc>
                <a:tc>
                  <a:txBody>
                    <a:bodyPr/>
                    <a:lstStyle/>
                    <a:p>
                      <a:pPr algn="l"/>
                      <a:r>
                        <a:rPr lang="en-US" sz="1100" b="0">
                          <a:solidFill>
                            <a:schemeClr val="accent6">
                              <a:lumMod val="75000"/>
                            </a:schemeClr>
                          </a:solidFill>
                        </a:rPr>
                        <a:t>Implement Strict Input Validation.</a:t>
                      </a:r>
                    </a:p>
                  </a:txBody>
                  <a:tcPr/>
                </a:tc>
                <a:extLst>
                  <a:ext uri="{0D108BD9-81ED-4DB2-BD59-A6C34878D82A}">
                    <a16:rowId xmlns:a16="http://schemas.microsoft.com/office/drawing/2014/main" val="95233788"/>
                  </a:ext>
                </a:extLst>
              </a:tr>
              <a:tr h="38262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100" b="0">
                          <a:solidFill>
                            <a:schemeClr val="accent6">
                              <a:lumMod val="75000"/>
                            </a:schemeClr>
                          </a:solidFill>
                        </a:rPr>
                        <a:t>Tampering</a:t>
                      </a:r>
                      <a:endParaRPr lang="en-US" sz="1100" b="0">
                        <a:solidFill>
                          <a:schemeClr val="accent6">
                            <a:lumMod val="75000"/>
                          </a:schemeClr>
                        </a:solidFill>
                      </a:endParaRPr>
                    </a:p>
                  </a:txBody>
                  <a:tcPr/>
                </a:tc>
                <a:tc>
                  <a:txBody>
                    <a:bodyPr/>
                    <a:lstStyle/>
                    <a:p>
                      <a:pPr algn="l"/>
                      <a:r>
                        <a:rPr lang="it-IT" sz="1100" b="0">
                          <a:solidFill>
                            <a:schemeClr val="accent6">
                              <a:lumMod val="75000"/>
                            </a:schemeClr>
                          </a:solidFill>
                        </a:rPr>
                        <a:t>Cross-Site Scripting (XSS)</a:t>
                      </a:r>
                    </a:p>
                  </a:txBody>
                  <a:tcPr/>
                </a:tc>
                <a:tc>
                  <a:txBody>
                    <a:bodyPr/>
                    <a:lstStyle/>
                    <a:p>
                      <a:pPr algn="l"/>
                      <a:r>
                        <a:rPr lang="it-IT" sz="1100" b="0">
                          <a:solidFill>
                            <a:schemeClr val="accent6">
                              <a:lumMod val="75000"/>
                            </a:schemeClr>
                          </a:solidFill>
                        </a:rPr>
                        <a:t>HTTPS</a:t>
                      </a:r>
                    </a:p>
                  </a:txBody>
                  <a:tcPr/>
                </a:tc>
                <a:tc>
                  <a:txBody>
                    <a:bodyPr/>
                    <a:lstStyle/>
                    <a:p>
                      <a:pPr algn="l"/>
                      <a:r>
                        <a:rPr lang="it-IT" sz="1100" b="0">
                          <a:solidFill>
                            <a:schemeClr val="accent6">
                              <a:lumMod val="75000"/>
                            </a:schemeClr>
                          </a:solidFill>
                        </a:rPr>
                        <a:t>High</a:t>
                      </a:r>
                    </a:p>
                  </a:txBody>
                  <a:tcPr/>
                </a:tc>
                <a:tc>
                  <a:txBody>
                    <a:bodyPr/>
                    <a:lstStyle/>
                    <a:p>
                      <a:pPr algn="l"/>
                      <a:r>
                        <a:rPr lang="it-IT" sz="1100" b="0">
                          <a:solidFill>
                            <a:schemeClr val="accent6">
                              <a:lumMod val="75000"/>
                            </a:schemeClr>
                          </a:solidFill>
                        </a:rPr>
                        <a:t>Mitigated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100" b="0">
                          <a:solidFill>
                            <a:schemeClr val="accent6">
                              <a:lumMod val="75000"/>
                            </a:schemeClr>
                          </a:solidFill>
                        </a:rPr>
                        <a:t>GraphQL Schema</a:t>
                      </a:r>
                    </a:p>
                  </a:txBody>
                  <a:tcPr/>
                </a:tc>
                <a:tc>
                  <a:txBody>
                    <a:bodyPr/>
                    <a:lstStyle/>
                    <a:p>
                      <a:pPr algn="l"/>
                      <a:r>
                        <a:rPr lang="en-US" sz="1100" b="0">
                          <a:solidFill>
                            <a:schemeClr val="accent6">
                              <a:lumMod val="75000"/>
                            </a:schemeClr>
                          </a:solidFill>
                        </a:rPr>
                        <a:t>Implement Comprehensive Input Validation.</a:t>
                      </a:r>
                    </a:p>
                  </a:txBody>
                  <a:tcPr/>
                </a:tc>
                <a:extLst>
                  <a:ext uri="{0D108BD9-81ED-4DB2-BD59-A6C34878D82A}">
                    <a16:rowId xmlns:a16="http://schemas.microsoft.com/office/drawing/2014/main" val="2568406708"/>
                  </a:ext>
                </a:extLst>
              </a:tr>
              <a:tr h="382628">
                <a:tc>
                  <a:txBody>
                    <a:bodyPr/>
                    <a:lstStyle/>
                    <a:p>
                      <a:pPr algn="l"/>
                      <a:r>
                        <a:rPr lang="it-IT" sz="1100" b="0">
                          <a:solidFill>
                            <a:srgbClr val="C00000"/>
                          </a:solidFill>
                        </a:rPr>
                        <a:t>Denial of Service</a:t>
                      </a:r>
                    </a:p>
                  </a:txBody>
                  <a:tcPr/>
                </a:tc>
                <a:tc>
                  <a:txBody>
                    <a:bodyPr/>
                    <a:lstStyle/>
                    <a:p>
                      <a:pPr algn="l"/>
                      <a:r>
                        <a:rPr lang="it-IT" sz="1100" b="0">
                          <a:solidFill>
                            <a:srgbClr val="C00000"/>
                          </a:solidFill>
                        </a:rPr>
                        <a:t>Denial of Service (DoS)</a:t>
                      </a:r>
                    </a:p>
                  </a:txBody>
                  <a:tcPr/>
                </a:tc>
                <a:tc>
                  <a:txBody>
                    <a:bodyPr/>
                    <a:lstStyle/>
                    <a:p>
                      <a:pPr algn="l"/>
                      <a:r>
                        <a:rPr lang="it-IT" sz="1100" b="0">
                          <a:solidFill>
                            <a:srgbClr val="C00000"/>
                          </a:solidFill>
                        </a:rPr>
                        <a:t>HTTPS</a:t>
                      </a:r>
                    </a:p>
                  </a:txBody>
                  <a:tcPr/>
                </a:tc>
                <a:tc>
                  <a:txBody>
                    <a:bodyPr/>
                    <a:lstStyle/>
                    <a:p>
                      <a:pPr algn="l"/>
                      <a:r>
                        <a:rPr lang="it-IT" sz="1100" b="0">
                          <a:solidFill>
                            <a:srgbClr val="C00000"/>
                          </a:solidFill>
                        </a:rPr>
                        <a:t>High</a:t>
                      </a:r>
                    </a:p>
                  </a:txBody>
                  <a:tcPr/>
                </a:tc>
                <a:tc>
                  <a:txBody>
                    <a:bodyPr/>
                    <a:lstStyle/>
                    <a:p>
                      <a:pPr algn="l"/>
                      <a:r>
                        <a:rPr lang="it-IT" sz="1100" b="0">
                          <a:solidFill>
                            <a:srgbClr val="C00000"/>
                          </a:solidFill>
                        </a:rPr>
                        <a:t>Open</a:t>
                      </a:r>
                    </a:p>
                  </a:txBody>
                  <a:tcPr/>
                </a:tc>
                <a:tc>
                  <a:txBody>
                    <a:bodyPr/>
                    <a:lstStyle/>
                    <a:p>
                      <a:pPr algn="l"/>
                      <a:endParaRPr lang="it-IT" sz="1100" b="0">
                        <a:solidFill>
                          <a:srgbClr val="C00000"/>
                        </a:solidFill>
                      </a:endParaRPr>
                    </a:p>
                  </a:txBody>
                  <a:tcPr/>
                </a:tc>
                <a:tc>
                  <a:txBody>
                    <a:bodyPr/>
                    <a:lstStyle/>
                    <a:p>
                      <a:pPr algn="l"/>
                      <a:r>
                        <a:rPr lang="en-US" sz="1100" b="0">
                          <a:solidFill>
                            <a:srgbClr val="C00000"/>
                          </a:solidFill>
                        </a:rPr>
                        <a:t>Implement Rate Limiting and Throttling Policies.</a:t>
                      </a:r>
                    </a:p>
                  </a:txBody>
                  <a:tcPr/>
                </a:tc>
                <a:extLst>
                  <a:ext uri="{0D108BD9-81ED-4DB2-BD59-A6C34878D82A}">
                    <a16:rowId xmlns:a16="http://schemas.microsoft.com/office/drawing/2014/main" val="2422606933"/>
                  </a:ext>
                </a:extLst>
              </a:tr>
              <a:tr h="382628">
                <a:tc>
                  <a:txBody>
                    <a:bodyPr/>
                    <a:lstStyle/>
                    <a:p>
                      <a:pPr algn="l"/>
                      <a:r>
                        <a:rPr lang="it-IT" sz="1100" b="0">
                          <a:solidFill>
                            <a:schemeClr val="accent6">
                              <a:lumMod val="75000"/>
                            </a:schemeClr>
                          </a:solidFill>
                        </a:rPr>
                        <a:t>Spoofing</a:t>
                      </a:r>
                    </a:p>
                  </a:txBody>
                  <a:tcPr/>
                </a:tc>
                <a:tc>
                  <a:txBody>
                    <a:bodyPr/>
                    <a:lstStyle/>
                    <a:p>
                      <a:pPr algn="l"/>
                      <a:r>
                        <a:rPr lang="it-IT" sz="1100" b="0">
                          <a:solidFill>
                            <a:schemeClr val="accent6">
                              <a:lumMod val="75000"/>
                            </a:schemeClr>
                          </a:solidFill>
                        </a:rPr>
                        <a:t>Unauthorized Access</a:t>
                      </a:r>
                    </a:p>
                  </a:txBody>
                  <a:tcPr/>
                </a:tc>
                <a:tc>
                  <a:txBody>
                    <a:bodyPr/>
                    <a:lstStyle/>
                    <a:p>
                      <a:pPr algn="l"/>
                      <a:r>
                        <a:rPr lang="it-IT" sz="1100" b="0">
                          <a:solidFill>
                            <a:schemeClr val="accent6">
                              <a:lumMod val="75000"/>
                            </a:schemeClr>
                          </a:solidFill>
                        </a:rPr>
                        <a:t>HTTPS</a:t>
                      </a:r>
                    </a:p>
                  </a:txBody>
                  <a:tcPr/>
                </a:tc>
                <a:tc>
                  <a:txBody>
                    <a:bodyPr/>
                    <a:lstStyle/>
                    <a:p>
                      <a:pPr algn="l"/>
                      <a:r>
                        <a:rPr lang="it-IT" sz="1100" b="0">
                          <a:solidFill>
                            <a:schemeClr val="accent6">
                              <a:lumMod val="75000"/>
                            </a:schemeClr>
                          </a:solidFill>
                        </a:rPr>
                        <a:t>High</a:t>
                      </a:r>
                    </a:p>
                  </a:txBody>
                  <a:tcPr/>
                </a:tc>
                <a:tc>
                  <a:txBody>
                    <a:bodyPr/>
                    <a:lstStyle/>
                    <a:p>
                      <a:pPr algn="l"/>
                      <a:r>
                        <a:rPr lang="it-IT" sz="1100" b="0">
                          <a:solidFill>
                            <a:schemeClr val="accent6">
                              <a:lumMod val="75000"/>
                            </a:schemeClr>
                          </a:solidFill>
                        </a:rPr>
                        <a:t>Mitigated</a:t>
                      </a:r>
                    </a:p>
                  </a:txBody>
                  <a:tcPr/>
                </a:tc>
                <a:tc>
                  <a:txBody>
                    <a:bodyPr/>
                    <a:lstStyle/>
                    <a:p>
                      <a:pPr algn="l"/>
                      <a:r>
                        <a:rPr lang="it-IT" sz="1100" b="0">
                          <a:solidFill>
                            <a:schemeClr val="accent6">
                              <a:lumMod val="75000"/>
                            </a:schemeClr>
                          </a:solidFill>
                        </a:rPr>
                        <a:t>Cognito User Pool Groups</a:t>
                      </a:r>
                    </a:p>
                  </a:txBody>
                  <a:tcPr/>
                </a:tc>
                <a:tc>
                  <a:txBody>
                    <a:bodyPr/>
                    <a:lstStyle/>
                    <a:p>
                      <a:pPr algn="l"/>
                      <a:r>
                        <a:rPr lang="en-US" sz="1100" b="0">
                          <a:solidFill>
                            <a:schemeClr val="accent6">
                              <a:lumMod val="75000"/>
                            </a:schemeClr>
                          </a:solidFill>
                        </a:rPr>
                        <a:t>Enforce Strict Access Control Policies.</a:t>
                      </a:r>
                    </a:p>
                  </a:txBody>
                  <a:tcPr/>
                </a:tc>
                <a:extLst>
                  <a:ext uri="{0D108BD9-81ED-4DB2-BD59-A6C34878D82A}">
                    <a16:rowId xmlns:a16="http://schemas.microsoft.com/office/drawing/2014/main" val="2207937312"/>
                  </a:ext>
                </a:extLst>
              </a:tr>
              <a:tr h="382628">
                <a:tc>
                  <a:txBody>
                    <a:bodyPr/>
                    <a:lstStyle/>
                    <a:p>
                      <a:pPr algn="l"/>
                      <a:r>
                        <a:rPr lang="it-IT" sz="1100" b="0">
                          <a:solidFill>
                            <a:schemeClr val="accent6">
                              <a:lumMod val="75000"/>
                            </a:schemeClr>
                          </a:solidFill>
                        </a:rPr>
                        <a:t>Information Disclosure</a:t>
                      </a:r>
                    </a:p>
                  </a:txBody>
                  <a:tcPr/>
                </a:tc>
                <a:tc>
                  <a:txBody>
                    <a:bodyPr/>
                    <a:lstStyle/>
                    <a:p>
                      <a:pPr algn="l"/>
                      <a:r>
                        <a:rPr lang="it-IT" sz="1100" b="0">
                          <a:solidFill>
                            <a:schemeClr val="accent6">
                              <a:lumMod val="75000"/>
                            </a:schemeClr>
                          </a:solidFill>
                        </a:rPr>
                        <a:t>Data Leakage</a:t>
                      </a:r>
                    </a:p>
                  </a:txBody>
                  <a:tcPr/>
                </a:tc>
                <a:tc>
                  <a:txBody>
                    <a:bodyPr/>
                    <a:lstStyle/>
                    <a:p>
                      <a:pPr algn="l"/>
                      <a:r>
                        <a:rPr lang="it-IT" sz="1100" b="0">
                          <a:solidFill>
                            <a:schemeClr val="accent6">
                              <a:lumMod val="75000"/>
                            </a:schemeClr>
                          </a:solidFill>
                        </a:rPr>
                        <a:t>HTTPS</a:t>
                      </a:r>
                    </a:p>
                  </a:txBody>
                  <a:tcPr/>
                </a:tc>
                <a:tc>
                  <a:txBody>
                    <a:bodyPr/>
                    <a:lstStyle/>
                    <a:p>
                      <a:pPr algn="l"/>
                      <a:r>
                        <a:rPr lang="it-IT" sz="1100" b="0">
                          <a:solidFill>
                            <a:schemeClr val="accent6">
                              <a:lumMod val="75000"/>
                            </a:schemeClr>
                          </a:solidFill>
                        </a:rPr>
                        <a:t>High</a:t>
                      </a:r>
                    </a:p>
                  </a:txBody>
                  <a:tcPr/>
                </a:tc>
                <a:tc>
                  <a:txBody>
                    <a:bodyPr/>
                    <a:lstStyle/>
                    <a:p>
                      <a:pPr algn="l"/>
                      <a:r>
                        <a:rPr lang="it-IT" sz="1100" b="0">
                          <a:solidFill>
                            <a:schemeClr val="accent6">
                              <a:lumMod val="75000"/>
                            </a:schemeClr>
                          </a:solidFill>
                        </a:rPr>
                        <a:t>Mitigated</a:t>
                      </a:r>
                    </a:p>
                  </a:txBody>
                  <a:tcPr/>
                </a:tc>
                <a:tc>
                  <a:txBody>
                    <a:bodyPr/>
                    <a:lstStyle/>
                    <a:p>
                      <a:pPr algn="l"/>
                      <a:r>
                        <a:rPr lang="it-IT" sz="1100" b="0">
                          <a:solidFill>
                            <a:schemeClr val="accent6">
                              <a:lumMod val="75000"/>
                            </a:schemeClr>
                          </a:solidFill>
                        </a:rPr>
                        <a:t>Configuration</a:t>
                      </a:r>
                    </a:p>
                  </a:txBody>
                  <a:tcPr/>
                </a:tc>
                <a:tc>
                  <a:txBody>
                    <a:bodyPr/>
                    <a:lstStyle/>
                    <a:p>
                      <a:pPr algn="l"/>
                      <a:r>
                        <a:rPr lang="en-US" sz="1100" b="0">
                          <a:solidFill>
                            <a:schemeClr val="accent6">
                              <a:lumMod val="75000"/>
                            </a:schemeClr>
                          </a:solidFill>
                        </a:rPr>
                        <a:t>Utilize Data Encryption for Both Data in Transit and at Rest.</a:t>
                      </a:r>
                    </a:p>
                  </a:txBody>
                  <a:tcPr/>
                </a:tc>
                <a:extLst>
                  <a:ext uri="{0D108BD9-81ED-4DB2-BD59-A6C34878D82A}">
                    <a16:rowId xmlns:a16="http://schemas.microsoft.com/office/drawing/2014/main" val="1140356852"/>
                  </a:ext>
                </a:extLst>
              </a:tr>
              <a:tr h="382628">
                <a:tc>
                  <a:txBody>
                    <a:bodyPr/>
                    <a:lstStyle/>
                    <a:p>
                      <a:pPr algn="l"/>
                      <a:r>
                        <a:rPr lang="it-IT" sz="1100">
                          <a:solidFill>
                            <a:schemeClr val="accent6">
                              <a:lumMod val="75000"/>
                            </a:schemeClr>
                          </a:solidFill>
                        </a:rPr>
                        <a:t>Tampering</a:t>
                      </a:r>
                      <a:endParaRPr lang="it-IT" sz="1100" b="0">
                        <a:solidFill>
                          <a:schemeClr val="accent6">
                            <a:lumMod val="75000"/>
                          </a:schemeClr>
                        </a:solidFill>
                      </a:endParaRPr>
                    </a:p>
                  </a:txBody>
                  <a:tcPr/>
                </a:tc>
                <a:tc>
                  <a:txBody>
                    <a:bodyPr/>
                    <a:lstStyle/>
                    <a:p>
                      <a:pPr algn="l"/>
                      <a:r>
                        <a:rPr lang="en-US" sz="1100" b="0">
                          <a:solidFill>
                            <a:schemeClr val="accent6">
                              <a:lumMod val="75000"/>
                            </a:schemeClr>
                          </a:solidFill>
                        </a:rPr>
                        <a:t>Misconfiguration</a:t>
                      </a:r>
                      <a:endParaRPr lang="it-IT" sz="1100" b="0">
                        <a:solidFill>
                          <a:schemeClr val="accent6">
                            <a:lumMod val="75000"/>
                          </a:schemeClr>
                        </a:solidFill>
                      </a:endParaRPr>
                    </a:p>
                  </a:txBody>
                  <a:tcPr/>
                </a:tc>
                <a:tc>
                  <a:txBody>
                    <a:bodyPr/>
                    <a:lstStyle/>
                    <a:p>
                      <a:pPr algn="l"/>
                      <a:r>
                        <a:rPr lang="it-IT" sz="1100" b="0">
                          <a:solidFill>
                            <a:schemeClr val="accent6">
                              <a:lumMod val="75000"/>
                            </a:schemeClr>
                          </a:solidFill>
                        </a:rPr>
                        <a:t>HTTPS </a:t>
                      </a:r>
                    </a:p>
                  </a:txBody>
                  <a:tcPr/>
                </a:tc>
                <a:tc>
                  <a:txBody>
                    <a:bodyPr/>
                    <a:lstStyle/>
                    <a:p>
                      <a:pPr algn="l"/>
                      <a:r>
                        <a:rPr lang="it-IT" sz="1100" b="0">
                          <a:solidFill>
                            <a:schemeClr val="accent6">
                              <a:lumMod val="75000"/>
                            </a:schemeClr>
                          </a:solidFill>
                        </a:rPr>
                        <a:t>High</a:t>
                      </a:r>
                    </a:p>
                  </a:txBody>
                  <a:tcPr/>
                </a:tc>
                <a:tc>
                  <a:txBody>
                    <a:bodyPr/>
                    <a:lstStyle/>
                    <a:p>
                      <a:pPr algn="l"/>
                      <a:r>
                        <a:rPr lang="it-IT" sz="1100" b="0">
                          <a:solidFill>
                            <a:schemeClr val="accent6">
                              <a:lumMod val="75000"/>
                            </a:schemeClr>
                          </a:solidFill>
                        </a:rPr>
                        <a:t>Mitigated</a:t>
                      </a:r>
                    </a:p>
                  </a:txBody>
                  <a:tcPr/>
                </a:tc>
                <a:tc>
                  <a:txBody>
                    <a:bodyPr/>
                    <a:lstStyle/>
                    <a:p>
                      <a:pPr algn="l"/>
                      <a:r>
                        <a:rPr lang="it-IT" sz="1100" b="0">
                          <a:solidFill>
                            <a:schemeClr val="accent6">
                              <a:lumMod val="75000"/>
                            </a:schemeClr>
                          </a:solidFill>
                        </a:rPr>
                        <a:t>Account Management</a:t>
                      </a:r>
                    </a:p>
                  </a:txBody>
                  <a:tcPr/>
                </a:tc>
                <a:tc>
                  <a:txBody>
                    <a:bodyPr/>
                    <a:lstStyle/>
                    <a:p>
                      <a:pPr algn="l"/>
                      <a:r>
                        <a:rPr lang="en-US" sz="1100" b="0">
                          <a:solidFill>
                            <a:schemeClr val="accent6">
                              <a:lumMod val="75000"/>
                            </a:schemeClr>
                          </a:solidFill>
                        </a:rPr>
                        <a:t>Setting IAM Roles and Policies for Proper Access Control and Resource Management.</a:t>
                      </a:r>
                    </a:p>
                  </a:txBody>
                  <a:tcPr/>
                </a:tc>
                <a:extLst>
                  <a:ext uri="{0D108BD9-81ED-4DB2-BD59-A6C34878D82A}">
                    <a16:rowId xmlns:a16="http://schemas.microsoft.com/office/drawing/2014/main" val="4004064768"/>
                  </a:ext>
                </a:extLst>
              </a:tr>
              <a:tr h="382628">
                <a:tc>
                  <a:txBody>
                    <a:bodyPr/>
                    <a:lstStyle/>
                    <a:p>
                      <a:pPr algn="l"/>
                      <a:r>
                        <a:rPr lang="it-IT" sz="1100" b="0">
                          <a:solidFill>
                            <a:schemeClr val="accent6">
                              <a:lumMod val="75000"/>
                            </a:schemeClr>
                          </a:solidFill>
                        </a:rPr>
                        <a:t>Repudiation</a:t>
                      </a:r>
                    </a:p>
                  </a:txBody>
                  <a:tcPr/>
                </a:tc>
                <a:tc>
                  <a:txBody>
                    <a:bodyPr/>
                    <a:lstStyle/>
                    <a:p>
                      <a:pPr algn="l"/>
                      <a:r>
                        <a:rPr lang="it-IT" sz="1100" b="0">
                          <a:solidFill>
                            <a:schemeClr val="accent6">
                              <a:lumMod val="75000"/>
                            </a:schemeClr>
                          </a:solidFill>
                        </a:rPr>
                        <a:t>Insufficient Logging and Monitoring</a:t>
                      </a:r>
                    </a:p>
                  </a:txBody>
                  <a:tcPr/>
                </a:tc>
                <a:tc>
                  <a:txBody>
                    <a:bodyPr/>
                    <a:lstStyle/>
                    <a:p>
                      <a:pPr algn="l"/>
                      <a:r>
                        <a:rPr lang="it-IT" sz="1100" b="0">
                          <a:solidFill>
                            <a:schemeClr val="accent6">
                              <a:lumMod val="75000"/>
                            </a:schemeClr>
                          </a:solidFill>
                        </a:rPr>
                        <a:t>HTTPS</a:t>
                      </a:r>
                    </a:p>
                  </a:txBody>
                  <a:tcPr/>
                </a:tc>
                <a:tc>
                  <a:txBody>
                    <a:bodyPr/>
                    <a:lstStyle/>
                    <a:p>
                      <a:pPr algn="l"/>
                      <a:r>
                        <a:rPr lang="it-IT" sz="1100" b="0">
                          <a:solidFill>
                            <a:schemeClr val="accent6">
                              <a:lumMod val="75000"/>
                            </a:schemeClr>
                          </a:solidFill>
                        </a:rPr>
                        <a:t>Medium</a:t>
                      </a:r>
                    </a:p>
                  </a:txBody>
                  <a:tcPr/>
                </a:tc>
                <a:tc>
                  <a:txBody>
                    <a:bodyPr/>
                    <a:lstStyle/>
                    <a:p>
                      <a:pPr algn="l"/>
                      <a:r>
                        <a:rPr lang="it-IT" sz="1100" b="0">
                          <a:solidFill>
                            <a:schemeClr val="accent6">
                              <a:lumMod val="75000"/>
                            </a:schemeClr>
                          </a:solidFill>
                        </a:rPr>
                        <a:t>Mitigated</a:t>
                      </a:r>
                    </a:p>
                  </a:txBody>
                  <a:tcPr/>
                </a:tc>
                <a:tc>
                  <a:txBody>
                    <a:bodyPr/>
                    <a:lstStyle/>
                    <a:p>
                      <a:pPr algn="l"/>
                      <a:r>
                        <a:rPr lang="it-IT" sz="1100" b="0">
                          <a:solidFill>
                            <a:schemeClr val="accent6">
                              <a:lumMod val="75000"/>
                            </a:schemeClr>
                          </a:solidFill>
                        </a:rPr>
                        <a:t>CloudWatch</a:t>
                      </a:r>
                    </a:p>
                  </a:txBody>
                  <a:tcPr/>
                </a:tc>
                <a:tc>
                  <a:txBody>
                    <a:bodyPr/>
                    <a:lstStyle/>
                    <a:p>
                      <a:pPr algn="l"/>
                      <a:r>
                        <a:rPr lang="en-US" sz="1100" b="0">
                          <a:solidFill>
                            <a:schemeClr val="accent6">
                              <a:lumMod val="75000"/>
                            </a:schemeClr>
                          </a:solidFill>
                        </a:rPr>
                        <a:t>Enable Detailed Audit Logging and Monitoring.</a:t>
                      </a:r>
                    </a:p>
                  </a:txBody>
                  <a:tcPr/>
                </a:tc>
                <a:extLst>
                  <a:ext uri="{0D108BD9-81ED-4DB2-BD59-A6C34878D82A}">
                    <a16:rowId xmlns:a16="http://schemas.microsoft.com/office/drawing/2014/main" val="2640419782"/>
                  </a:ext>
                </a:extLst>
              </a:tr>
              <a:tr h="382628">
                <a:tc>
                  <a:txBody>
                    <a:bodyPr/>
                    <a:lstStyle/>
                    <a:p>
                      <a:pPr algn="l"/>
                      <a:r>
                        <a:rPr lang="it-IT" sz="1100" b="0">
                          <a:solidFill>
                            <a:srgbClr val="C00000"/>
                          </a:solidFill>
                        </a:rPr>
                        <a:t>Elevation of Privilege</a:t>
                      </a:r>
                    </a:p>
                  </a:txBody>
                  <a:tcPr/>
                </a:tc>
                <a:tc>
                  <a:txBody>
                    <a:bodyPr/>
                    <a:lstStyle/>
                    <a:p>
                      <a:pPr algn="l"/>
                      <a:r>
                        <a:rPr lang="it-IT" sz="1100" b="0">
                          <a:solidFill>
                            <a:srgbClr val="C00000"/>
                          </a:solidFill>
                        </a:rPr>
                        <a:t>Insufficient Authorization</a:t>
                      </a:r>
                    </a:p>
                  </a:txBody>
                  <a:tcPr/>
                </a:tc>
                <a:tc>
                  <a:txBody>
                    <a:bodyPr/>
                    <a:lstStyle/>
                    <a:p>
                      <a:pPr algn="l"/>
                      <a:r>
                        <a:rPr lang="it-IT" sz="1100" b="0">
                          <a:solidFill>
                            <a:srgbClr val="C00000"/>
                          </a:solidFill>
                        </a:rPr>
                        <a:t>HTTPS</a:t>
                      </a:r>
                    </a:p>
                  </a:txBody>
                  <a:tcPr/>
                </a:tc>
                <a:tc>
                  <a:txBody>
                    <a:bodyPr/>
                    <a:lstStyle/>
                    <a:p>
                      <a:pPr algn="l"/>
                      <a:r>
                        <a:rPr lang="it-IT" sz="1100" b="0">
                          <a:solidFill>
                            <a:srgbClr val="C00000"/>
                          </a:solidFill>
                        </a:rPr>
                        <a:t>High</a:t>
                      </a:r>
                    </a:p>
                  </a:txBody>
                  <a:tcPr/>
                </a:tc>
                <a:tc>
                  <a:txBody>
                    <a:bodyPr/>
                    <a:lstStyle/>
                    <a:p>
                      <a:pPr algn="l"/>
                      <a:r>
                        <a:rPr lang="it-IT" sz="1100" b="0">
                          <a:solidFill>
                            <a:srgbClr val="C00000"/>
                          </a:solidFill>
                        </a:rPr>
                        <a:t>Open</a:t>
                      </a:r>
                    </a:p>
                  </a:txBody>
                  <a:tcPr/>
                </a:tc>
                <a:tc>
                  <a:txBody>
                    <a:bodyPr/>
                    <a:lstStyle/>
                    <a:p>
                      <a:pPr algn="l"/>
                      <a:endParaRPr lang="it-IT" sz="1100" b="0">
                        <a:solidFill>
                          <a:srgbClr val="C00000"/>
                        </a:solidFill>
                      </a:endParaRPr>
                    </a:p>
                  </a:txBody>
                  <a:tcPr/>
                </a:tc>
                <a:tc>
                  <a:txBody>
                    <a:bodyPr/>
                    <a:lstStyle/>
                    <a:p>
                      <a:pPr algn="l"/>
                      <a:r>
                        <a:rPr lang="en-US" sz="1100" b="0">
                          <a:solidFill>
                            <a:srgbClr val="C00000"/>
                          </a:solidFill>
                        </a:rPr>
                        <a:t>Implement Role-Based Access Control (RBAC) and Least Privilege Policies.</a:t>
                      </a:r>
                    </a:p>
                  </a:txBody>
                  <a:tcPr/>
                </a:tc>
                <a:extLst>
                  <a:ext uri="{0D108BD9-81ED-4DB2-BD59-A6C34878D82A}">
                    <a16:rowId xmlns:a16="http://schemas.microsoft.com/office/drawing/2014/main" val="3493280354"/>
                  </a:ext>
                </a:extLst>
              </a:tr>
            </a:tbl>
          </a:graphicData>
        </a:graphic>
      </p:graphicFrame>
      <p:graphicFrame>
        <p:nvGraphicFramePr>
          <p:cNvPr id="5" name="Tabella 4">
            <a:extLst>
              <a:ext uri="{FF2B5EF4-FFF2-40B4-BE49-F238E27FC236}">
                <a16:creationId xmlns:a16="http://schemas.microsoft.com/office/drawing/2014/main" id="{7B2510B9-E283-6CDA-D421-9168901F0DB2}"/>
              </a:ext>
            </a:extLst>
          </p:cNvPr>
          <p:cNvGraphicFramePr>
            <a:graphicFrameLocks noGrp="1"/>
          </p:cNvGraphicFramePr>
          <p:nvPr>
            <p:extLst>
              <p:ext uri="{D42A27DB-BD31-4B8C-83A1-F6EECF244321}">
                <p14:modId xmlns:p14="http://schemas.microsoft.com/office/powerpoint/2010/main" val="1198357101"/>
              </p:ext>
            </p:extLst>
          </p:nvPr>
        </p:nvGraphicFramePr>
        <p:xfrm>
          <a:off x="196851" y="1693104"/>
          <a:ext cx="11798298" cy="3555804"/>
        </p:xfrm>
        <a:graphic>
          <a:graphicData uri="http://schemas.openxmlformats.org/drawingml/2006/table">
            <a:tbl>
              <a:tblPr firstRow="1" bandRow="1">
                <a:tableStyleId>{5C22544A-7EE6-4342-B048-85BDC9FD1C3A}</a:tableStyleId>
              </a:tblPr>
              <a:tblGrid>
                <a:gridCol w="1798969">
                  <a:extLst>
                    <a:ext uri="{9D8B030D-6E8A-4147-A177-3AD203B41FA5}">
                      <a16:colId xmlns:a16="http://schemas.microsoft.com/office/drawing/2014/main" val="802234100"/>
                    </a:ext>
                  </a:extLst>
                </a:gridCol>
                <a:gridCol w="1798969">
                  <a:extLst>
                    <a:ext uri="{9D8B030D-6E8A-4147-A177-3AD203B41FA5}">
                      <a16:colId xmlns:a16="http://schemas.microsoft.com/office/drawing/2014/main" val="1124351734"/>
                    </a:ext>
                  </a:extLst>
                </a:gridCol>
                <a:gridCol w="881368">
                  <a:extLst>
                    <a:ext uri="{9D8B030D-6E8A-4147-A177-3AD203B41FA5}">
                      <a16:colId xmlns:a16="http://schemas.microsoft.com/office/drawing/2014/main" val="1430438383"/>
                    </a:ext>
                  </a:extLst>
                </a:gridCol>
                <a:gridCol w="699326">
                  <a:extLst>
                    <a:ext uri="{9D8B030D-6E8A-4147-A177-3AD203B41FA5}">
                      <a16:colId xmlns:a16="http://schemas.microsoft.com/office/drawing/2014/main" val="434147157"/>
                    </a:ext>
                  </a:extLst>
                </a:gridCol>
                <a:gridCol w="1004485">
                  <a:extLst>
                    <a:ext uri="{9D8B030D-6E8A-4147-A177-3AD203B41FA5}">
                      <a16:colId xmlns:a16="http://schemas.microsoft.com/office/drawing/2014/main" val="3864719328"/>
                    </a:ext>
                  </a:extLst>
                </a:gridCol>
                <a:gridCol w="1113033">
                  <a:extLst>
                    <a:ext uri="{9D8B030D-6E8A-4147-A177-3AD203B41FA5}">
                      <a16:colId xmlns:a16="http://schemas.microsoft.com/office/drawing/2014/main" val="1897528701"/>
                    </a:ext>
                  </a:extLst>
                </a:gridCol>
                <a:gridCol w="4502148">
                  <a:extLst>
                    <a:ext uri="{9D8B030D-6E8A-4147-A177-3AD203B41FA5}">
                      <a16:colId xmlns:a16="http://schemas.microsoft.com/office/drawing/2014/main" val="1141693385"/>
                    </a:ext>
                  </a:extLst>
                </a:gridCol>
              </a:tblGrid>
              <a:tr h="193823">
                <a:tc>
                  <a:txBody>
                    <a:bodyPr/>
                    <a:lstStyle/>
                    <a:p>
                      <a:r>
                        <a:rPr lang="it-IT" sz="1200"/>
                        <a:t>STRIDE (Category)</a:t>
                      </a:r>
                    </a:p>
                  </a:txBody>
                  <a:tcPr/>
                </a:tc>
                <a:tc>
                  <a:txBody>
                    <a:bodyPr/>
                    <a:lstStyle/>
                    <a:p>
                      <a:r>
                        <a:rPr lang="it-IT" sz="1200"/>
                        <a:t>Threat</a:t>
                      </a:r>
                    </a:p>
                  </a:txBody>
                  <a:tcPr/>
                </a:tc>
                <a:tc>
                  <a:txBody>
                    <a:bodyPr/>
                    <a:lstStyle/>
                    <a:p>
                      <a:r>
                        <a:rPr lang="it-IT" sz="1200"/>
                        <a:t>Interaction</a:t>
                      </a:r>
                    </a:p>
                  </a:txBody>
                  <a:tcPr/>
                </a:tc>
                <a:tc>
                  <a:txBody>
                    <a:bodyPr/>
                    <a:lstStyle/>
                    <a:p>
                      <a:r>
                        <a:rPr lang="it-IT" sz="1200"/>
                        <a:t>Priority</a:t>
                      </a:r>
                    </a:p>
                  </a:txBody>
                  <a:tcPr/>
                </a:tc>
                <a:tc>
                  <a:txBody>
                    <a:bodyPr/>
                    <a:lstStyle/>
                    <a:p>
                      <a:r>
                        <a:rPr lang="it-IT" sz="1200"/>
                        <a:t>State</a:t>
                      </a:r>
                    </a:p>
                  </a:txBody>
                  <a:tcPr/>
                </a:tc>
                <a:tc>
                  <a:txBody>
                    <a:bodyPr/>
                    <a:lstStyle/>
                    <a:p>
                      <a:r>
                        <a:rPr lang="it-IT" sz="1200"/>
                        <a:t>Changed by</a:t>
                      </a:r>
                    </a:p>
                  </a:txBody>
                  <a:tcPr/>
                </a:tc>
                <a:tc>
                  <a:txBody>
                    <a:bodyPr/>
                    <a:lstStyle/>
                    <a:p>
                      <a:r>
                        <a:rPr lang="it-IT" sz="1200"/>
                        <a:t>Description</a:t>
                      </a:r>
                    </a:p>
                  </a:txBody>
                  <a:tcPr/>
                </a:tc>
                <a:extLst>
                  <a:ext uri="{0D108BD9-81ED-4DB2-BD59-A6C34878D82A}">
                    <a16:rowId xmlns:a16="http://schemas.microsoft.com/office/drawing/2014/main" val="4190509773"/>
                  </a:ext>
                </a:extLst>
              </a:tr>
              <a:tr h="382628">
                <a:tc>
                  <a:txBody>
                    <a:bodyPr/>
                    <a:lstStyle/>
                    <a:p>
                      <a:pPr algn="l"/>
                      <a:r>
                        <a:rPr lang="it-IT" sz="1100" b="0">
                          <a:solidFill>
                            <a:schemeClr val="accent6">
                              <a:lumMod val="75000"/>
                            </a:schemeClr>
                          </a:solidFill>
                        </a:rPr>
                        <a:t>Tampering</a:t>
                      </a:r>
                    </a:p>
                  </a:txBody>
                  <a:tcPr/>
                </a:tc>
                <a:tc>
                  <a:txBody>
                    <a:bodyPr/>
                    <a:lstStyle/>
                    <a:p>
                      <a:pPr algn="l"/>
                      <a:r>
                        <a:rPr lang="en-US" sz="1100" b="0">
                          <a:solidFill>
                            <a:schemeClr val="accent6">
                              <a:lumMod val="75000"/>
                            </a:schemeClr>
                          </a:solidFill>
                        </a:rPr>
                        <a:t>Injection Attacks (SQL/NoSQL Injection)</a:t>
                      </a:r>
                      <a:endParaRPr lang="it-IT" sz="1100" b="0">
                        <a:solidFill>
                          <a:schemeClr val="accent6">
                            <a:lumMod val="75000"/>
                          </a:schemeClr>
                        </a:solidFill>
                      </a:endParaRPr>
                    </a:p>
                  </a:txBody>
                  <a:tcPr/>
                </a:tc>
                <a:tc>
                  <a:txBody>
                    <a:bodyPr/>
                    <a:lstStyle/>
                    <a:p>
                      <a:pPr algn="l"/>
                      <a:r>
                        <a:rPr lang="it-IT" sz="1100" b="0">
                          <a:solidFill>
                            <a:schemeClr val="accent6">
                              <a:lumMod val="75000"/>
                            </a:schemeClr>
                          </a:solidFill>
                        </a:rPr>
                        <a:t>HTTPS</a:t>
                      </a:r>
                    </a:p>
                  </a:txBody>
                  <a:tcPr/>
                </a:tc>
                <a:tc>
                  <a:txBody>
                    <a:bodyPr/>
                    <a:lstStyle/>
                    <a:p>
                      <a:pPr algn="l"/>
                      <a:r>
                        <a:rPr lang="it-IT" sz="1100" b="0">
                          <a:solidFill>
                            <a:schemeClr val="accent6">
                              <a:lumMod val="75000"/>
                            </a:schemeClr>
                          </a:solidFill>
                        </a:rPr>
                        <a:t>High</a:t>
                      </a:r>
                    </a:p>
                  </a:txBody>
                  <a:tcPr/>
                </a:tc>
                <a:tc>
                  <a:txBody>
                    <a:bodyPr/>
                    <a:lstStyle/>
                    <a:p>
                      <a:pPr algn="l"/>
                      <a:r>
                        <a:rPr lang="it-IT" sz="1100" b="0">
                          <a:solidFill>
                            <a:schemeClr val="accent6">
                              <a:lumMod val="75000"/>
                            </a:schemeClr>
                          </a:solidFill>
                        </a:rPr>
                        <a:t>Mitigated</a:t>
                      </a:r>
                    </a:p>
                  </a:txBody>
                  <a:tcPr/>
                </a:tc>
                <a:tc>
                  <a:txBody>
                    <a:bodyPr/>
                    <a:lstStyle/>
                    <a:p>
                      <a:pPr algn="l"/>
                      <a:r>
                        <a:rPr lang="it-IT" sz="1100" b="0">
                          <a:solidFill>
                            <a:schemeClr val="accent6">
                              <a:lumMod val="75000"/>
                            </a:schemeClr>
                          </a:solidFill>
                        </a:rPr>
                        <a:t>GraphQL Schema</a:t>
                      </a:r>
                    </a:p>
                  </a:txBody>
                  <a:tcPr/>
                </a:tc>
                <a:tc>
                  <a:txBody>
                    <a:bodyPr/>
                    <a:lstStyle/>
                    <a:p>
                      <a:pPr algn="l"/>
                      <a:r>
                        <a:rPr lang="en-US" sz="1100" b="0">
                          <a:solidFill>
                            <a:schemeClr val="accent6">
                              <a:lumMod val="75000"/>
                            </a:schemeClr>
                          </a:solidFill>
                        </a:rPr>
                        <a:t>Implement Strict Input Validation.</a:t>
                      </a:r>
                    </a:p>
                  </a:txBody>
                  <a:tcPr/>
                </a:tc>
                <a:extLst>
                  <a:ext uri="{0D108BD9-81ED-4DB2-BD59-A6C34878D82A}">
                    <a16:rowId xmlns:a16="http://schemas.microsoft.com/office/drawing/2014/main" val="95233788"/>
                  </a:ext>
                </a:extLst>
              </a:tr>
              <a:tr h="38262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100" b="0">
                          <a:solidFill>
                            <a:schemeClr val="accent6">
                              <a:lumMod val="75000"/>
                            </a:schemeClr>
                          </a:solidFill>
                        </a:rPr>
                        <a:t>Tampering</a:t>
                      </a:r>
                      <a:endParaRPr lang="en-US" sz="1100" b="0">
                        <a:solidFill>
                          <a:schemeClr val="accent6">
                            <a:lumMod val="75000"/>
                          </a:schemeClr>
                        </a:solidFill>
                      </a:endParaRPr>
                    </a:p>
                  </a:txBody>
                  <a:tcPr/>
                </a:tc>
                <a:tc>
                  <a:txBody>
                    <a:bodyPr/>
                    <a:lstStyle/>
                    <a:p>
                      <a:pPr algn="l"/>
                      <a:r>
                        <a:rPr lang="it-IT" sz="1100" b="0">
                          <a:solidFill>
                            <a:schemeClr val="accent6">
                              <a:lumMod val="75000"/>
                            </a:schemeClr>
                          </a:solidFill>
                        </a:rPr>
                        <a:t>Cross-Site Scripting (XSS)</a:t>
                      </a:r>
                    </a:p>
                  </a:txBody>
                  <a:tcPr/>
                </a:tc>
                <a:tc>
                  <a:txBody>
                    <a:bodyPr/>
                    <a:lstStyle/>
                    <a:p>
                      <a:pPr algn="l"/>
                      <a:r>
                        <a:rPr lang="it-IT" sz="1100" b="0">
                          <a:solidFill>
                            <a:schemeClr val="accent6">
                              <a:lumMod val="75000"/>
                            </a:schemeClr>
                          </a:solidFill>
                        </a:rPr>
                        <a:t>HTTPS</a:t>
                      </a:r>
                    </a:p>
                  </a:txBody>
                  <a:tcPr/>
                </a:tc>
                <a:tc>
                  <a:txBody>
                    <a:bodyPr/>
                    <a:lstStyle/>
                    <a:p>
                      <a:pPr algn="l"/>
                      <a:r>
                        <a:rPr lang="it-IT" sz="1100" b="0">
                          <a:solidFill>
                            <a:schemeClr val="accent6">
                              <a:lumMod val="75000"/>
                            </a:schemeClr>
                          </a:solidFill>
                        </a:rPr>
                        <a:t>High</a:t>
                      </a:r>
                    </a:p>
                  </a:txBody>
                  <a:tcPr/>
                </a:tc>
                <a:tc>
                  <a:txBody>
                    <a:bodyPr/>
                    <a:lstStyle/>
                    <a:p>
                      <a:pPr algn="l"/>
                      <a:r>
                        <a:rPr lang="it-IT" sz="1100" b="0">
                          <a:solidFill>
                            <a:schemeClr val="accent6">
                              <a:lumMod val="75000"/>
                            </a:schemeClr>
                          </a:solidFill>
                        </a:rPr>
                        <a:t>Mitigated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100" b="0">
                          <a:solidFill>
                            <a:schemeClr val="accent6">
                              <a:lumMod val="75000"/>
                            </a:schemeClr>
                          </a:solidFill>
                        </a:rPr>
                        <a:t>GraphQL Schema</a:t>
                      </a:r>
                    </a:p>
                  </a:txBody>
                  <a:tcPr/>
                </a:tc>
                <a:tc>
                  <a:txBody>
                    <a:bodyPr/>
                    <a:lstStyle/>
                    <a:p>
                      <a:pPr algn="l"/>
                      <a:r>
                        <a:rPr lang="en-US" sz="1100" b="0">
                          <a:solidFill>
                            <a:schemeClr val="accent6">
                              <a:lumMod val="75000"/>
                            </a:schemeClr>
                          </a:solidFill>
                        </a:rPr>
                        <a:t>Implement Comprehensive Input Validation.</a:t>
                      </a:r>
                    </a:p>
                  </a:txBody>
                  <a:tcPr/>
                </a:tc>
                <a:extLst>
                  <a:ext uri="{0D108BD9-81ED-4DB2-BD59-A6C34878D82A}">
                    <a16:rowId xmlns:a16="http://schemas.microsoft.com/office/drawing/2014/main" val="2568406708"/>
                  </a:ext>
                </a:extLst>
              </a:tr>
              <a:tr h="382628">
                <a:tc>
                  <a:txBody>
                    <a:bodyPr/>
                    <a:lstStyle/>
                    <a:p>
                      <a:pPr algn="l"/>
                      <a:r>
                        <a:rPr lang="it-IT" sz="1100" b="0">
                          <a:solidFill>
                            <a:schemeClr val="accent6">
                              <a:lumMod val="75000"/>
                            </a:schemeClr>
                          </a:solidFill>
                        </a:rPr>
                        <a:t>Denial of Service</a:t>
                      </a:r>
                    </a:p>
                  </a:txBody>
                  <a:tcPr/>
                </a:tc>
                <a:tc>
                  <a:txBody>
                    <a:bodyPr/>
                    <a:lstStyle/>
                    <a:p>
                      <a:pPr algn="l"/>
                      <a:r>
                        <a:rPr lang="it-IT" sz="1100" b="0">
                          <a:solidFill>
                            <a:schemeClr val="accent6">
                              <a:lumMod val="75000"/>
                            </a:schemeClr>
                          </a:solidFill>
                        </a:rPr>
                        <a:t>Denial of Service (DoS)</a:t>
                      </a:r>
                    </a:p>
                  </a:txBody>
                  <a:tcPr/>
                </a:tc>
                <a:tc>
                  <a:txBody>
                    <a:bodyPr/>
                    <a:lstStyle/>
                    <a:p>
                      <a:pPr algn="l"/>
                      <a:r>
                        <a:rPr lang="it-IT" sz="1100" b="0">
                          <a:solidFill>
                            <a:schemeClr val="accent6">
                              <a:lumMod val="75000"/>
                            </a:schemeClr>
                          </a:solidFill>
                        </a:rPr>
                        <a:t>HTTPS</a:t>
                      </a:r>
                    </a:p>
                  </a:txBody>
                  <a:tcPr/>
                </a:tc>
                <a:tc>
                  <a:txBody>
                    <a:bodyPr/>
                    <a:lstStyle/>
                    <a:p>
                      <a:pPr algn="l"/>
                      <a:r>
                        <a:rPr lang="it-IT" sz="1100" b="0">
                          <a:solidFill>
                            <a:schemeClr val="accent6">
                              <a:lumMod val="75000"/>
                            </a:schemeClr>
                          </a:solidFill>
                        </a:rPr>
                        <a:t>High</a:t>
                      </a:r>
                    </a:p>
                  </a:txBody>
                  <a:tcPr/>
                </a:tc>
                <a:tc>
                  <a:txBody>
                    <a:bodyPr/>
                    <a:lstStyle/>
                    <a:p>
                      <a:pPr algn="l"/>
                      <a:r>
                        <a:rPr lang="it-IT" sz="1100" b="0">
                          <a:solidFill>
                            <a:schemeClr val="accent6">
                              <a:lumMod val="75000"/>
                            </a:schemeClr>
                          </a:solidFill>
                        </a:rPr>
                        <a:t>Mitigated</a:t>
                      </a:r>
                    </a:p>
                  </a:txBody>
                  <a:tcPr/>
                </a:tc>
                <a:tc>
                  <a:txBody>
                    <a:bodyPr/>
                    <a:lstStyle/>
                    <a:p>
                      <a:pPr algn="l"/>
                      <a:r>
                        <a:rPr lang="it-IT" sz="1100" b="0">
                          <a:solidFill>
                            <a:schemeClr val="accent6">
                              <a:lumMod val="75000"/>
                            </a:schemeClr>
                          </a:solidFill>
                        </a:rPr>
                        <a:t>AWS WAF</a:t>
                      </a:r>
                    </a:p>
                  </a:txBody>
                  <a:tcPr/>
                </a:tc>
                <a:tc>
                  <a:txBody>
                    <a:bodyPr/>
                    <a:lstStyle/>
                    <a:p>
                      <a:pPr algn="l"/>
                      <a:r>
                        <a:rPr lang="en-US" sz="1100" b="0">
                          <a:solidFill>
                            <a:schemeClr val="accent6">
                              <a:lumMod val="75000"/>
                            </a:schemeClr>
                          </a:solidFill>
                        </a:rPr>
                        <a:t>Implement Rate Limiting and Throttling Policies.</a:t>
                      </a:r>
                    </a:p>
                  </a:txBody>
                  <a:tcPr/>
                </a:tc>
                <a:extLst>
                  <a:ext uri="{0D108BD9-81ED-4DB2-BD59-A6C34878D82A}">
                    <a16:rowId xmlns:a16="http://schemas.microsoft.com/office/drawing/2014/main" val="2422606933"/>
                  </a:ext>
                </a:extLst>
              </a:tr>
              <a:tr h="382628">
                <a:tc>
                  <a:txBody>
                    <a:bodyPr/>
                    <a:lstStyle/>
                    <a:p>
                      <a:pPr algn="l"/>
                      <a:r>
                        <a:rPr lang="it-IT" sz="1100" b="0">
                          <a:solidFill>
                            <a:schemeClr val="accent6">
                              <a:lumMod val="75000"/>
                            </a:schemeClr>
                          </a:solidFill>
                        </a:rPr>
                        <a:t>Spoofing</a:t>
                      </a:r>
                    </a:p>
                  </a:txBody>
                  <a:tcPr/>
                </a:tc>
                <a:tc>
                  <a:txBody>
                    <a:bodyPr/>
                    <a:lstStyle/>
                    <a:p>
                      <a:pPr algn="l"/>
                      <a:r>
                        <a:rPr lang="it-IT" sz="1100" b="0">
                          <a:solidFill>
                            <a:schemeClr val="accent6">
                              <a:lumMod val="75000"/>
                            </a:schemeClr>
                          </a:solidFill>
                        </a:rPr>
                        <a:t>Unauthorized Access</a:t>
                      </a:r>
                    </a:p>
                  </a:txBody>
                  <a:tcPr/>
                </a:tc>
                <a:tc>
                  <a:txBody>
                    <a:bodyPr/>
                    <a:lstStyle/>
                    <a:p>
                      <a:pPr algn="l"/>
                      <a:r>
                        <a:rPr lang="it-IT" sz="1100" b="0">
                          <a:solidFill>
                            <a:schemeClr val="accent6">
                              <a:lumMod val="75000"/>
                            </a:schemeClr>
                          </a:solidFill>
                        </a:rPr>
                        <a:t>HTTPS</a:t>
                      </a:r>
                    </a:p>
                  </a:txBody>
                  <a:tcPr/>
                </a:tc>
                <a:tc>
                  <a:txBody>
                    <a:bodyPr/>
                    <a:lstStyle/>
                    <a:p>
                      <a:pPr algn="l"/>
                      <a:r>
                        <a:rPr lang="it-IT" sz="1100" b="0">
                          <a:solidFill>
                            <a:schemeClr val="accent6">
                              <a:lumMod val="75000"/>
                            </a:schemeClr>
                          </a:solidFill>
                        </a:rPr>
                        <a:t>High</a:t>
                      </a:r>
                    </a:p>
                  </a:txBody>
                  <a:tcPr/>
                </a:tc>
                <a:tc>
                  <a:txBody>
                    <a:bodyPr/>
                    <a:lstStyle/>
                    <a:p>
                      <a:pPr algn="l"/>
                      <a:r>
                        <a:rPr lang="it-IT" sz="1100" b="0">
                          <a:solidFill>
                            <a:schemeClr val="accent6">
                              <a:lumMod val="75000"/>
                            </a:schemeClr>
                          </a:solidFill>
                        </a:rPr>
                        <a:t>Mitigated</a:t>
                      </a:r>
                    </a:p>
                  </a:txBody>
                  <a:tcPr/>
                </a:tc>
                <a:tc>
                  <a:txBody>
                    <a:bodyPr/>
                    <a:lstStyle/>
                    <a:p>
                      <a:pPr algn="l"/>
                      <a:r>
                        <a:rPr lang="it-IT" sz="1100" b="0">
                          <a:solidFill>
                            <a:schemeClr val="accent6">
                              <a:lumMod val="75000"/>
                            </a:schemeClr>
                          </a:solidFill>
                        </a:rPr>
                        <a:t>Cognito User Pool Groups</a:t>
                      </a:r>
                    </a:p>
                  </a:txBody>
                  <a:tcPr/>
                </a:tc>
                <a:tc>
                  <a:txBody>
                    <a:bodyPr/>
                    <a:lstStyle/>
                    <a:p>
                      <a:pPr algn="l"/>
                      <a:r>
                        <a:rPr lang="en-US" sz="1100" b="0">
                          <a:solidFill>
                            <a:schemeClr val="accent6">
                              <a:lumMod val="75000"/>
                            </a:schemeClr>
                          </a:solidFill>
                        </a:rPr>
                        <a:t>Enforce Strict Access Control Policies.</a:t>
                      </a:r>
                    </a:p>
                  </a:txBody>
                  <a:tcPr/>
                </a:tc>
                <a:extLst>
                  <a:ext uri="{0D108BD9-81ED-4DB2-BD59-A6C34878D82A}">
                    <a16:rowId xmlns:a16="http://schemas.microsoft.com/office/drawing/2014/main" val="2207937312"/>
                  </a:ext>
                </a:extLst>
              </a:tr>
              <a:tr h="382628">
                <a:tc>
                  <a:txBody>
                    <a:bodyPr/>
                    <a:lstStyle/>
                    <a:p>
                      <a:pPr algn="l"/>
                      <a:r>
                        <a:rPr lang="it-IT" sz="1100" b="0">
                          <a:solidFill>
                            <a:schemeClr val="accent6">
                              <a:lumMod val="75000"/>
                            </a:schemeClr>
                          </a:solidFill>
                        </a:rPr>
                        <a:t>Information Disclosure</a:t>
                      </a:r>
                    </a:p>
                  </a:txBody>
                  <a:tcPr/>
                </a:tc>
                <a:tc>
                  <a:txBody>
                    <a:bodyPr/>
                    <a:lstStyle/>
                    <a:p>
                      <a:pPr algn="l"/>
                      <a:r>
                        <a:rPr lang="it-IT" sz="1100" b="0">
                          <a:solidFill>
                            <a:schemeClr val="accent6">
                              <a:lumMod val="75000"/>
                            </a:schemeClr>
                          </a:solidFill>
                        </a:rPr>
                        <a:t>Data Leakage</a:t>
                      </a:r>
                    </a:p>
                  </a:txBody>
                  <a:tcPr/>
                </a:tc>
                <a:tc>
                  <a:txBody>
                    <a:bodyPr/>
                    <a:lstStyle/>
                    <a:p>
                      <a:pPr algn="l"/>
                      <a:r>
                        <a:rPr lang="it-IT" sz="1100" b="0">
                          <a:solidFill>
                            <a:schemeClr val="accent6">
                              <a:lumMod val="75000"/>
                            </a:schemeClr>
                          </a:solidFill>
                        </a:rPr>
                        <a:t>HTTPS</a:t>
                      </a:r>
                    </a:p>
                  </a:txBody>
                  <a:tcPr/>
                </a:tc>
                <a:tc>
                  <a:txBody>
                    <a:bodyPr/>
                    <a:lstStyle/>
                    <a:p>
                      <a:pPr algn="l"/>
                      <a:r>
                        <a:rPr lang="it-IT" sz="1100" b="0">
                          <a:solidFill>
                            <a:schemeClr val="accent6">
                              <a:lumMod val="75000"/>
                            </a:schemeClr>
                          </a:solidFill>
                        </a:rPr>
                        <a:t>High</a:t>
                      </a:r>
                    </a:p>
                  </a:txBody>
                  <a:tcPr/>
                </a:tc>
                <a:tc>
                  <a:txBody>
                    <a:bodyPr/>
                    <a:lstStyle/>
                    <a:p>
                      <a:pPr algn="l"/>
                      <a:r>
                        <a:rPr lang="it-IT" sz="1100" b="0">
                          <a:solidFill>
                            <a:schemeClr val="accent6">
                              <a:lumMod val="75000"/>
                            </a:schemeClr>
                          </a:solidFill>
                        </a:rPr>
                        <a:t>Mitigated</a:t>
                      </a:r>
                    </a:p>
                  </a:txBody>
                  <a:tcPr/>
                </a:tc>
                <a:tc>
                  <a:txBody>
                    <a:bodyPr/>
                    <a:lstStyle/>
                    <a:p>
                      <a:pPr algn="l"/>
                      <a:r>
                        <a:rPr lang="it-IT" sz="1100" b="0">
                          <a:solidFill>
                            <a:schemeClr val="accent6">
                              <a:lumMod val="75000"/>
                            </a:schemeClr>
                          </a:solidFill>
                        </a:rPr>
                        <a:t>Configuration</a:t>
                      </a:r>
                    </a:p>
                  </a:txBody>
                  <a:tcPr/>
                </a:tc>
                <a:tc>
                  <a:txBody>
                    <a:bodyPr/>
                    <a:lstStyle/>
                    <a:p>
                      <a:pPr algn="l"/>
                      <a:r>
                        <a:rPr lang="en-US" sz="1100" b="0">
                          <a:solidFill>
                            <a:schemeClr val="accent6">
                              <a:lumMod val="75000"/>
                            </a:schemeClr>
                          </a:solidFill>
                        </a:rPr>
                        <a:t>Utilize Data Encryption for Both Data in Transit and at Rest.</a:t>
                      </a:r>
                    </a:p>
                  </a:txBody>
                  <a:tcPr/>
                </a:tc>
                <a:extLst>
                  <a:ext uri="{0D108BD9-81ED-4DB2-BD59-A6C34878D82A}">
                    <a16:rowId xmlns:a16="http://schemas.microsoft.com/office/drawing/2014/main" val="1140356852"/>
                  </a:ext>
                </a:extLst>
              </a:tr>
              <a:tr h="382628">
                <a:tc>
                  <a:txBody>
                    <a:bodyPr/>
                    <a:lstStyle/>
                    <a:p>
                      <a:pPr algn="l"/>
                      <a:r>
                        <a:rPr lang="it-IT" sz="1100">
                          <a:solidFill>
                            <a:schemeClr val="accent6">
                              <a:lumMod val="75000"/>
                            </a:schemeClr>
                          </a:solidFill>
                        </a:rPr>
                        <a:t>Tampering</a:t>
                      </a:r>
                      <a:endParaRPr lang="it-IT" sz="1100" b="0">
                        <a:solidFill>
                          <a:schemeClr val="accent6">
                            <a:lumMod val="75000"/>
                          </a:schemeClr>
                        </a:solidFill>
                      </a:endParaRPr>
                    </a:p>
                  </a:txBody>
                  <a:tcPr/>
                </a:tc>
                <a:tc>
                  <a:txBody>
                    <a:bodyPr/>
                    <a:lstStyle/>
                    <a:p>
                      <a:pPr algn="l"/>
                      <a:r>
                        <a:rPr lang="en-US" sz="1100" b="0">
                          <a:solidFill>
                            <a:schemeClr val="accent6">
                              <a:lumMod val="75000"/>
                            </a:schemeClr>
                          </a:solidFill>
                        </a:rPr>
                        <a:t>Misconfiguration</a:t>
                      </a:r>
                      <a:endParaRPr lang="it-IT" sz="1100" b="0">
                        <a:solidFill>
                          <a:schemeClr val="accent6">
                            <a:lumMod val="75000"/>
                          </a:schemeClr>
                        </a:solidFill>
                      </a:endParaRPr>
                    </a:p>
                  </a:txBody>
                  <a:tcPr/>
                </a:tc>
                <a:tc>
                  <a:txBody>
                    <a:bodyPr/>
                    <a:lstStyle/>
                    <a:p>
                      <a:pPr algn="l"/>
                      <a:r>
                        <a:rPr lang="it-IT" sz="1100" b="0">
                          <a:solidFill>
                            <a:schemeClr val="accent6">
                              <a:lumMod val="75000"/>
                            </a:schemeClr>
                          </a:solidFill>
                        </a:rPr>
                        <a:t>HTTPS </a:t>
                      </a:r>
                    </a:p>
                  </a:txBody>
                  <a:tcPr/>
                </a:tc>
                <a:tc>
                  <a:txBody>
                    <a:bodyPr/>
                    <a:lstStyle/>
                    <a:p>
                      <a:pPr algn="l"/>
                      <a:r>
                        <a:rPr lang="it-IT" sz="1100" b="0">
                          <a:solidFill>
                            <a:schemeClr val="accent6">
                              <a:lumMod val="75000"/>
                            </a:schemeClr>
                          </a:solidFill>
                        </a:rPr>
                        <a:t>High</a:t>
                      </a:r>
                    </a:p>
                  </a:txBody>
                  <a:tcPr/>
                </a:tc>
                <a:tc>
                  <a:txBody>
                    <a:bodyPr/>
                    <a:lstStyle/>
                    <a:p>
                      <a:pPr algn="l"/>
                      <a:r>
                        <a:rPr lang="it-IT" sz="1100" b="0">
                          <a:solidFill>
                            <a:schemeClr val="accent6">
                              <a:lumMod val="75000"/>
                            </a:schemeClr>
                          </a:solidFill>
                        </a:rPr>
                        <a:t>Mitigated</a:t>
                      </a:r>
                    </a:p>
                  </a:txBody>
                  <a:tcPr/>
                </a:tc>
                <a:tc>
                  <a:txBody>
                    <a:bodyPr/>
                    <a:lstStyle/>
                    <a:p>
                      <a:pPr algn="l"/>
                      <a:r>
                        <a:rPr lang="it-IT" sz="1100" b="0">
                          <a:solidFill>
                            <a:schemeClr val="accent6">
                              <a:lumMod val="75000"/>
                            </a:schemeClr>
                          </a:solidFill>
                        </a:rPr>
                        <a:t>Account Management</a:t>
                      </a:r>
                    </a:p>
                  </a:txBody>
                  <a:tcPr/>
                </a:tc>
                <a:tc>
                  <a:txBody>
                    <a:bodyPr/>
                    <a:lstStyle/>
                    <a:p>
                      <a:pPr algn="l"/>
                      <a:r>
                        <a:rPr lang="en-US" sz="1100" b="0">
                          <a:solidFill>
                            <a:schemeClr val="accent6">
                              <a:lumMod val="75000"/>
                            </a:schemeClr>
                          </a:solidFill>
                        </a:rPr>
                        <a:t>Setting IAM Roles and Policies for Proper Access Control and Resource Management.</a:t>
                      </a:r>
                    </a:p>
                  </a:txBody>
                  <a:tcPr/>
                </a:tc>
                <a:extLst>
                  <a:ext uri="{0D108BD9-81ED-4DB2-BD59-A6C34878D82A}">
                    <a16:rowId xmlns:a16="http://schemas.microsoft.com/office/drawing/2014/main" val="4004064768"/>
                  </a:ext>
                </a:extLst>
              </a:tr>
              <a:tr h="382628">
                <a:tc>
                  <a:txBody>
                    <a:bodyPr/>
                    <a:lstStyle/>
                    <a:p>
                      <a:pPr algn="l"/>
                      <a:r>
                        <a:rPr lang="it-IT" sz="1100" b="0">
                          <a:solidFill>
                            <a:schemeClr val="accent6">
                              <a:lumMod val="75000"/>
                            </a:schemeClr>
                          </a:solidFill>
                        </a:rPr>
                        <a:t>Repudiation</a:t>
                      </a:r>
                    </a:p>
                  </a:txBody>
                  <a:tcPr/>
                </a:tc>
                <a:tc>
                  <a:txBody>
                    <a:bodyPr/>
                    <a:lstStyle/>
                    <a:p>
                      <a:pPr algn="l"/>
                      <a:r>
                        <a:rPr lang="it-IT" sz="1100" b="0">
                          <a:solidFill>
                            <a:schemeClr val="accent6">
                              <a:lumMod val="75000"/>
                            </a:schemeClr>
                          </a:solidFill>
                        </a:rPr>
                        <a:t>Insufficient Logging and Monitoring</a:t>
                      </a:r>
                    </a:p>
                  </a:txBody>
                  <a:tcPr/>
                </a:tc>
                <a:tc>
                  <a:txBody>
                    <a:bodyPr/>
                    <a:lstStyle/>
                    <a:p>
                      <a:pPr algn="l"/>
                      <a:r>
                        <a:rPr lang="it-IT" sz="1100" b="0">
                          <a:solidFill>
                            <a:schemeClr val="accent6">
                              <a:lumMod val="75000"/>
                            </a:schemeClr>
                          </a:solidFill>
                        </a:rPr>
                        <a:t>HTTPS</a:t>
                      </a:r>
                    </a:p>
                  </a:txBody>
                  <a:tcPr/>
                </a:tc>
                <a:tc>
                  <a:txBody>
                    <a:bodyPr/>
                    <a:lstStyle/>
                    <a:p>
                      <a:pPr algn="l"/>
                      <a:r>
                        <a:rPr lang="it-IT" sz="1100" b="0">
                          <a:solidFill>
                            <a:schemeClr val="accent6">
                              <a:lumMod val="75000"/>
                            </a:schemeClr>
                          </a:solidFill>
                        </a:rPr>
                        <a:t>Medium</a:t>
                      </a:r>
                    </a:p>
                  </a:txBody>
                  <a:tcPr/>
                </a:tc>
                <a:tc>
                  <a:txBody>
                    <a:bodyPr/>
                    <a:lstStyle/>
                    <a:p>
                      <a:pPr algn="l"/>
                      <a:r>
                        <a:rPr lang="it-IT" sz="1100" b="0">
                          <a:solidFill>
                            <a:schemeClr val="accent6">
                              <a:lumMod val="75000"/>
                            </a:schemeClr>
                          </a:solidFill>
                        </a:rPr>
                        <a:t>Mitigated</a:t>
                      </a:r>
                    </a:p>
                  </a:txBody>
                  <a:tcPr/>
                </a:tc>
                <a:tc>
                  <a:txBody>
                    <a:bodyPr/>
                    <a:lstStyle/>
                    <a:p>
                      <a:pPr algn="l"/>
                      <a:r>
                        <a:rPr lang="it-IT" sz="1100" b="0">
                          <a:solidFill>
                            <a:schemeClr val="accent6">
                              <a:lumMod val="75000"/>
                            </a:schemeClr>
                          </a:solidFill>
                        </a:rPr>
                        <a:t>CloudWatch</a:t>
                      </a:r>
                    </a:p>
                  </a:txBody>
                  <a:tcPr/>
                </a:tc>
                <a:tc>
                  <a:txBody>
                    <a:bodyPr/>
                    <a:lstStyle/>
                    <a:p>
                      <a:pPr algn="l"/>
                      <a:r>
                        <a:rPr lang="en-US" sz="1100" b="0">
                          <a:solidFill>
                            <a:schemeClr val="accent6">
                              <a:lumMod val="75000"/>
                            </a:schemeClr>
                          </a:solidFill>
                        </a:rPr>
                        <a:t>Enable Detailed Audit Logging and Monitoring.</a:t>
                      </a:r>
                    </a:p>
                  </a:txBody>
                  <a:tcPr/>
                </a:tc>
                <a:extLst>
                  <a:ext uri="{0D108BD9-81ED-4DB2-BD59-A6C34878D82A}">
                    <a16:rowId xmlns:a16="http://schemas.microsoft.com/office/drawing/2014/main" val="2640419782"/>
                  </a:ext>
                </a:extLst>
              </a:tr>
              <a:tr h="382628">
                <a:tc>
                  <a:txBody>
                    <a:bodyPr/>
                    <a:lstStyle/>
                    <a:p>
                      <a:pPr algn="l"/>
                      <a:r>
                        <a:rPr lang="it-IT" sz="1100" b="0">
                          <a:solidFill>
                            <a:schemeClr val="accent6">
                              <a:lumMod val="75000"/>
                            </a:schemeClr>
                          </a:solidFill>
                        </a:rPr>
                        <a:t>Elevation of Privilege</a:t>
                      </a:r>
                    </a:p>
                  </a:txBody>
                  <a:tcPr/>
                </a:tc>
                <a:tc>
                  <a:txBody>
                    <a:bodyPr/>
                    <a:lstStyle/>
                    <a:p>
                      <a:pPr algn="l"/>
                      <a:r>
                        <a:rPr lang="it-IT" sz="1100" b="0">
                          <a:solidFill>
                            <a:schemeClr val="accent6">
                              <a:lumMod val="75000"/>
                            </a:schemeClr>
                          </a:solidFill>
                        </a:rPr>
                        <a:t>Insufficient Authorization</a:t>
                      </a:r>
                    </a:p>
                  </a:txBody>
                  <a:tcPr/>
                </a:tc>
                <a:tc>
                  <a:txBody>
                    <a:bodyPr/>
                    <a:lstStyle/>
                    <a:p>
                      <a:pPr algn="l"/>
                      <a:r>
                        <a:rPr lang="it-IT" sz="1100" b="0">
                          <a:solidFill>
                            <a:schemeClr val="accent6">
                              <a:lumMod val="75000"/>
                            </a:schemeClr>
                          </a:solidFill>
                        </a:rPr>
                        <a:t>HTTPS</a:t>
                      </a:r>
                    </a:p>
                  </a:txBody>
                  <a:tcPr/>
                </a:tc>
                <a:tc>
                  <a:txBody>
                    <a:bodyPr/>
                    <a:lstStyle/>
                    <a:p>
                      <a:pPr algn="l"/>
                      <a:r>
                        <a:rPr lang="it-IT" sz="1100" b="0">
                          <a:solidFill>
                            <a:schemeClr val="accent6">
                              <a:lumMod val="75000"/>
                            </a:schemeClr>
                          </a:solidFill>
                        </a:rPr>
                        <a:t>High</a:t>
                      </a:r>
                    </a:p>
                  </a:txBody>
                  <a:tcPr/>
                </a:tc>
                <a:tc>
                  <a:txBody>
                    <a:bodyPr/>
                    <a:lstStyle/>
                    <a:p>
                      <a:pPr algn="l"/>
                      <a:r>
                        <a:rPr lang="it-IT" sz="1100" b="0">
                          <a:solidFill>
                            <a:schemeClr val="accent6">
                              <a:lumMod val="75000"/>
                            </a:schemeClr>
                          </a:solidFill>
                        </a:rPr>
                        <a:t>Mitigated</a:t>
                      </a:r>
                    </a:p>
                  </a:txBody>
                  <a:tcPr/>
                </a:tc>
                <a:tc>
                  <a:txBody>
                    <a:bodyPr/>
                    <a:lstStyle/>
                    <a:p>
                      <a:pPr algn="l"/>
                      <a:r>
                        <a:rPr lang="it-IT" sz="1100" b="0">
                          <a:solidFill>
                            <a:schemeClr val="accent6">
                              <a:lumMod val="75000"/>
                            </a:schemeClr>
                          </a:solidFill>
                        </a:rPr>
                        <a:t>Cognito</a:t>
                      </a:r>
                    </a:p>
                  </a:txBody>
                  <a:tcPr/>
                </a:tc>
                <a:tc>
                  <a:txBody>
                    <a:bodyPr/>
                    <a:lstStyle/>
                    <a:p>
                      <a:pPr algn="l"/>
                      <a:r>
                        <a:rPr lang="en-US" sz="1100" b="0">
                          <a:solidFill>
                            <a:schemeClr val="accent6">
                              <a:lumMod val="75000"/>
                            </a:schemeClr>
                          </a:solidFill>
                        </a:rPr>
                        <a:t>Implement Role-Based Access Control (RBAC) and Least Privilege Policies.</a:t>
                      </a:r>
                    </a:p>
                  </a:txBody>
                  <a:tcPr/>
                </a:tc>
                <a:extLst>
                  <a:ext uri="{0D108BD9-81ED-4DB2-BD59-A6C34878D82A}">
                    <a16:rowId xmlns:a16="http://schemas.microsoft.com/office/drawing/2014/main" val="3493280354"/>
                  </a:ext>
                </a:extLst>
              </a:tr>
            </a:tbl>
          </a:graphicData>
        </a:graphic>
      </p:graphicFrame>
    </p:spTree>
    <p:extLst>
      <p:ext uri="{BB962C8B-B14F-4D97-AF65-F5344CB8AC3E}">
        <p14:creationId xmlns:p14="http://schemas.microsoft.com/office/powerpoint/2010/main" val="12465397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arn(outVertical)">
                                      <p:cBhvr>
                                        <p:cTn id="7" dur="25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8"/>
                                        </p:tgtEl>
                                      </p:cBhvr>
                                    </p:animEffect>
                                    <p:set>
                                      <p:cBhvr>
                                        <p:cTn id="12" dur="1" fill="hold">
                                          <p:stCondLst>
                                            <p:cond delay="499"/>
                                          </p:stCondLst>
                                        </p:cTn>
                                        <p:tgtEl>
                                          <p:spTgt spid="8"/>
                                        </p:tgtEl>
                                        <p:attrNameLst>
                                          <p:attrName>style.visibility</p:attrName>
                                        </p:attrNameLst>
                                      </p:cBhvr>
                                      <p:to>
                                        <p:strVal val="hidden"/>
                                      </p:to>
                                    </p:set>
                                  </p:childTnLst>
                                </p:cTn>
                              </p:par>
                              <p:par>
                                <p:cTn id="13" presetID="10"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Title 67" hidden="1">
            <a:extLst>
              <a:ext uri="{FF2B5EF4-FFF2-40B4-BE49-F238E27FC236}">
                <a16:creationId xmlns:a16="http://schemas.microsoft.com/office/drawing/2014/main" id="{3D46526D-118F-4F6F-BAE0-066F422EBD1E}"/>
              </a:ext>
            </a:extLst>
          </p:cNvPr>
          <p:cNvSpPr>
            <a:spLocks noGrp="1"/>
          </p:cNvSpPr>
          <p:nvPr>
            <p:ph type="title"/>
          </p:nvPr>
        </p:nvSpPr>
        <p:spPr/>
        <p:txBody>
          <a:bodyPr/>
          <a:lstStyle/>
          <a:p>
            <a:r>
              <a:rPr lang="en-US"/>
              <a:t>Human resources slide 3</a:t>
            </a:r>
          </a:p>
        </p:txBody>
      </p:sp>
      <p:sp>
        <p:nvSpPr>
          <p:cNvPr id="7" name="TextBox 1">
            <a:extLst>
              <a:ext uri="{FF2B5EF4-FFF2-40B4-BE49-F238E27FC236}">
                <a16:creationId xmlns:a16="http://schemas.microsoft.com/office/drawing/2014/main" id="{7D8D20A7-E1B1-F1F8-6FBB-57A2750CF7D4}"/>
              </a:ext>
            </a:extLst>
          </p:cNvPr>
          <p:cNvSpPr txBox="1"/>
          <p:nvPr/>
        </p:nvSpPr>
        <p:spPr>
          <a:xfrm>
            <a:off x="5497412" y="1047600"/>
            <a:ext cx="1197175" cy="454420"/>
          </a:xfrm>
          <a:prstGeom prst="rect">
            <a:avLst/>
          </a:prstGeom>
          <a:noFill/>
        </p:spPr>
        <p:txBody>
          <a:bodyPr wrap="square" lIns="0" tIns="0" rIns="0" bIns="0" rtlCol="0">
            <a:spAutoFit/>
          </a:bodyPr>
          <a:lstStyle/>
          <a:p>
            <a:pPr>
              <a:lnSpc>
                <a:spcPts val="4000"/>
              </a:lnSpc>
            </a:pPr>
            <a:r>
              <a:rPr lang="en-US" sz="2400" b="1">
                <a:solidFill>
                  <a:schemeClr val="accent1">
                    <a:lumMod val="50000"/>
                  </a:schemeClr>
                </a:solidFill>
                <a:latin typeface="Segoe UI" panose="020B0502040204020203" pitchFamily="34" charset="0"/>
                <a:cs typeface="Segoe UI" panose="020B0502040204020203" pitchFamily="34" charset="0"/>
              </a:rPr>
              <a:t>Lambda</a:t>
            </a:r>
          </a:p>
        </p:txBody>
      </p:sp>
      <p:cxnSp>
        <p:nvCxnSpPr>
          <p:cNvPr id="11" name="Connettore diritto 10">
            <a:extLst>
              <a:ext uri="{FF2B5EF4-FFF2-40B4-BE49-F238E27FC236}">
                <a16:creationId xmlns:a16="http://schemas.microsoft.com/office/drawing/2014/main" id="{BE642B90-CACB-10C6-B53E-96104CBAB4A0}"/>
              </a:ext>
            </a:extLst>
          </p:cNvPr>
          <p:cNvCxnSpPr>
            <a:cxnSpLocks/>
          </p:cNvCxnSpPr>
          <p:nvPr/>
        </p:nvCxnSpPr>
        <p:spPr>
          <a:xfrm>
            <a:off x="5553145" y="1565000"/>
            <a:ext cx="104121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3" name="Immagine 2" descr="Immagine che contiene testo, Carattere, logo, simbolo&#10;&#10;Descrizione generata automaticamente">
            <a:extLst>
              <a:ext uri="{FF2B5EF4-FFF2-40B4-BE49-F238E27FC236}">
                <a16:creationId xmlns:a16="http://schemas.microsoft.com/office/drawing/2014/main" id="{F2050FBB-BE25-59B0-EEB8-15CFD58B53CC}"/>
              </a:ext>
            </a:extLst>
          </p:cNvPr>
          <p:cNvPicPr>
            <a:picLocks noChangeAspect="1"/>
          </p:cNvPicPr>
          <p:nvPr/>
        </p:nvPicPr>
        <p:blipFill>
          <a:blip r:embed="rId3"/>
          <a:stretch>
            <a:fillRect/>
          </a:stretch>
        </p:blipFill>
        <p:spPr>
          <a:xfrm>
            <a:off x="122830" y="142843"/>
            <a:ext cx="1787858" cy="503622"/>
          </a:xfrm>
          <a:prstGeom prst="rect">
            <a:avLst/>
          </a:prstGeom>
        </p:spPr>
      </p:pic>
      <p:sp>
        <p:nvSpPr>
          <p:cNvPr id="6" name="CasellaDiTesto 5">
            <a:extLst>
              <a:ext uri="{FF2B5EF4-FFF2-40B4-BE49-F238E27FC236}">
                <a16:creationId xmlns:a16="http://schemas.microsoft.com/office/drawing/2014/main" id="{F296BE79-B134-04DF-F2F0-8B8BDF7A3855}"/>
              </a:ext>
            </a:extLst>
          </p:cNvPr>
          <p:cNvSpPr txBox="1"/>
          <p:nvPr/>
        </p:nvSpPr>
        <p:spPr>
          <a:xfrm>
            <a:off x="0" y="681202"/>
            <a:ext cx="2844048" cy="215444"/>
          </a:xfrm>
          <a:prstGeom prst="rect">
            <a:avLst/>
          </a:prstGeom>
          <a:noFill/>
        </p:spPr>
        <p:txBody>
          <a:bodyPr wrap="none" rtlCol="0">
            <a:spAutoFit/>
          </a:bodyPr>
          <a:lstStyle/>
          <a:p>
            <a:r>
              <a:rPr lang="it-IT" sz="800">
                <a:latin typeface="Adobe Caslon Pro" panose="0205050205050A020403" pitchFamily="18" charset="0"/>
                <a:ea typeface="NSimSun" panose="02010609030101010101" pitchFamily="49" charset="-122"/>
              </a:rPr>
              <a:t>Dip. di Ingegneria Elettrica e delle Tecnologie dell’Informazione</a:t>
            </a:r>
          </a:p>
        </p:txBody>
      </p:sp>
      <p:sp>
        <p:nvSpPr>
          <p:cNvPr id="10" name="TextBox 1">
            <a:extLst>
              <a:ext uri="{FF2B5EF4-FFF2-40B4-BE49-F238E27FC236}">
                <a16:creationId xmlns:a16="http://schemas.microsoft.com/office/drawing/2014/main" id="{D2ED6C67-E37C-EEB8-3111-FFFC2CD931DE}"/>
              </a:ext>
            </a:extLst>
          </p:cNvPr>
          <p:cNvSpPr txBox="1"/>
          <p:nvPr/>
        </p:nvSpPr>
        <p:spPr>
          <a:xfrm>
            <a:off x="3207382" y="327600"/>
            <a:ext cx="6520736" cy="512961"/>
          </a:xfrm>
          <a:prstGeom prst="rect">
            <a:avLst/>
          </a:prstGeom>
          <a:noFill/>
        </p:spPr>
        <p:txBody>
          <a:bodyPr wrap="square" lIns="0" tIns="0" rIns="0" bIns="0" rtlCol="0">
            <a:spAutoFit/>
          </a:bodyPr>
          <a:lstStyle/>
          <a:p>
            <a:pPr>
              <a:lnSpc>
                <a:spcPts val="4000"/>
              </a:lnSpc>
            </a:pPr>
            <a:r>
              <a:rPr lang="en-US" sz="4400" b="1">
                <a:solidFill>
                  <a:srgbClr val="002060"/>
                </a:solidFill>
                <a:latin typeface="Segoe UI" panose="020B0502040204020203" pitchFamily="34" charset="0"/>
                <a:cs typeface="Segoe UI" panose="020B0502040204020203" pitchFamily="34" charset="0"/>
              </a:rPr>
              <a:t>Threat Modeling Process</a:t>
            </a:r>
          </a:p>
        </p:txBody>
      </p:sp>
      <p:cxnSp>
        <p:nvCxnSpPr>
          <p:cNvPr id="25" name="Connettore diritto 24">
            <a:extLst>
              <a:ext uri="{FF2B5EF4-FFF2-40B4-BE49-F238E27FC236}">
                <a16:creationId xmlns:a16="http://schemas.microsoft.com/office/drawing/2014/main" id="{F34CCCFE-A208-A168-A9F0-346B7A1E6E2F}"/>
              </a:ext>
            </a:extLst>
          </p:cNvPr>
          <p:cNvCxnSpPr>
            <a:cxnSpLocks/>
          </p:cNvCxnSpPr>
          <p:nvPr/>
        </p:nvCxnSpPr>
        <p:spPr>
          <a:xfrm>
            <a:off x="122830" y="974366"/>
            <a:ext cx="1195283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5" name="Tabella 4">
            <a:extLst>
              <a:ext uri="{FF2B5EF4-FFF2-40B4-BE49-F238E27FC236}">
                <a16:creationId xmlns:a16="http://schemas.microsoft.com/office/drawing/2014/main" id="{7B2510B9-E283-6CDA-D421-9168901F0DB2}"/>
              </a:ext>
            </a:extLst>
          </p:cNvPr>
          <p:cNvGraphicFramePr>
            <a:graphicFrameLocks noGrp="1"/>
          </p:cNvGraphicFramePr>
          <p:nvPr>
            <p:extLst>
              <p:ext uri="{D42A27DB-BD31-4B8C-83A1-F6EECF244321}">
                <p14:modId xmlns:p14="http://schemas.microsoft.com/office/powerpoint/2010/main" val="3869344211"/>
              </p:ext>
            </p:extLst>
          </p:nvPr>
        </p:nvGraphicFramePr>
        <p:xfrm>
          <a:off x="196851" y="1693104"/>
          <a:ext cx="11798298" cy="2319736"/>
        </p:xfrm>
        <a:graphic>
          <a:graphicData uri="http://schemas.openxmlformats.org/drawingml/2006/table">
            <a:tbl>
              <a:tblPr firstRow="1" bandRow="1">
                <a:tableStyleId>{5C22544A-7EE6-4342-B048-85BDC9FD1C3A}</a:tableStyleId>
              </a:tblPr>
              <a:tblGrid>
                <a:gridCol w="1798969">
                  <a:extLst>
                    <a:ext uri="{9D8B030D-6E8A-4147-A177-3AD203B41FA5}">
                      <a16:colId xmlns:a16="http://schemas.microsoft.com/office/drawing/2014/main" val="802234100"/>
                    </a:ext>
                  </a:extLst>
                </a:gridCol>
                <a:gridCol w="1798969">
                  <a:extLst>
                    <a:ext uri="{9D8B030D-6E8A-4147-A177-3AD203B41FA5}">
                      <a16:colId xmlns:a16="http://schemas.microsoft.com/office/drawing/2014/main" val="1124351734"/>
                    </a:ext>
                  </a:extLst>
                </a:gridCol>
                <a:gridCol w="881368">
                  <a:extLst>
                    <a:ext uri="{9D8B030D-6E8A-4147-A177-3AD203B41FA5}">
                      <a16:colId xmlns:a16="http://schemas.microsoft.com/office/drawing/2014/main" val="1430438383"/>
                    </a:ext>
                  </a:extLst>
                </a:gridCol>
                <a:gridCol w="699326">
                  <a:extLst>
                    <a:ext uri="{9D8B030D-6E8A-4147-A177-3AD203B41FA5}">
                      <a16:colId xmlns:a16="http://schemas.microsoft.com/office/drawing/2014/main" val="434147157"/>
                    </a:ext>
                  </a:extLst>
                </a:gridCol>
                <a:gridCol w="1004485">
                  <a:extLst>
                    <a:ext uri="{9D8B030D-6E8A-4147-A177-3AD203B41FA5}">
                      <a16:colId xmlns:a16="http://schemas.microsoft.com/office/drawing/2014/main" val="3864719328"/>
                    </a:ext>
                  </a:extLst>
                </a:gridCol>
                <a:gridCol w="1113033">
                  <a:extLst>
                    <a:ext uri="{9D8B030D-6E8A-4147-A177-3AD203B41FA5}">
                      <a16:colId xmlns:a16="http://schemas.microsoft.com/office/drawing/2014/main" val="1897528701"/>
                    </a:ext>
                  </a:extLst>
                </a:gridCol>
                <a:gridCol w="4502148">
                  <a:extLst>
                    <a:ext uri="{9D8B030D-6E8A-4147-A177-3AD203B41FA5}">
                      <a16:colId xmlns:a16="http://schemas.microsoft.com/office/drawing/2014/main" val="1141693385"/>
                    </a:ext>
                  </a:extLst>
                </a:gridCol>
              </a:tblGrid>
              <a:tr h="193823">
                <a:tc>
                  <a:txBody>
                    <a:bodyPr/>
                    <a:lstStyle/>
                    <a:p>
                      <a:r>
                        <a:rPr lang="it-IT" sz="1200"/>
                        <a:t>STRIDE (Category)</a:t>
                      </a:r>
                    </a:p>
                  </a:txBody>
                  <a:tcPr/>
                </a:tc>
                <a:tc>
                  <a:txBody>
                    <a:bodyPr/>
                    <a:lstStyle/>
                    <a:p>
                      <a:r>
                        <a:rPr lang="it-IT" sz="1200"/>
                        <a:t>Threat</a:t>
                      </a:r>
                    </a:p>
                  </a:txBody>
                  <a:tcPr/>
                </a:tc>
                <a:tc>
                  <a:txBody>
                    <a:bodyPr/>
                    <a:lstStyle/>
                    <a:p>
                      <a:r>
                        <a:rPr lang="it-IT" sz="1200"/>
                        <a:t>Interaction</a:t>
                      </a:r>
                    </a:p>
                  </a:txBody>
                  <a:tcPr/>
                </a:tc>
                <a:tc>
                  <a:txBody>
                    <a:bodyPr/>
                    <a:lstStyle/>
                    <a:p>
                      <a:r>
                        <a:rPr lang="it-IT" sz="1200"/>
                        <a:t>Priority</a:t>
                      </a:r>
                    </a:p>
                  </a:txBody>
                  <a:tcPr/>
                </a:tc>
                <a:tc>
                  <a:txBody>
                    <a:bodyPr/>
                    <a:lstStyle/>
                    <a:p>
                      <a:r>
                        <a:rPr lang="it-IT" sz="1200"/>
                        <a:t>State</a:t>
                      </a:r>
                    </a:p>
                  </a:txBody>
                  <a:tcPr/>
                </a:tc>
                <a:tc>
                  <a:txBody>
                    <a:bodyPr/>
                    <a:lstStyle/>
                    <a:p>
                      <a:r>
                        <a:rPr lang="it-IT" sz="1200"/>
                        <a:t>Changed by</a:t>
                      </a:r>
                    </a:p>
                  </a:txBody>
                  <a:tcPr/>
                </a:tc>
                <a:tc>
                  <a:txBody>
                    <a:bodyPr/>
                    <a:lstStyle/>
                    <a:p>
                      <a:r>
                        <a:rPr lang="it-IT" sz="1200"/>
                        <a:t>Description</a:t>
                      </a:r>
                    </a:p>
                  </a:txBody>
                  <a:tcPr/>
                </a:tc>
                <a:extLst>
                  <a:ext uri="{0D108BD9-81ED-4DB2-BD59-A6C34878D82A}">
                    <a16:rowId xmlns:a16="http://schemas.microsoft.com/office/drawing/2014/main" val="4190509773"/>
                  </a:ext>
                </a:extLst>
              </a:tr>
              <a:tr h="382628">
                <a:tc>
                  <a:txBody>
                    <a:bodyPr/>
                    <a:lstStyle/>
                    <a:p>
                      <a:pPr algn="l"/>
                      <a:r>
                        <a:rPr lang="it-IT" sz="1100" b="0">
                          <a:solidFill>
                            <a:srgbClr val="CF6C35"/>
                          </a:solidFill>
                        </a:rPr>
                        <a:t>Elevation of Privilege</a:t>
                      </a:r>
                    </a:p>
                  </a:txBody>
                  <a:tcPr/>
                </a:tc>
                <a:tc>
                  <a:txBody>
                    <a:bodyPr/>
                    <a:lstStyle/>
                    <a:p>
                      <a:pPr algn="l"/>
                      <a:r>
                        <a:rPr lang="it-IT" sz="1100" b="0">
                          <a:solidFill>
                            <a:srgbClr val="CF6C35"/>
                          </a:solidFill>
                        </a:rPr>
                        <a:t>Malicious Insiders</a:t>
                      </a:r>
                    </a:p>
                  </a:txBody>
                  <a:tcPr/>
                </a:tc>
                <a:tc>
                  <a:txBody>
                    <a:bodyPr/>
                    <a:lstStyle/>
                    <a:p>
                      <a:pPr algn="l"/>
                      <a:r>
                        <a:rPr lang="it-IT" sz="1100" b="0">
                          <a:solidFill>
                            <a:srgbClr val="CF6C35"/>
                          </a:solidFill>
                        </a:rPr>
                        <a:t>HTTPS</a:t>
                      </a:r>
                    </a:p>
                  </a:txBody>
                  <a:tcPr/>
                </a:tc>
                <a:tc>
                  <a:txBody>
                    <a:bodyPr/>
                    <a:lstStyle/>
                    <a:p>
                      <a:pPr algn="l"/>
                      <a:r>
                        <a:rPr lang="it-IT" sz="1100" b="0">
                          <a:solidFill>
                            <a:srgbClr val="CF6C35"/>
                          </a:solidFill>
                        </a:rPr>
                        <a:t>High</a:t>
                      </a:r>
                    </a:p>
                  </a:txBody>
                  <a:tcPr/>
                </a:tc>
                <a:tc>
                  <a:txBody>
                    <a:bodyPr/>
                    <a:lstStyle/>
                    <a:p>
                      <a:pPr algn="l"/>
                      <a:r>
                        <a:rPr lang="it-IT" sz="1100" b="0">
                          <a:solidFill>
                            <a:srgbClr val="CF6C35"/>
                          </a:solidFill>
                        </a:rPr>
                        <a:t>Out of scope</a:t>
                      </a:r>
                    </a:p>
                  </a:txBody>
                  <a:tcPr/>
                </a:tc>
                <a:tc>
                  <a:txBody>
                    <a:bodyPr/>
                    <a:lstStyle/>
                    <a:p>
                      <a:pPr algn="l"/>
                      <a:endParaRPr lang="it-IT" sz="1100" b="0">
                        <a:solidFill>
                          <a:srgbClr val="CF6C35"/>
                        </a:solidFill>
                      </a:endParaRPr>
                    </a:p>
                  </a:txBody>
                  <a:tcPr/>
                </a:tc>
                <a:tc>
                  <a:txBody>
                    <a:bodyPr/>
                    <a:lstStyle/>
                    <a:p>
                      <a:pPr algn="l"/>
                      <a:r>
                        <a:rPr lang="en-US" sz="1100" b="0">
                          <a:solidFill>
                            <a:srgbClr val="CF6C35"/>
                          </a:solidFill>
                        </a:rPr>
                        <a:t>Run the lambda function in the respective VPC.</a:t>
                      </a:r>
                    </a:p>
                  </a:txBody>
                  <a:tcPr/>
                </a:tc>
                <a:extLst>
                  <a:ext uri="{0D108BD9-81ED-4DB2-BD59-A6C34878D82A}">
                    <a16:rowId xmlns:a16="http://schemas.microsoft.com/office/drawing/2014/main" val="2422606933"/>
                  </a:ext>
                </a:extLst>
              </a:tr>
              <a:tr h="382628">
                <a:tc>
                  <a:txBody>
                    <a:bodyPr/>
                    <a:lstStyle/>
                    <a:p>
                      <a:pPr algn="l"/>
                      <a:r>
                        <a:rPr lang="it-IT" sz="1100" b="0">
                          <a:solidFill>
                            <a:schemeClr val="accent6">
                              <a:lumMod val="75000"/>
                            </a:schemeClr>
                          </a:solidFill>
                        </a:rPr>
                        <a:t>Tampering</a:t>
                      </a:r>
                    </a:p>
                  </a:txBody>
                  <a:tcPr/>
                </a:tc>
                <a:tc>
                  <a:txBody>
                    <a:bodyPr/>
                    <a:lstStyle/>
                    <a:p>
                      <a:pPr algn="l"/>
                      <a:r>
                        <a:rPr lang="it-IT" sz="1100" b="0">
                          <a:solidFill>
                            <a:schemeClr val="accent6">
                              <a:lumMod val="75000"/>
                            </a:schemeClr>
                          </a:solidFill>
                        </a:rPr>
                        <a:t>System and Application Vulnerability</a:t>
                      </a:r>
                    </a:p>
                  </a:txBody>
                  <a:tcPr/>
                </a:tc>
                <a:tc>
                  <a:txBody>
                    <a:bodyPr/>
                    <a:lstStyle/>
                    <a:p>
                      <a:pPr algn="l"/>
                      <a:r>
                        <a:rPr lang="it-IT" sz="1100" b="0">
                          <a:solidFill>
                            <a:schemeClr val="accent6">
                              <a:lumMod val="75000"/>
                            </a:schemeClr>
                          </a:solidFill>
                        </a:rPr>
                        <a:t>HTTPS</a:t>
                      </a:r>
                    </a:p>
                  </a:txBody>
                  <a:tcPr/>
                </a:tc>
                <a:tc>
                  <a:txBody>
                    <a:bodyPr/>
                    <a:lstStyle/>
                    <a:p>
                      <a:pPr algn="l"/>
                      <a:r>
                        <a:rPr lang="it-IT" sz="1100" b="0">
                          <a:solidFill>
                            <a:schemeClr val="accent6">
                              <a:lumMod val="75000"/>
                            </a:schemeClr>
                          </a:solidFill>
                        </a:rPr>
                        <a:t>High</a:t>
                      </a:r>
                    </a:p>
                  </a:txBody>
                  <a:tcPr/>
                </a:tc>
                <a:tc>
                  <a:txBody>
                    <a:bodyPr/>
                    <a:lstStyle/>
                    <a:p>
                      <a:pPr algn="l"/>
                      <a:r>
                        <a:rPr lang="it-IT" sz="1100" b="0">
                          <a:solidFill>
                            <a:schemeClr val="accent6">
                              <a:lumMod val="75000"/>
                            </a:schemeClr>
                          </a:solidFill>
                        </a:rPr>
                        <a:t>Mitigated</a:t>
                      </a:r>
                    </a:p>
                  </a:txBody>
                  <a:tcPr/>
                </a:tc>
                <a:tc>
                  <a:txBody>
                    <a:bodyPr/>
                    <a:lstStyle/>
                    <a:p>
                      <a:pPr algn="l"/>
                      <a:r>
                        <a:rPr lang="it-IT" sz="1100" b="0">
                          <a:solidFill>
                            <a:schemeClr val="accent6">
                              <a:lumMod val="75000"/>
                            </a:schemeClr>
                          </a:solidFill>
                        </a:rPr>
                        <a:t>Cloud Watch</a:t>
                      </a:r>
                    </a:p>
                  </a:txBody>
                  <a:tcPr/>
                </a:tc>
                <a:tc>
                  <a:txBody>
                    <a:bodyPr/>
                    <a:lstStyle/>
                    <a:p>
                      <a:pPr algn="l"/>
                      <a:r>
                        <a:rPr lang="en-US" sz="1100" b="0">
                          <a:solidFill>
                            <a:schemeClr val="accent6">
                              <a:lumMod val="75000"/>
                            </a:schemeClr>
                          </a:solidFill>
                        </a:rPr>
                        <a:t>Enable continuous vulnerability checks.</a:t>
                      </a:r>
                    </a:p>
                  </a:txBody>
                  <a:tcPr/>
                </a:tc>
                <a:extLst>
                  <a:ext uri="{0D108BD9-81ED-4DB2-BD59-A6C34878D82A}">
                    <a16:rowId xmlns:a16="http://schemas.microsoft.com/office/drawing/2014/main" val="2207937312"/>
                  </a:ext>
                </a:extLst>
              </a:tr>
              <a:tr h="382628">
                <a:tc>
                  <a:txBody>
                    <a:bodyPr/>
                    <a:lstStyle/>
                    <a:p>
                      <a:pPr algn="l"/>
                      <a:r>
                        <a:rPr lang="it-IT" sz="1100" b="0">
                          <a:solidFill>
                            <a:schemeClr val="accent6">
                              <a:lumMod val="75000"/>
                            </a:schemeClr>
                          </a:solidFill>
                        </a:rPr>
                        <a:t>Information Disclosure</a:t>
                      </a:r>
                    </a:p>
                  </a:txBody>
                  <a:tcPr/>
                </a:tc>
                <a:tc>
                  <a:txBody>
                    <a:bodyPr/>
                    <a:lstStyle/>
                    <a:p>
                      <a:pPr algn="l"/>
                      <a:r>
                        <a:rPr lang="it-IT" sz="1100" b="0">
                          <a:solidFill>
                            <a:schemeClr val="accent6">
                              <a:lumMod val="75000"/>
                            </a:schemeClr>
                          </a:solidFill>
                        </a:rPr>
                        <a:t>Insufficient Due Diligence</a:t>
                      </a:r>
                    </a:p>
                  </a:txBody>
                  <a:tcPr/>
                </a:tc>
                <a:tc>
                  <a:txBody>
                    <a:bodyPr/>
                    <a:lstStyle/>
                    <a:p>
                      <a:pPr algn="l"/>
                      <a:r>
                        <a:rPr lang="it-IT" sz="1100" b="0">
                          <a:solidFill>
                            <a:schemeClr val="accent6">
                              <a:lumMod val="75000"/>
                            </a:schemeClr>
                          </a:solidFill>
                        </a:rPr>
                        <a:t>HTTPS</a:t>
                      </a:r>
                    </a:p>
                  </a:txBody>
                  <a:tcPr/>
                </a:tc>
                <a:tc>
                  <a:txBody>
                    <a:bodyPr/>
                    <a:lstStyle/>
                    <a:p>
                      <a:pPr algn="l"/>
                      <a:r>
                        <a:rPr lang="it-IT" sz="1100" b="0">
                          <a:solidFill>
                            <a:schemeClr val="accent6">
                              <a:lumMod val="75000"/>
                            </a:schemeClr>
                          </a:solidFill>
                        </a:rPr>
                        <a:t>Low</a:t>
                      </a:r>
                    </a:p>
                  </a:txBody>
                  <a:tcPr/>
                </a:tc>
                <a:tc>
                  <a:txBody>
                    <a:bodyPr/>
                    <a:lstStyle/>
                    <a:p>
                      <a:pPr algn="l"/>
                      <a:r>
                        <a:rPr lang="it-IT" sz="1100" b="0">
                          <a:solidFill>
                            <a:schemeClr val="accent6">
                              <a:lumMod val="75000"/>
                            </a:schemeClr>
                          </a:solidFill>
                        </a:rPr>
                        <a:t>Mitigated</a:t>
                      </a:r>
                    </a:p>
                  </a:txBody>
                  <a:tcPr/>
                </a:tc>
                <a:tc>
                  <a:txBody>
                    <a:bodyPr/>
                    <a:lstStyle/>
                    <a:p>
                      <a:pPr algn="l"/>
                      <a:r>
                        <a:rPr lang="it-IT" sz="1100" b="0">
                          <a:solidFill>
                            <a:schemeClr val="accent6">
                              <a:lumMod val="75000"/>
                            </a:schemeClr>
                          </a:solidFill>
                        </a:rPr>
                        <a:t>Configuration</a:t>
                      </a:r>
                    </a:p>
                  </a:txBody>
                  <a:tcPr/>
                </a:tc>
                <a:tc>
                  <a:txBody>
                    <a:bodyPr/>
                    <a:lstStyle/>
                    <a:p>
                      <a:pPr algn="l"/>
                      <a:r>
                        <a:rPr lang="en-US" sz="1100" b="0">
                          <a:solidFill>
                            <a:schemeClr val="accent6">
                              <a:lumMod val="75000"/>
                            </a:schemeClr>
                          </a:solidFill>
                        </a:rPr>
                        <a:t>Ensure that the latest version of the runtime environment is used for your AWS Lambda functions.</a:t>
                      </a:r>
                    </a:p>
                  </a:txBody>
                  <a:tcPr/>
                </a:tc>
                <a:extLst>
                  <a:ext uri="{0D108BD9-81ED-4DB2-BD59-A6C34878D82A}">
                    <a16:rowId xmlns:a16="http://schemas.microsoft.com/office/drawing/2014/main" val="1140356852"/>
                  </a:ext>
                </a:extLst>
              </a:tr>
              <a:tr h="382628">
                <a:tc>
                  <a:txBody>
                    <a:bodyPr/>
                    <a:lstStyle/>
                    <a:p>
                      <a:pPr algn="l"/>
                      <a:r>
                        <a:rPr lang="it-IT" sz="1100">
                          <a:solidFill>
                            <a:srgbClr val="CF6C35"/>
                          </a:solidFill>
                        </a:rPr>
                        <a:t>Tampering</a:t>
                      </a:r>
                      <a:endParaRPr lang="it-IT" sz="1100" b="0">
                        <a:solidFill>
                          <a:srgbClr val="CF6C35"/>
                        </a:solidFill>
                      </a:endParaRPr>
                    </a:p>
                  </a:txBody>
                  <a:tcPr/>
                </a:tc>
                <a:tc>
                  <a:txBody>
                    <a:bodyPr/>
                    <a:lstStyle/>
                    <a:p>
                      <a:pPr algn="l"/>
                      <a:r>
                        <a:rPr lang="en-US" sz="1100" b="0">
                          <a:solidFill>
                            <a:srgbClr val="CF6C35"/>
                          </a:solidFill>
                        </a:rPr>
                        <a:t>Shared Technology Issues</a:t>
                      </a:r>
                      <a:endParaRPr lang="it-IT" sz="1100" b="0">
                        <a:solidFill>
                          <a:srgbClr val="CF6C35"/>
                        </a:solidFill>
                      </a:endParaRPr>
                    </a:p>
                  </a:txBody>
                  <a:tcPr/>
                </a:tc>
                <a:tc>
                  <a:txBody>
                    <a:bodyPr/>
                    <a:lstStyle/>
                    <a:p>
                      <a:pPr algn="l"/>
                      <a:r>
                        <a:rPr lang="it-IT" sz="1100" b="0">
                          <a:solidFill>
                            <a:srgbClr val="CF6C35"/>
                          </a:solidFill>
                        </a:rPr>
                        <a:t>HTTPS </a:t>
                      </a:r>
                    </a:p>
                  </a:txBody>
                  <a:tcPr/>
                </a:tc>
                <a:tc>
                  <a:txBody>
                    <a:bodyPr/>
                    <a:lstStyle/>
                    <a:p>
                      <a:pPr algn="l"/>
                      <a:r>
                        <a:rPr lang="it-IT" sz="1100" b="0">
                          <a:solidFill>
                            <a:srgbClr val="CF6C35"/>
                          </a:solidFill>
                        </a:rPr>
                        <a:t>Medium</a:t>
                      </a:r>
                    </a:p>
                  </a:txBody>
                  <a:tcPr/>
                </a:tc>
                <a:tc>
                  <a:txBody>
                    <a:bodyPr/>
                    <a:lstStyle/>
                    <a:p>
                      <a:pPr algn="l"/>
                      <a:r>
                        <a:rPr lang="it-IT" sz="1100" b="0">
                          <a:solidFill>
                            <a:srgbClr val="CF6C35"/>
                          </a:solidFill>
                        </a:rPr>
                        <a:t>Out of scope</a:t>
                      </a:r>
                    </a:p>
                  </a:txBody>
                  <a:tcPr/>
                </a:tc>
                <a:tc>
                  <a:txBody>
                    <a:bodyPr/>
                    <a:lstStyle/>
                    <a:p>
                      <a:pPr algn="l"/>
                      <a:endParaRPr lang="it-IT" sz="1100" b="0">
                        <a:solidFill>
                          <a:srgbClr val="CF6C35"/>
                        </a:solidFill>
                      </a:endParaRPr>
                    </a:p>
                  </a:txBody>
                  <a:tcPr/>
                </a:tc>
                <a:tc>
                  <a:txBody>
                    <a:bodyPr/>
                    <a:lstStyle/>
                    <a:p>
                      <a:pPr algn="l"/>
                      <a:r>
                        <a:rPr lang="en-US" sz="1100" b="0">
                          <a:solidFill>
                            <a:srgbClr val="CF6C35"/>
                          </a:solidFill>
                        </a:rPr>
                        <a:t>Ensure that Code Signing is enabled for Amazon Lambda functions.</a:t>
                      </a:r>
                    </a:p>
                  </a:txBody>
                  <a:tcPr/>
                </a:tc>
                <a:extLst>
                  <a:ext uri="{0D108BD9-81ED-4DB2-BD59-A6C34878D82A}">
                    <a16:rowId xmlns:a16="http://schemas.microsoft.com/office/drawing/2014/main" val="4004064768"/>
                  </a:ext>
                </a:extLst>
              </a:tr>
              <a:tr h="382628">
                <a:tc>
                  <a:txBody>
                    <a:bodyPr/>
                    <a:lstStyle/>
                    <a:p>
                      <a:pPr algn="l"/>
                      <a:r>
                        <a:rPr lang="it-IT" sz="1100" b="0">
                          <a:solidFill>
                            <a:schemeClr val="accent6">
                              <a:lumMod val="75000"/>
                            </a:schemeClr>
                          </a:solidFill>
                        </a:rPr>
                        <a:t>Elevation of Privilege</a:t>
                      </a:r>
                    </a:p>
                  </a:txBody>
                  <a:tcPr/>
                </a:tc>
                <a:tc>
                  <a:txBody>
                    <a:bodyPr/>
                    <a:lstStyle/>
                    <a:p>
                      <a:pPr algn="l"/>
                      <a:r>
                        <a:rPr lang="it-IT" sz="1100" b="0">
                          <a:solidFill>
                            <a:schemeClr val="accent6">
                              <a:lumMod val="75000"/>
                            </a:schemeClr>
                          </a:solidFill>
                        </a:rPr>
                        <a:t>Advanced Persistent Threats</a:t>
                      </a:r>
                    </a:p>
                  </a:txBody>
                  <a:tcPr/>
                </a:tc>
                <a:tc>
                  <a:txBody>
                    <a:bodyPr/>
                    <a:lstStyle/>
                    <a:p>
                      <a:pPr algn="l"/>
                      <a:r>
                        <a:rPr lang="it-IT" sz="1100" b="0">
                          <a:solidFill>
                            <a:schemeClr val="accent6">
                              <a:lumMod val="75000"/>
                            </a:schemeClr>
                          </a:solidFill>
                        </a:rPr>
                        <a:t>HTTPS</a:t>
                      </a:r>
                    </a:p>
                  </a:txBody>
                  <a:tcPr/>
                </a:tc>
                <a:tc>
                  <a:txBody>
                    <a:bodyPr/>
                    <a:lstStyle/>
                    <a:p>
                      <a:pPr algn="l"/>
                      <a:r>
                        <a:rPr lang="it-IT" sz="1100" b="0">
                          <a:solidFill>
                            <a:schemeClr val="accent6">
                              <a:lumMod val="75000"/>
                            </a:schemeClr>
                          </a:solidFill>
                        </a:rPr>
                        <a:t>Medium</a:t>
                      </a:r>
                    </a:p>
                  </a:txBody>
                  <a:tcPr/>
                </a:tc>
                <a:tc>
                  <a:txBody>
                    <a:bodyPr/>
                    <a:lstStyle/>
                    <a:p>
                      <a:pPr algn="l"/>
                      <a:r>
                        <a:rPr lang="it-IT" sz="1100" b="0">
                          <a:solidFill>
                            <a:schemeClr val="accent6">
                              <a:lumMod val="75000"/>
                            </a:schemeClr>
                          </a:solidFill>
                        </a:rPr>
                        <a:t>Mitigated</a:t>
                      </a:r>
                    </a:p>
                  </a:txBody>
                  <a:tcPr/>
                </a:tc>
                <a:tc>
                  <a:txBody>
                    <a:bodyPr/>
                    <a:lstStyle/>
                    <a:p>
                      <a:pPr algn="l"/>
                      <a:r>
                        <a:rPr lang="it-IT" sz="1100" b="0">
                          <a:solidFill>
                            <a:schemeClr val="accent6">
                              <a:lumMod val="75000"/>
                            </a:schemeClr>
                          </a:solidFill>
                        </a:rPr>
                        <a:t>Code review</a:t>
                      </a:r>
                    </a:p>
                  </a:txBody>
                  <a:tcPr/>
                </a:tc>
                <a:tc>
                  <a:txBody>
                    <a:bodyPr/>
                    <a:lstStyle/>
                    <a:p>
                      <a:pPr algn="l"/>
                      <a:r>
                        <a:rPr lang="en-US" sz="1100" b="0">
                          <a:solidFill>
                            <a:schemeClr val="accent6">
                              <a:lumMod val="75000"/>
                            </a:schemeClr>
                          </a:solidFill>
                        </a:rPr>
                        <a:t>Ensure that your Amazon Lambda functions are optimized for better performance and cost.</a:t>
                      </a:r>
                    </a:p>
                  </a:txBody>
                  <a:tcPr/>
                </a:tc>
                <a:extLst>
                  <a:ext uri="{0D108BD9-81ED-4DB2-BD59-A6C34878D82A}">
                    <a16:rowId xmlns:a16="http://schemas.microsoft.com/office/drawing/2014/main" val="2640419782"/>
                  </a:ext>
                </a:extLst>
              </a:tr>
            </a:tbl>
          </a:graphicData>
        </a:graphic>
      </p:graphicFrame>
    </p:spTree>
    <p:extLst>
      <p:ext uri="{BB962C8B-B14F-4D97-AF65-F5344CB8AC3E}">
        <p14:creationId xmlns:p14="http://schemas.microsoft.com/office/powerpoint/2010/main" val="114240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arn(outVertical)">
                                      <p:cBhvr>
                                        <p:cTn id="7" dur="2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Title 67" hidden="1">
            <a:extLst>
              <a:ext uri="{FF2B5EF4-FFF2-40B4-BE49-F238E27FC236}">
                <a16:creationId xmlns:a16="http://schemas.microsoft.com/office/drawing/2014/main" id="{3D46526D-118F-4F6F-BAE0-066F422EBD1E}"/>
              </a:ext>
            </a:extLst>
          </p:cNvPr>
          <p:cNvSpPr>
            <a:spLocks noGrp="1"/>
          </p:cNvSpPr>
          <p:nvPr>
            <p:ph type="title"/>
          </p:nvPr>
        </p:nvSpPr>
        <p:spPr/>
        <p:txBody>
          <a:bodyPr/>
          <a:lstStyle/>
          <a:p>
            <a:r>
              <a:rPr lang="en-US"/>
              <a:t>Human resources slide 3</a:t>
            </a:r>
          </a:p>
        </p:txBody>
      </p:sp>
      <p:sp>
        <p:nvSpPr>
          <p:cNvPr id="7" name="TextBox 1">
            <a:extLst>
              <a:ext uri="{FF2B5EF4-FFF2-40B4-BE49-F238E27FC236}">
                <a16:creationId xmlns:a16="http://schemas.microsoft.com/office/drawing/2014/main" id="{7D8D20A7-E1B1-F1F8-6FBB-57A2750CF7D4}"/>
              </a:ext>
            </a:extLst>
          </p:cNvPr>
          <p:cNvSpPr txBox="1"/>
          <p:nvPr/>
        </p:nvSpPr>
        <p:spPr>
          <a:xfrm>
            <a:off x="5224928" y="1042473"/>
            <a:ext cx="1697648" cy="454420"/>
          </a:xfrm>
          <a:prstGeom prst="rect">
            <a:avLst/>
          </a:prstGeom>
          <a:noFill/>
        </p:spPr>
        <p:txBody>
          <a:bodyPr wrap="square" lIns="0" tIns="0" rIns="0" bIns="0" rtlCol="0">
            <a:spAutoFit/>
          </a:bodyPr>
          <a:lstStyle/>
          <a:p>
            <a:pPr>
              <a:lnSpc>
                <a:spcPts val="4000"/>
              </a:lnSpc>
            </a:pPr>
            <a:r>
              <a:rPr lang="en-US" sz="2400" b="1">
                <a:solidFill>
                  <a:schemeClr val="accent1">
                    <a:lumMod val="50000"/>
                  </a:schemeClr>
                </a:solidFill>
                <a:latin typeface="Segoe UI" panose="020B0502040204020203" pitchFamily="34" charset="0"/>
                <a:cs typeface="Segoe UI" panose="020B0502040204020203" pitchFamily="34" charset="0"/>
              </a:rPr>
              <a:t>DynamoDB</a:t>
            </a:r>
          </a:p>
        </p:txBody>
      </p:sp>
      <p:cxnSp>
        <p:nvCxnSpPr>
          <p:cNvPr id="11" name="Connettore diritto 10">
            <a:extLst>
              <a:ext uri="{FF2B5EF4-FFF2-40B4-BE49-F238E27FC236}">
                <a16:creationId xmlns:a16="http://schemas.microsoft.com/office/drawing/2014/main" id="{BE642B90-CACB-10C6-B53E-96104CBAB4A0}"/>
              </a:ext>
            </a:extLst>
          </p:cNvPr>
          <p:cNvCxnSpPr>
            <a:cxnSpLocks/>
          </p:cNvCxnSpPr>
          <p:nvPr/>
        </p:nvCxnSpPr>
        <p:spPr>
          <a:xfrm>
            <a:off x="5333093" y="1565000"/>
            <a:ext cx="142833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3" name="Immagine 2" descr="Immagine che contiene testo, Carattere, logo, simbolo&#10;&#10;Descrizione generata automaticamente">
            <a:extLst>
              <a:ext uri="{FF2B5EF4-FFF2-40B4-BE49-F238E27FC236}">
                <a16:creationId xmlns:a16="http://schemas.microsoft.com/office/drawing/2014/main" id="{F2050FBB-BE25-59B0-EEB8-15CFD58B53CC}"/>
              </a:ext>
            </a:extLst>
          </p:cNvPr>
          <p:cNvPicPr>
            <a:picLocks noChangeAspect="1"/>
          </p:cNvPicPr>
          <p:nvPr/>
        </p:nvPicPr>
        <p:blipFill>
          <a:blip r:embed="rId3"/>
          <a:stretch>
            <a:fillRect/>
          </a:stretch>
        </p:blipFill>
        <p:spPr>
          <a:xfrm>
            <a:off x="122830" y="142843"/>
            <a:ext cx="1787858" cy="503622"/>
          </a:xfrm>
          <a:prstGeom prst="rect">
            <a:avLst/>
          </a:prstGeom>
        </p:spPr>
      </p:pic>
      <p:sp>
        <p:nvSpPr>
          <p:cNvPr id="6" name="CasellaDiTesto 5">
            <a:extLst>
              <a:ext uri="{FF2B5EF4-FFF2-40B4-BE49-F238E27FC236}">
                <a16:creationId xmlns:a16="http://schemas.microsoft.com/office/drawing/2014/main" id="{F296BE79-B134-04DF-F2F0-8B8BDF7A3855}"/>
              </a:ext>
            </a:extLst>
          </p:cNvPr>
          <p:cNvSpPr txBox="1"/>
          <p:nvPr/>
        </p:nvSpPr>
        <p:spPr>
          <a:xfrm>
            <a:off x="0" y="681202"/>
            <a:ext cx="2844048" cy="215444"/>
          </a:xfrm>
          <a:prstGeom prst="rect">
            <a:avLst/>
          </a:prstGeom>
          <a:noFill/>
        </p:spPr>
        <p:txBody>
          <a:bodyPr wrap="none" rtlCol="0">
            <a:spAutoFit/>
          </a:bodyPr>
          <a:lstStyle/>
          <a:p>
            <a:r>
              <a:rPr lang="it-IT" sz="800">
                <a:latin typeface="Adobe Caslon Pro" panose="0205050205050A020403" pitchFamily="18" charset="0"/>
                <a:ea typeface="NSimSun" panose="02010609030101010101" pitchFamily="49" charset="-122"/>
              </a:rPr>
              <a:t>Dip. di Ingegneria Elettrica e delle Tecnologie dell’Informazione</a:t>
            </a:r>
          </a:p>
        </p:txBody>
      </p:sp>
      <p:sp>
        <p:nvSpPr>
          <p:cNvPr id="10" name="TextBox 1">
            <a:extLst>
              <a:ext uri="{FF2B5EF4-FFF2-40B4-BE49-F238E27FC236}">
                <a16:creationId xmlns:a16="http://schemas.microsoft.com/office/drawing/2014/main" id="{D2ED6C67-E37C-EEB8-3111-FFFC2CD931DE}"/>
              </a:ext>
            </a:extLst>
          </p:cNvPr>
          <p:cNvSpPr txBox="1"/>
          <p:nvPr/>
        </p:nvSpPr>
        <p:spPr>
          <a:xfrm>
            <a:off x="3207382" y="327600"/>
            <a:ext cx="6520736" cy="512961"/>
          </a:xfrm>
          <a:prstGeom prst="rect">
            <a:avLst/>
          </a:prstGeom>
          <a:noFill/>
        </p:spPr>
        <p:txBody>
          <a:bodyPr wrap="square" lIns="0" tIns="0" rIns="0" bIns="0" rtlCol="0">
            <a:spAutoFit/>
          </a:bodyPr>
          <a:lstStyle/>
          <a:p>
            <a:pPr>
              <a:lnSpc>
                <a:spcPts val="4000"/>
              </a:lnSpc>
            </a:pPr>
            <a:r>
              <a:rPr lang="en-US" sz="4400" b="1">
                <a:solidFill>
                  <a:srgbClr val="002060"/>
                </a:solidFill>
                <a:latin typeface="Segoe UI" panose="020B0502040204020203" pitchFamily="34" charset="0"/>
                <a:cs typeface="Segoe UI" panose="020B0502040204020203" pitchFamily="34" charset="0"/>
              </a:rPr>
              <a:t>Threat Modeling Process</a:t>
            </a:r>
          </a:p>
        </p:txBody>
      </p:sp>
      <p:cxnSp>
        <p:nvCxnSpPr>
          <p:cNvPr id="25" name="Connettore diritto 24">
            <a:extLst>
              <a:ext uri="{FF2B5EF4-FFF2-40B4-BE49-F238E27FC236}">
                <a16:creationId xmlns:a16="http://schemas.microsoft.com/office/drawing/2014/main" id="{F34CCCFE-A208-A168-A9F0-346B7A1E6E2F}"/>
              </a:ext>
            </a:extLst>
          </p:cNvPr>
          <p:cNvCxnSpPr>
            <a:cxnSpLocks/>
          </p:cNvCxnSpPr>
          <p:nvPr/>
        </p:nvCxnSpPr>
        <p:spPr>
          <a:xfrm>
            <a:off x="122830" y="974366"/>
            <a:ext cx="1195283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5" name="Tabella 4">
            <a:extLst>
              <a:ext uri="{FF2B5EF4-FFF2-40B4-BE49-F238E27FC236}">
                <a16:creationId xmlns:a16="http://schemas.microsoft.com/office/drawing/2014/main" id="{7B2510B9-E283-6CDA-D421-9168901F0DB2}"/>
              </a:ext>
            </a:extLst>
          </p:cNvPr>
          <p:cNvGraphicFramePr>
            <a:graphicFrameLocks noGrp="1"/>
          </p:cNvGraphicFramePr>
          <p:nvPr>
            <p:extLst>
              <p:ext uri="{D42A27DB-BD31-4B8C-83A1-F6EECF244321}">
                <p14:modId xmlns:p14="http://schemas.microsoft.com/office/powerpoint/2010/main" val="3509973122"/>
              </p:ext>
            </p:extLst>
          </p:nvPr>
        </p:nvGraphicFramePr>
        <p:xfrm>
          <a:off x="196851" y="1693104"/>
          <a:ext cx="11798298" cy="2275644"/>
        </p:xfrm>
        <a:graphic>
          <a:graphicData uri="http://schemas.openxmlformats.org/drawingml/2006/table">
            <a:tbl>
              <a:tblPr firstRow="1" bandRow="1">
                <a:tableStyleId>{5C22544A-7EE6-4342-B048-85BDC9FD1C3A}</a:tableStyleId>
              </a:tblPr>
              <a:tblGrid>
                <a:gridCol w="1798969">
                  <a:extLst>
                    <a:ext uri="{9D8B030D-6E8A-4147-A177-3AD203B41FA5}">
                      <a16:colId xmlns:a16="http://schemas.microsoft.com/office/drawing/2014/main" val="802234100"/>
                    </a:ext>
                  </a:extLst>
                </a:gridCol>
                <a:gridCol w="1798969">
                  <a:extLst>
                    <a:ext uri="{9D8B030D-6E8A-4147-A177-3AD203B41FA5}">
                      <a16:colId xmlns:a16="http://schemas.microsoft.com/office/drawing/2014/main" val="1124351734"/>
                    </a:ext>
                  </a:extLst>
                </a:gridCol>
                <a:gridCol w="881368">
                  <a:extLst>
                    <a:ext uri="{9D8B030D-6E8A-4147-A177-3AD203B41FA5}">
                      <a16:colId xmlns:a16="http://schemas.microsoft.com/office/drawing/2014/main" val="1430438383"/>
                    </a:ext>
                  </a:extLst>
                </a:gridCol>
                <a:gridCol w="699326">
                  <a:extLst>
                    <a:ext uri="{9D8B030D-6E8A-4147-A177-3AD203B41FA5}">
                      <a16:colId xmlns:a16="http://schemas.microsoft.com/office/drawing/2014/main" val="434147157"/>
                    </a:ext>
                  </a:extLst>
                </a:gridCol>
                <a:gridCol w="1004485">
                  <a:extLst>
                    <a:ext uri="{9D8B030D-6E8A-4147-A177-3AD203B41FA5}">
                      <a16:colId xmlns:a16="http://schemas.microsoft.com/office/drawing/2014/main" val="3864719328"/>
                    </a:ext>
                  </a:extLst>
                </a:gridCol>
                <a:gridCol w="1113033">
                  <a:extLst>
                    <a:ext uri="{9D8B030D-6E8A-4147-A177-3AD203B41FA5}">
                      <a16:colId xmlns:a16="http://schemas.microsoft.com/office/drawing/2014/main" val="1897528701"/>
                    </a:ext>
                  </a:extLst>
                </a:gridCol>
                <a:gridCol w="4502148">
                  <a:extLst>
                    <a:ext uri="{9D8B030D-6E8A-4147-A177-3AD203B41FA5}">
                      <a16:colId xmlns:a16="http://schemas.microsoft.com/office/drawing/2014/main" val="1141693385"/>
                    </a:ext>
                  </a:extLst>
                </a:gridCol>
              </a:tblGrid>
              <a:tr h="193823">
                <a:tc>
                  <a:txBody>
                    <a:bodyPr/>
                    <a:lstStyle/>
                    <a:p>
                      <a:r>
                        <a:rPr lang="it-IT" sz="1200"/>
                        <a:t>STRIDE (Category)</a:t>
                      </a:r>
                    </a:p>
                  </a:txBody>
                  <a:tcPr/>
                </a:tc>
                <a:tc>
                  <a:txBody>
                    <a:bodyPr/>
                    <a:lstStyle/>
                    <a:p>
                      <a:r>
                        <a:rPr lang="it-IT" sz="1200"/>
                        <a:t>Threat</a:t>
                      </a:r>
                    </a:p>
                  </a:txBody>
                  <a:tcPr/>
                </a:tc>
                <a:tc>
                  <a:txBody>
                    <a:bodyPr/>
                    <a:lstStyle/>
                    <a:p>
                      <a:r>
                        <a:rPr lang="it-IT" sz="1200"/>
                        <a:t>Interaction</a:t>
                      </a:r>
                    </a:p>
                  </a:txBody>
                  <a:tcPr/>
                </a:tc>
                <a:tc>
                  <a:txBody>
                    <a:bodyPr/>
                    <a:lstStyle/>
                    <a:p>
                      <a:r>
                        <a:rPr lang="it-IT" sz="1200"/>
                        <a:t>Priority</a:t>
                      </a:r>
                    </a:p>
                  </a:txBody>
                  <a:tcPr/>
                </a:tc>
                <a:tc>
                  <a:txBody>
                    <a:bodyPr/>
                    <a:lstStyle/>
                    <a:p>
                      <a:r>
                        <a:rPr lang="it-IT" sz="1200"/>
                        <a:t>State</a:t>
                      </a:r>
                    </a:p>
                  </a:txBody>
                  <a:tcPr/>
                </a:tc>
                <a:tc>
                  <a:txBody>
                    <a:bodyPr/>
                    <a:lstStyle/>
                    <a:p>
                      <a:r>
                        <a:rPr lang="it-IT" sz="1200"/>
                        <a:t>Changed by</a:t>
                      </a:r>
                    </a:p>
                  </a:txBody>
                  <a:tcPr/>
                </a:tc>
                <a:tc>
                  <a:txBody>
                    <a:bodyPr/>
                    <a:lstStyle/>
                    <a:p>
                      <a:r>
                        <a:rPr lang="it-IT" sz="1200"/>
                        <a:t>Description</a:t>
                      </a:r>
                    </a:p>
                  </a:txBody>
                  <a:tcPr/>
                </a:tc>
                <a:extLst>
                  <a:ext uri="{0D108BD9-81ED-4DB2-BD59-A6C34878D82A}">
                    <a16:rowId xmlns:a16="http://schemas.microsoft.com/office/drawing/2014/main" val="4190509773"/>
                  </a:ext>
                </a:extLst>
              </a:tr>
              <a:tr h="382628">
                <a:tc>
                  <a:txBody>
                    <a:bodyPr/>
                    <a:lstStyle/>
                    <a:p>
                      <a:pPr algn="l"/>
                      <a:r>
                        <a:rPr lang="it-IT" sz="1100" b="0">
                          <a:solidFill>
                            <a:schemeClr val="accent6">
                              <a:lumMod val="75000"/>
                            </a:schemeClr>
                          </a:solidFill>
                        </a:rPr>
                        <a:t>Information Disclosure</a:t>
                      </a:r>
                    </a:p>
                  </a:txBody>
                  <a:tcPr/>
                </a:tc>
                <a:tc>
                  <a:txBody>
                    <a:bodyPr/>
                    <a:lstStyle/>
                    <a:p>
                      <a:pPr algn="l"/>
                      <a:r>
                        <a:rPr lang="it-IT" sz="1100" b="0">
                          <a:solidFill>
                            <a:schemeClr val="accent6">
                              <a:lumMod val="75000"/>
                            </a:schemeClr>
                          </a:solidFill>
                        </a:rPr>
                        <a:t>Confidential Data Exposure</a:t>
                      </a:r>
                    </a:p>
                  </a:txBody>
                  <a:tcPr/>
                </a:tc>
                <a:tc>
                  <a:txBody>
                    <a:bodyPr/>
                    <a:lstStyle/>
                    <a:p>
                      <a:pPr algn="l"/>
                      <a:r>
                        <a:rPr lang="it-IT" sz="1100" b="0">
                          <a:solidFill>
                            <a:schemeClr val="accent6">
                              <a:lumMod val="75000"/>
                            </a:schemeClr>
                          </a:solidFill>
                        </a:rPr>
                        <a:t>HTTPS</a:t>
                      </a:r>
                    </a:p>
                  </a:txBody>
                  <a:tcPr/>
                </a:tc>
                <a:tc>
                  <a:txBody>
                    <a:bodyPr/>
                    <a:lstStyle/>
                    <a:p>
                      <a:pPr algn="l"/>
                      <a:r>
                        <a:rPr lang="it-IT" sz="1100" b="0">
                          <a:solidFill>
                            <a:schemeClr val="accent6">
                              <a:lumMod val="75000"/>
                            </a:schemeClr>
                          </a:solidFill>
                        </a:rPr>
                        <a:t>High</a:t>
                      </a:r>
                    </a:p>
                  </a:txBody>
                  <a:tcPr/>
                </a:tc>
                <a:tc>
                  <a:txBody>
                    <a:bodyPr/>
                    <a:lstStyle/>
                    <a:p>
                      <a:pPr algn="l"/>
                      <a:r>
                        <a:rPr lang="it-IT" sz="1100" b="0">
                          <a:solidFill>
                            <a:schemeClr val="accent6">
                              <a:lumMod val="75000"/>
                            </a:schemeClr>
                          </a:solidFill>
                        </a:rPr>
                        <a:t>Mitigated</a:t>
                      </a:r>
                    </a:p>
                  </a:txBody>
                  <a:tcPr/>
                </a:tc>
                <a:tc>
                  <a:txBody>
                    <a:bodyPr/>
                    <a:lstStyle/>
                    <a:p>
                      <a:pPr algn="l"/>
                      <a:r>
                        <a:rPr lang="it-IT" sz="1100" b="0">
                          <a:solidFill>
                            <a:schemeClr val="accent6">
                              <a:lumMod val="75000"/>
                            </a:schemeClr>
                          </a:solidFill>
                        </a:rPr>
                        <a:t>Configuration</a:t>
                      </a:r>
                    </a:p>
                  </a:txBody>
                  <a:tcPr/>
                </a:tc>
                <a:tc>
                  <a:txBody>
                    <a:bodyPr/>
                    <a:lstStyle/>
                    <a:p>
                      <a:pPr algn="l"/>
                      <a:r>
                        <a:rPr lang="en-US" sz="1100" b="0">
                          <a:solidFill>
                            <a:schemeClr val="accent6">
                              <a:lumMod val="75000"/>
                            </a:schemeClr>
                          </a:solidFill>
                        </a:rPr>
                        <a:t>Encrypt Data at Rest and in Transit.</a:t>
                      </a:r>
                    </a:p>
                  </a:txBody>
                  <a:tcPr/>
                </a:tc>
                <a:extLst>
                  <a:ext uri="{0D108BD9-81ED-4DB2-BD59-A6C34878D82A}">
                    <a16:rowId xmlns:a16="http://schemas.microsoft.com/office/drawing/2014/main" val="2422606933"/>
                  </a:ext>
                </a:extLst>
              </a:tr>
              <a:tr h="382628">
                <a:tc>
                  <a:txBody>
                    <a:bodyPr/>
                    <a:lstStyle/>
                    <a:p>
                      <a:pPr algn="l"/>
                      <a:r>
                        <a:rPr lang="it-IT" sz="1100" b="0">
                          <a:solidFill>
                            <a:schemeClr val="accent6">
                              <a:lumMod val="75000"/>
                            </a:schemeClr>
                          </a:solidFill>
                        </a:rPr>
                        <a:t>Elevation of Privilege</a:t>
                      </a:r>
                    </a:p>
                  </a:txBody>
                  <a:tcPr/>
                </a:tc>
                <a:tc>
                  <a:txBody>
                    <a:bodyPr/>
                    <a:lstStyle/>
                    <a:p>
                      <a:pPr algn="l"/>
                      <a:r>
                        <a:rPr lang="it-IT" sz="1100" b="0">
                          <a:solidFill>
                            <a:schemeClr val="accent6">
                              <a:lumMod val="75000"/>
                            </a:schemeClr>
                          </a:solidFill>
                        </a:rPr>
                        <a:t>Malicious Insiders</a:t>
                      </a:r>
                    </a:p>
                  </a:txBody>
                  <a:tcPr/>
                </a:tc>
                <a:tc>
                  <a:txBody>
                    <a:bodyPr/>
                    <a:lstStyle/>
                    <a:p>
                      <a:pPr algn="l"/>
                      <a:r>
                        <a:rPr lang="it-IT" sz="1100" b="0">
                          <a:solidFill>
                            <a:schemeClr val="accent6">
                              <a:lumMod val="75000"/>
                            </a:schemeClr>
                          </a:solidFill>
                        </a:rPr>
                        <a:t>HTTPS</a:t>
                      </a:r>
                    </a:p>
                  </a:txBody>
                  <a:tcPr/>
                </a:tc>
                <a:tc>
                  <a:txBody>
                    <a:bodyPr/>
                    <a:lstStyle/>
                    <a:p>
                      <a:pPr algn="l"/>
                      <a:r>
                        <a:rPr lang="it-IT" sz="1100" b="0">
                          <a:solidFill>
                            <a:schemeClr val="accent6">
                              <a:lumMod val="75000"/>
                            </a:schemeClr>
                          </a:solidFill>
                        </a:rPr>
                        <a:t>High</a:t>
                      </a:r>
                    </a:p>
                  </a:txBody>
                  <a:tcPr/>
                </a:tc>
                <a:tc>
                  <a:txBody>
                    <a:bodyPr/>
                    <a:lstStyle/>
                    <a:p>
                      <a:pPr algn="l"/>
                      <a:r>
                        <a:rPr lang="it-IT" sz="1100" b="0">
                          <a:solidFill>
                            <a:schemeClr val="accent6">
                              <a:lumMod val="75000"/>
                            </a:schemeClr>
                          </a:solidFill>
                        </a:rPr>
                        <a:t>Mitigated</a:t>
                      </a:r>
                    </a:p>
                  </a:txBody>
                  <a:tcPr/>
                </a:tc>
                <a:tc>
                  <a:txBody>
                    <a:bodyPr/>
                    <a:lstStyle/>
                    <a:p>
                      <a:pPr algn="l"/>
                      <a:r>
                        <a:rPr lang="it-IT" sz="1100" b="0">
                          <a:solidFill>
                            <a:schemeClr val="accent6">
                              <a:lumMod val="75000"/>
                            </a:schemeClr>
                          </a:solidFill>
                        </a:rPr>
                        <a:t>AppSync and IAM</a:t>
                      </a:r>
                    </a:p>
                  </a:txBody>
                  <a:tcPr/>
                </a:tc>
                <a:tc>
                  <a:txBody>
                    <a:bodyPr/>
                    <a:lstStyle/>
                    <a:p>
                      <a:pPr algn="l"/>
                      <a:r>
                        <a:rPr lang="en-US" sz="1100" b="0">
                          <a:solidFill>
                            <a:schemeClr val="accent6">
                              <a:lumMod val="75000"/>
                            </a:schemeClr>
                          </a:solidFill>
                        </a:rPr>
                        <a:t>Implement IAM Policies and Access Controls.</a:t>
                      </a:r>
                    </a:p>
                  </a:txBody>
                  <a:tcPr/>
                </a:tc>
                <a:extLst>
                  <a:ext uri="{0D108BD9-81ED-4DB2-BD59-A6C34878D82A}">
                    <a16:rowId xmlns:a16="http://schemas.microsoft.com/office/drawing/2014/main" val="2207937312"/>
                  </a:ext>
                </a:extLst>
              </a:tr>
              <a:tr h="382628">
                <a:tc>
                  <a:txBody>
                    <a:bodyPr/>
                    <a:lstStyle/>
                    <a:p>
                      <a:pPr algn="l"/>
                      <a:r>
                        <a:rPr lang="it-IT" sz="1100" b="0">
                          <a:solidFill>
                            <a:schemeClr val="accent6">
                              <a:lumMod val="75000"/>
                            </a:schemeClr>
                          </a:solidFill>
                        </a:rPr>
                        <a:t>Tampering</a:t>
                      </a:r>
                    </a:p>
                  </a:txBody>
                  <a:tcPr/>
                </a:tc>
                <a:tc>
                  <a:txBody>
                    <a:bodyPr/>
                    <a:lstStyle/>
                    <a:p>
                      <a:pPr algn="l"/>
                      <a:r>
                        <a:rPr lang="it-IT" sz="1100" b="0">
                          <a:solidFill>
                            <a:schemeClr val="accent6">
                              <a:lumMod val="75000"/>
                            </a:schemeClr>
                          </a:solidFill>
                        </a:rPr>
                        <a:t>Insecure Communication</a:t>
                      </a:r>
                    </a:p>
                  </a:txBody>
                  <a:tcPr/>
                </a:tc>
                <a:tc>
                  <a:txBody>
                    <a:bodyPr/>
                    <a:lstStyle/>
                    <a:p>
                      <a:pPr algn="l"/>
                      <a:r>
                        <a:rPr lang="it-IT" sz="1100" b="0">
                          <a:solidFill>
                            <a:schemeClr val="accent6">
                              <a:lumMod val="75000"/>
                            </a:schemeClr>
                          </a:solidFill>
                        </a:rPr>
                        <a:t>HTTPS</a:t>
                      </a:r>
                    </a:p>
                  </a:txBody>
                  <a:tcPr/>
                </a:tc>
                <a:tc>
                  <a:txBody>
                    <a:bodyPr/>
                    <a:lstStyle/>
                    <a:p>
                      <a:pPr algn="l"/>
                      <a:r>
                        <a:rPr lang="it-IT" sz="1100" b="0">
                          <a:solidFill>
                            <a:schemeClr val="accent6">
                              <a:lumMod val="75000"/>
                            </a:schemeClr>
                          </a:solidFill>
                        </a:rPr>
                        <a:t>High</a:t>
                      </a:r>
                    </a:p>
                  </a:txBody>
                  <a:tcPr/>
                </a:tc>
                <a:tc>
                  <a:txBody>
                    <a:bodyPr/>
                    <a:lstStyle/>
                    <a:p>
                      <a:pPr algn="l"/>
                      <a:r>
                        <a:rPr lang="it-IT" sz="1100" b="0">
                          <a:solidFill>
                            <a:schemeClr val="accent6">
                              <a:lumMod val="75000"/>
                            </a:schemeClr>
                          </a:solidFill>
                        </a:rPr>
                        <a:t>Mitigated</a:t>
                      </a:r>
                    </a:p>
                  </a:txBody>
                  <a:tcPr/>
                </a:tc>
                <a:tc>
                  <a:txBody>
                    <a:bodyPr/>
                    <a:lstStyle/>
                    <a:p>
                      <a:pPr algn="l"/>
                      <a:r>
                        <a:rPr lang="it-IT" sz="1100" b="0">
                          <a:solidFill>
                            <a:schemeClr val="accent6">
                              <a:lumMod val="75000"/>
                            </a:schemeClr>
                          </a:solidFill>
                        </a:rPr>
                        <a:t>Configuration</a:t>
                      </a:r>
                    </a:p>
                  </a:txBody>
                  <a:tcPr/>
                </a:tc>
                <a:tc>
                  <a:txBody>
                    <a:bodyPr/>
                    <a:lstStyle/>
                    <a:p>
                      <a:pPr algn="l"/>
                      <a:r>
                        <a:rPr lang="en-US" sz="1100" b="0">
                          <a:solidFill>
                            <a:schemeClr val="accent6">
                              <a:lumMod val="75000"/>
                            </a:schemeClr>
                          </a:solidFill>
                        </a:rPr>
                        <a:t>Use TLS/SSL for Data Transmission.</a:t>
                      </a:r>
                    </a:p>
                  </a:txBody>
                  <a:tcPr/>
                </a:tc>
                <a:extLst>
                  <a:ext uri="{0D108BD9-81ED-4DB2-BD59-A6C34878D82A}">
                    <a16:rowId xmlns:a16="http://schemas.microsoft.com/office/drawing/2014/main" val="1140356852"/>
                  </a:ext>
                </a:extLst>
              </a:tr>
              <a:tr h="382628">
                <a:tc>
                  <a:txBody>
                    <a:bodyPr/>
                    <a:lstStyle/>
                    <a:p>
                      <a:pPr algn="l"/>
                      <a:r>
                        <a:rPr lang="it-IT" sz="1100">
                          <a:solidFill>
                            <a:schemeClr val="accent6">
                              <a:lumMod val="75000"/>
                            </a:schemeClr>
                          </a:solidFill>
                        </a:rPr>
                        <a:t>Denial of Service</a:t>
                      </a:r>
                      <a:endParaRPr lang="it-IT" sz="1100" b="0">
                        <a:solidFill>
                          <a:schemeClr val="accent6">
                            <a:lumMod val="75000"/>
                          </a:schemeClr>
                        </a:solidFill>
                      </a:endParaRPr>
                    </a:p>
                  </a:txBody>
                  <a:tcPr/>
                </a:tc>
                <a:tc>
                  <a:txBody>
                    <a:bodyPr/>
                    <a:lstStyle/>
                    <a:p>
                      <a:pPr algn="l"/>
                      <a:r>
                        <a:rPr lang="en-US" sz="1100" b="0">
                          <a:solidFill>
                            <a:schemeClr val="accent6">
                              <a:lumMod val="75000"/>
                            </a:schemeClr>
                          </a:solidFill>
                        </a:rPr>
                        <a:t>Permanent Data Loss</a:t>
                      </a:r>
                      <a:endParaRPr lang="it-IT" sz="1100" b="0">
                        <a:solidFill>
                          <a:schemeClr val="accent6">
                            <a:lumMod val="75000"/>
                          </a:schemeClr>
                        </a:solidFill>
                      </a:endParaRPr>
                    </a:p>
                  </a:txBody>
                  <a:tcPr/>
                </a:tc>
                <a:tc>
                  <a:txBody>
                    <a:bodyPr/>
                    <a:lstStyle/>
                    <a:p>
                      <a:pPr algn="l"/>
                      <a:r>
                        <a:rPr lang="it-IT" sz="1100" b="0">
                          <a:solidFill>
                            <a:schemeClr val="accent6">
                              <a:lumMod val="75000"/>
                            </a:schemeClr>
                          </a:solidFill>
                        </a:rPr>
                        <a:t>HTTPS </a:t>
                      </a:r>
                    </a:p>
                  </a:txBody>
                  <a:tcPr/>
                </a:tc>
                <a:tc>
                  <a:txBody>
                    <a:bodyPr/>
                    <a:lstStyle/>
                    <a:p>
                      <a:pPr algn="l"/>
                      <a:r>
                        <a:rPr lang="it-IT" sz="1100" b="0">
                          <a:solidFill>
                            <a:schemeClr val="accent6">
                              <a:lumMod val="75000"/>
                            </a:schemeClr>
                          </a:solidFill>
                        </a:rPr>
                        <a:t>High</a:t>
                      </a:r>
                    </a:p>
                  </a:txBody>
                  <a:tcPr/>
                </a:tc>
                <a:tc>
                  <a:txBody>
                    <a:bodyPr/>
                    <a:lstStyle/>
                    <a:p>
                      <a:pPr algn="l"/>
                      <a:r>
                        <a:rPr lang="it-IT" sz="1100" b="0">
                          <a:solidFill>
                            <a:schemeClr val="accent6">
                              <a:lumMod val="75000"/>
                            </a:schemeClr>
                          </a:solidFill>
                        </a:rPr>
                        <a:t>Mitigated</a:t>
                      </a:r>
                    </a:p>
                  </a:txBody>
                  <a:tcPr/>
                </a:tc>
                <a:tc>
                  <a:txBody>
                    <a:bodyPr/>
                    <a:lstStyle/>
                    <a:p>
                      <a:pPr algn="l"/>
                      <a:r>
                        <a:rPr lang="it-IT" sz="1100" b="0">
                          <a:solidFill>
                            <a:schemeClr val="accent6">
                              <a:lumMod val="75000"/>
                            </a:schemeClr>
                          </a:solidFill>
                        </a:rPr>
                        <a:t>Configuration</a:t>
                      </a:r>
                    </a:p>
                  </a:txBody>
                  <a:tcPr/>
                </a:tc>
                <a:tc>
                  <a:txBody>
                    <a:bodyPr/>
                    <a:lstStyle/>
                    <a:p>
                      <a:pPr algn="l"/>
                      <a:r>
                        <a:rPr lang="en-US" sz="1100" b="0">
                          <a:solidFill>
                            <a:schemeClr val="accent6">
                              <a:lumMod val="75000"/>
                            </a:schemeClr>
                          </a:solidFill>
                        </a:rPr>
                        <a:t>Implement Backup and Restore Procedures.</a:t>
                      </a:r>
                    </a:p>
                  </a:txBody>
                  <a:tcPr/>
                </a:tc>
                <a:extLst>
                  <a:ext uri="{0D108BD9-81ED-4DB2-BD59-A6C34878D82A}">
                    <a16:rowId xmlns:a16="http://schemas.microsoft.com/office/drawing/2014/main" val="4004064768"/>
                  </a:ext>
                </a:extLst>
              </a:tr>
              <a:tr h="382628">
                <a:tc>
                  <a:txBody>
                    <a:bodyPr/>
                    <a:lstStyle/>
                    <a:p>
                      <a:pPr algn="l"/>
                      <a:r>
                        <a:rPr lang="it-IT" sz="1100" b="0">
                          <a:solidFill>
                            <a:schemeClr val="accent6">
                              <a:lumMod val="75000"/>
                            </a:schemeClr>
                          </a:solidFill>
                        </a:rPr>
                        <a:t>Tampering</a:t>
                      </a:r>
                    </a:p>
                  </a:txBody>
                  <a:tcPr/>
                </a:tc>
                <a:tc>
                  <a:txBody>
                    <a:bodyPr/>
                    <a:lstStyle/>
                    <a:p>
                      <a:pPr algn="l"/>
                      <a:r>
                        <a:rPr lang="it-IT" sz="1100" b="0">
                          <a:solidFill>
                            <a:schemeClr val="accent6">
                              <a:lumMod val="75000"/>
                            </a:schemeClr>
                          </a:solidFill>
                        </a:rPr>
                        <a:t>Shared Technology Issues</a:t>
                      </a:r>
                    </a:p>
                  </a:txBody>
                  <a:tcPr/>
                </a:tc>
                <a:tc>
                  <a:txBody>
                    <a:bodyPr/>
                    <a:lstStyle/>
                    <a:p>
                      <a:pPr algn="l"/>
                      <a:r>
                        <a:rPr lang="it-IT" sz="1100" b="0">
                          <a:solidFill>
                            <a:schemeClr val="accent6">
                              <a:lumMod val="75000"/>
                            </a:schemeClr>
                          </a:solidFill>
                        </a:rPr>
                        <a:t>HTTPS</a:t>
                      </a:r>
                    </a:p>
                  </a:txBody>
                  <a:tcPr/>
                </a:tc>
                <a:tc>
                  <a:txBody>
                    <a:bodyPr/>
                    <a:lstStyle/>
                    <a:p>
                      <a:pPr algn="l"/>
                      <a:r>
                        <a:rPr lang="it-IT" sz="1100" b="0">
                          <a:solidFill>
                            <a:schemeClr val="accent6">
                              <a:lumMod val="75000"/>
                            </a:schemeClr>
                          </a:solidFill>
                        </a:rPr>
                        <a:t>High</a:t>
                      </a:r>
                    </a:p>
                  </a:txBody>
                  <a:tcPr/>
                </a:tc>
                <a:tc>
                  <a:txBody>
                    <a:bodyPr/>
                    <a:lstStyle/>
                    <a:p>
                      <a:pPr algn="l"/>
                      <a:r>
                        <a:rPr lang="it-IT" sz="1100" b="0">
                          <a:solidFill>
                            <a:schemeClr val="accent6">
                              <a:lumMod val="75000"/>
                            </a:schemeClr>
                          </a:solidFill>
                        </a:rPr>
                        <a:t>Mitigated</a:t>
                      </a:r>
                    </a:p>
                  </a:txBody>
                  <a:tcPr/>
                </a:tc>
                <a:tc>
                  <a:txBody>
                    <a:bodyPr/>
                    <a:lstStyle/>
                    <a:p>
                      <a:pPr algn="l"/>
                      <a:r>
                        <a:rPr lang="it-IT" sz="1100" b="0">
                          <a:solidFill>
                            <a:schemeClr val="accent6">
                              <a:lumMod val="75000"/>
                            </a:schemeClr>
                          </a:solidFill>
                        </a:rPr>
                        <a:t>AppSync and CloudWatch</a:t>
                      </a:r>
                    </a:p>
                  </a:txBody>
                  <a:tcPr/>
                </a:tc>
                <a:tc>
                  <a:txBody>
                    <a:bodyPr/>
                    <a:lstStyle/>
                    <a:p>
                      <a:pPr algn="l"/>
                      <a:r>
                        <a:rPr lang="en-US" sz="1100" b="0">
                          <a:solidFill>
                            <a:schemeClr val="accent6">
                              <a:lumMod val="75000"/>
                            </a:schemeClr>
                          </a:solidFill>
                        </a:rPr>
                        <a:t>Enable Continuous Monitoring and Logging.</a:t>
                      </a:r>
                    </a:p>
                  </a:txBody>
                  <a:tcPr/>
                </a:tc>
                <a:extLst>
                  <a:ext uri="{0D108BD9-81ED-4DB2-BD59-A6C34878D82A}">
                    <a16:rowId xmlns:a16="http://schemas.microsoft.com/office/drawing/2014/main" val="2640419782"/>
                  </a:ext>
                </a:extLst>
              </a:tr>
            </a:tbl>
          </a:graphicData>
        </a:graphic>
      </p:graphicFrame>
    </p:spTree>
    <p:extLst>
      <p:ext uri="{BB962C8B-B14F-4D97-AF65-F5344CB8AC3E}">
        <p14:creationId xmlns:p14="http://schemas.microsoft.com/office/powerpoint/2010/main" val="4076454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arn(outVertical)">
                                      <p:cBhvr>
                                        <p:cTn id="7" dur="2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Title 67" hidden="1">
            <a:extLst>
              <a:ext uri="{FF2B5EF4-FFF2-40B4-BE49-F238E27FC236}">
                <a16:creationId xmlns:a16="http://schemas.microsoft.com/office/drawing/2014/main" id="{3D46526D-118F-4F6F-BAE0-066F422EBD1E}"/>
              </a:ext>
            </a:extLst>
          </p:cNvPr>
          <p:cNvSpPr>
            <a:spLocks noGrp="1"/>
          </p:cNvSpPr>
          <p:nvPr>
            <p:ph type="title"/>
          </p:nvPr>
        </p:nvSpPr>
        <p:spPr/>
        <p:txBody>
          <a:bodyPr/>
          <a:lstStyle/>
          <a:p>
            <a:r>
              <a:rPr lang="en-US"/>
              <a:t>Human resources slide 3</a:t>
            </a:r>
          </a:p>
        </p:txBody>
      </p:sp>
      <p:sp>
        <p:nvSpPr>
          <p:cNvPr id="7" name="TextBox 1">
            <a:extLst>
              <a:ext uri="{FF2B5EF4-FFF2-40B4-BE49-F238E27FC236}">
                <a16:creationId xmlns:a16="http://schemas.microsoft.com/office/drawing/2014/main" id="{7D8D20A7-E1B1-F1F8-6FBB-57A2750CF7D4}"/>
              </a:ext>
            </a:extLst>
          </p:cNvPr>
          <p:cNvSpPr txBox="1"/>
          <p:nvPr/>
        </p:nvSpPr>
        <p:spPr>
          <a:xfrm>
            <a:off x="4777684" y="1047600"/>
            <a:ext cx="2636631" cy="454420"/>
          </a:xfrm>
          <a:prstGeom prst="rect">
            <a:avLst/>
          </a:prstGeom>
          <a:noFill/>
        </p:spPr>
        <p:txBody>
          <a:bodyPr wrap="square" lIns="0" tIns="0" rIns="0" bIns="0" rtlCol="0">
            <a:spAutoFit/>
          </a:bodyPr>
          <a:lstStyle/>
          <a:p>
            <a:pPr>
              <a:lnSpc>
                <a:spcPts val="4000"/>
              </a:lnSpc>
            </a:pPr>
            <a:r>
              <a:rPr lang="en-US" sz="2400" b="1">
                <a:solidFill>
                  <a:schemeClr val="accent1">
                    <a:lumMod val="50000"/>
                  </a:schemeClr>
                </a:solidFill>
                <a:latin typeface="Segoe UI" panose="020B0502040204020203" pitchFamily="34" charset="0"/>
                <a:cs typeface="Segoe UI" panose="020B0502040204020203" pitchFamily="34" charset="0"/>
              </a:rPr>
              <a:t>S3 Bucket (Assets)</a:t>
            </a:r>
          </a:p>
        </p:txBody>
      </p:sp>
      <p:cxnSp>
        <p:nvCxnSpPr>
          <p:cNvPr id="11" name="Connettore diritto 10">
            <a:extLst>
              <a:ext uri="{FF2B5EF4-FFF2-40B4-BE49-F238E27FC236}">
                <a16:creationId xmlns:a16="http://schemas.microsoft.com/office/drawing/2014/main" id="{BE642B90-CACB-10C6-B53E-96104CBAB4A0}"/>
              </a:ext>
            </a:extLst>
          </p:cNvPr>
          <p:cNvCxnSpPr>
            <a:cxnSpLocks/>
          </p:cNvCxnSpPr>
          <p:nvPr/>
        </p:nvCxnSpPr>
        <p:spPr>
          <a:xfrm>
            <a:off x="4852327" y="1565000"/>
            <a:ext cx="240280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3" name="Immagine 2" descr="Immagine che contiene testo, Carattere, logo, simbolo&#10;&#10;Descrizione generata automaticamente">
            <a:extLst>
              <a:ext uri="{FF2B5EF4-FFF2-40B4-BE49-F238E27FC236}">
                <a16:creationId xmlns:a16="http://schemas.microsoft.com/office/drawing/2014/main" id="{F2050FBB-BE25-59B0-EEB8-15CFD58B53CC}"/>
              </a:ext>
            </a:extLst>
          </p:cNvPr>
          <p:cNvPicPr>
            <a:picLocks noChangeAspect="1"/>
          </p:cNvPicPr>
          <p:nvPr/>
        </p:nvPicPr>
        <p:blipFill>
          <a:blip r:embed="rId3"/>
          <a:stretch>
            <a:fillRect/>
          </a:stretch>
        </p:blipFill>
        <p:spPr>
          <a:xfrm>
            <a:off x="122830" y="142843"/>
            <a:ext cx="1787858" cy="503622"/>
          </a:xfrm>
          <a:prstGeom prst="rect">
            <a:avLst/>
          </a:prstGeom>
        </p:spPr>
      </p:pic>
      <p:sp>
        <p:nvSpPr>
          <p:cNvPr id="6" name="CasellaDiTesto 5">
            <a:extLst>
              <a:ext uri="{FF2B5EF4-FFF2-40B4-BE49-F238E27FC236}">
                <a16:creationId xmlns:a16="http://schemas.microsoft.com/office/drawing/2014/main" id="{F296BE79-B134-04DF-F2F0-8B8BDF7A3855}"/>
              </a:ext>
            </a:extLst>
          </p:cNvPr>
          <p:cNvSpPr txBox="1"/>
          <p:nvPr/>
        </p:nvSpPr>
        <p:spPr>
          <a:xfrm>
            <a:off x="0" y="681202"/>
            <a:ext cx="2844048" cy="215444"/>
          </a:xfrm>
          <a:prstGeom prst="rect">
            <a:avLst/>
          </a:prstGeom>
          <a:noFill/>
        </p:spPr>
        <p:txBody>
          <a:bodyPr wrap="none" rtlCol="0">
            <a:spAutoFit/>
          </a:bodyPr>
          <a:lstStyle/>
          <a:p>
            <a:r>
              <a:rPr lang="it-IT" sz="800">
                <a:latin typeface="Adobe Caslon Pro" panose="0205050205050A020403" pitchFamily="18" charset="0"/>
                <a:ea typeface="NSimSun" panose="02010609030101010101" pitchFamily="49" charset="-122"/>
              </a:rPr>
              <a:t>Dip. di Ingegneria Elettrica e delle Tecnologie dell’Informazione</a:t>
            </a:r>
          </a:p>
        </p:txBody>
      </p:sp>
      <p:sp>
        <p:nvSpPr>
          <p:cNvPr id="10" name="TextBox 1">
            <a:extLst>
              <a:ext uri="{FF2B5EF4-FFF2-40B4-BE49-F238E27FC236}">
                <a16:creationId xmlns:a16="http://schemas.microsoft.com/office/drawing/2014/main" id="{D2ED6C67-E37C-EEB8-3111-FFFC2CD931DE}"/>
              </a:ext>
            </a:extLst>
          </p:cNvPr>
          <p:cNvSpPr txBox="1"/>
          <p:nvPr/>
        </p:nvSpPr>
        <p:spPr>
          <a:xfrm>
            <a:off x="3207382" y="327600"/>
            <a:ext cx="6520736" cy="512961"/>
          </a:xfrm>
          <a:prstGeom prst="rect">
            <a:avLst/>
          </a:prstGeom>
          <a:noFill/>
        </p:spPr>
        <p:txBody>
          <a:bodyPr wrap="square" lIns="0" tIns="0" rIns="0" bIns="0" rtlCol="0">
            <a:spAutoFit/>
          </a:bodyPr>
          <a:lstStyle/>
          <a:p>
            <a:pPr>
              <a:lnSpc>
                <a:spcPts val="4000"/>
              </a:lnSpc>
            </a:pPr>
            <a:r>
              <a:rPr lang="en-US" sz="4400" b="1">
                <a:solidFill>
                  <a:srgbClr val="002060"/>
                </a:solidFill>
                <a:latin typeface="Segoe UI" panose="020B0502040204020203" pitchFamily="34" charset="0"/>
                <a:cs typeface="Segoe UI" panose="020B0502040204020203" pitchFamily="34" charset="0"/>
              </a:rPr>
              <a:t>Threat Modeling Process</a:t>
            </a:r>
          </a:p>
        </p:txBody>
      </p:sp>
      <p:cxnSp>
        <p:nvCxnSpPr>
          <p:cNvPr id="25" name="Connettore diritto 24">
            <a:extLst>
              <a:ext uri="{FF2B5EF4-FFF2-40B4-BE49-F238E27FC236}">
                <a16:creationId xmlns:a16="http://schemas.microsoft.com/office/drawing/2014/main" id="{F34CCCFE-A208-A168-A9F0-346B7A1E6E2F}"/>
              </a:ext>
            </a:extLst>
          </p:cNvPr>
          <p:cNvCxnSpPr>
            <a:cxnSpLocks/>
          </p:cNvCxnSpPr>
          <p:nvPr/>
        </p:nvCxnSpPr>
        <p:spPr>
          <a:xfrm>
            <a:off x="122830" y="974366"/>
            <a:ext cx="1195283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8" name="Tabella 7">
            <a:extLst>
              <a:ext uri="{FF2B5EF4-FFF2-40B4-BE49-F238E27FC236}">
                <a16:creationId xmlns:a16="http://schemas.microsoft.com/office/drawing/2014/main" id="{B8798630-EFBD-4A5D-9852-14DB416F6746}"/>
              </a:ext>
            </a:extLst>
          </p:cNvPr>
          <p:cNvGraphicFramePr>
            <a:graphicFrameLocks noGrp="1"/>
          </p:cNvGraphicFramePr>
          <p:nvPr/>
        </p:nvGraphicFramePr>
        <p:xfrm>
          <a:off x="196851" y="1627981"/>
          <a:ext cx="11798298" cy="5130408"/>
        </p:xfrm>
        <a:graphic>
          <a:graphicData uri="http://schemas.openxmlformats.org/drawingml/2006/table">
            <a:tbl>
              <a:tblPr firstRow="1" bandRow="1">
                <a:tableStyleId>{5C22544A-7EE6-4342-B048-85BDC9FD1C3A}</a:tableStyleId>
              </a:tblPr>
              <a:tblGrid>
                <a:gridCol w="1798969">
                  <a:extLst>
                    <a:ext uri="{9D8B030D-6E8A-4147-A177-3AD203B41FA5}">
                      <a16:colId xmlns:a16="http://schemas.microsoft.com/office/drawing/2014/main" val="802234100"/>
                    </a:ext>
                  </a:extLst>
                </a:gridCol>
                <a:gridCol w="1798969">
                  <a:extLst>
                    <a:ext uri="{9D8B030D-6E8A-4147-A177-3AD203B41FA5}">
                      <a16:colId xmlns:a16="http://schemas.microsoft.com/office/drawing/2014/main" val="1124351734"/>
                    </a:ext>
                  </a:extLst>
                </a:gridCol>
                <a:gridCol w="881368">
                  <a:extLst>
                    <a:ext uri="{9D8B030D-6E8A-4147-A177-3AD203B41FA5}">
                      <a16:colId xmlns:a16="http://schemas.microsoft.com/office/drawing/2014/main" val="1430438383"/>
                    </a:ext>
                  </a:extLst>
                </a:gridCol>
                <a:gridCol w="699326">
                  <a:extLst>
                    <a:ext uri="{9D8B030D-6E8A-4147-A177-3AD203B41FA5}">
                      <a16:colId xmlns:a16="http://schemas.microsoft.com/office/drawing/2014/main" val="434147157"/>
                    </a:ext>
                  </a:extLst>
                </a:gridCol>
                <a:gridCol w="1004485">
                  <a:extLst>
                    <a:ext uri="{9D8B030D-6E8A-4147-A177-3AD203B41FA5}">
                      <a16:colId xmlns:a16="http://schemas.microsoft.com/office/drawing/2014/main" val="3864719328"/>
                    </a:ext>
                  </a:extLst>
                </a:gridCol>
                <a:gridCol w="1113033">
                  <a:extLst>
                    <a:ext uri="{9D8B030D-6E8A-4147-A177-3AD203B41FA5}">
                      <a16:colId xmlns:a16="http://schemas.microsoft.com/office/drawing/2014/main" val="1897528701"/>
                    </a:ext>
                  </a:extLst>
                </a:gridCol>
                <a:gridCol w="4502148">
                  <a:extLst>
                    <a:ext uri="{9D8B030D-6E8A-4147-A177-3AD203B41FA5}">
                      <a16:colId xmlns:a16="http://schemas.microsoft.com/office/drawing/2014/main" val="1141693385"/>
                    </a:ext>
                  </a:extLst>
                </a:gridCol>
              </a:tblGrid>
              <a:tr h="193823">
                <a:tc>
                  <a:txBody>
                    <a:bodyPr/>
                    <a:lstStyle/>
                    <a:p>
                      <a:r>
                        <a:rPr lang="it-IT" sz="1200"/>
                        <a:t>STRIDE (Category)</a:t>
                      </a:r>
                    </a:p>
                  </a:txBody>
                  <a:tcPr/>
                </a:tc>
                <a:tc>
                  <a:txBody>
                    <a:bodyPr/>
                    <a:lstStyle/>
                    <a:p>
                      <a:r>
                        <a:rPr lang="it-IT" sz="1200"/>
                        <a:t>Threat</a:t>
                      </a:r>
                    </a:p>
                  </a:txBody>
                  <a:tcPr/>
                </a:tc>
                <a:tc>
                  <a:txBody>
                    <a:bodyPr/>
                    <a:lstStyle/>
                    <a:p>
                      <a:r>
                        <a:rPr lang="it-IT" sz="1200"/>
                        <a:t>Interaction</a:t>
                      </a:r>
                    </a:p>
                  </a:txBody>
                  <a:tcPr/>
                </a:tc>
                <a:tc>
                  <a:txBody>
                    <a:bodyPr/>
                    <a:lstStyle/>
                    <a:p>
                      <a:r>
                        <a:rPr lang="it-IT" sz="1200"/>
                        <a:t>Priority</a:t>
                      </a:r>
                    </a:p>
                  </a:txBody>
                  <a:tcPr/>
                </a:tc>
                <a:tc>
                  <a:txBody>
                    <a:bodyPr/>
                    <a:lstStyle/>
                    <a:p>
                      <a:r>
                        <a:rPr lang="it-IT" sz="1200"/>
                        <a:t>State</a:t>
                      </a:r>
                    </a:p>
                  </a:txBody>
                  <a:tcPr/>
                </a:tc>
                <a:tc>
                  <a:txBody>
                    <a:bodyPr/>
                    <a:lstStyle/>
                    <a:p>
                      <a:r>
                        <a:rPr lang="it-IT" sz="1200"/>
                        <a:t>Changed by</a:t>
                      </a:r>
                    </a:p>
                  </a:txBody>
                  <a:tcPr/>
                </a:tc>
                <a:tc>
                  <a:txBody>
                    <a:bodyPr/>
                    <a:lstStyle/>
                    <a:p>
                      <a:r>
                        <a:rPr lang="it-IT" sz="1200"/>
                        <a:t>Description</a:t>
                      </a:r>
                    </a:p>
                  </a:txBody>
                  <a:tcPr/>
                </a:tc>
                <a:extLst>
                  <a:ext uri="{0D108BD9-81ED-4DB2-BD59-A6C34878D82A}">
                    <a16:rowId xmlns:a16="http://schemas.microsoft.com/office/drawing/2014/main" val="4190509773"/>
                  </a:ext>
                </a:extLst>
              </a:tr>
              <a:tr h="382628">
                <a:tc>
                  <a:txBody>
                    <a:bodyPr/>
                    <a:lstStyle/>
                    <a:p>
                      <a:pPr algn="l"/>
                      <a:r>
                        <a:rPr lang="it-IT" sz="1100" b="0">
                          <a:solidFill>
                            <a:schemeClr val="accent6">
                              <a:lumMod val="75000"/>
                            </a:schemeClr>
                          </a:solidFill>
                        </a:rPr>
                        <a:t>Elevation of Privilege</a:t>
                      </a:r>
                    </a:p>
                  </a:txBody>
                  <a:tcPr/>
                </a:tc>
                <a:tc>
                  <a:txBody>
                    <a:bodyPr/>
                    <a:lstStyle/>
                    <a:p>
                      <a:pPr algn="l"/>
                      <a:r>
                        <a:rPr lang="it-IT" sz="1100" b="0">
                          <a:solidFill>
                            <a:schemeClr val="accent6">
                              <a:lumMod val="75000"/>
                            </a:schemeClr>
                          </a:solidFill>
                        </a:rPr>
                        <a:t>Malicious Insiders</a:t>
                      </a:r>
                    </a:p>
                  </a:txBody>
                  <a:tcPr/>
                </a:tc>
                <a:tc>
                  <a:txBody>
                    <a:bodyPr/>
                    <a:lstStyle/>
                    <a:p>
                      <a:pPr algn="l"/>
                      <a:r>
                        <a:rPr lang="it-IT" sz="1100" b="0">
                          <a:solidFill>
                            <a:schemeClr val="accent6">
                              <a:lumMod val="75000"/>
                            </a:schemeClr>
                          </a:solidFill>
                        </a:rPr>
                        <a:t>HTTPS</a:t>
                      </a:r>
                    </a:p>
                  </a:txBody>
                  <a:tcPr/>
                </a:tc>
                <a:tc>
                  <a:txBody>
                    <a:bodyPr/>
                    <a:lstStyle/>
                    <a:p>
                      <a:pPr algn="l"/>
                      <a:r>
                        <a:rPr lang="it-IT" sz="1100" b="0">
                          <a:solidFill>
                            <a:schemeClr val="accent6">
                              <a:lumMod val="75000"/>
                            </a:schemeClr>
                          </a:solidFill>
                        </a:rPr>
                        <a:t>High</a:t>
                      </a:r>
                    </a:p>
                  </a:txBody>
                  <a:tcPr/>
                </a:tc>
                <a:tc>
                  <a:txBody>
                    <a:bodyPr/>
                    <a:lstStyle/>
                    <a:p>
                      <a:pPr algn="l"/>
                      <a:r>
                        <a:rPr lang="it-IT" sz="1100" b="0">
                          <a:solidFill>
                            <a:schemeClr val="accent6">
                              <a:lumMod val="75000"/>
                            </a:schemeClr>
                          </a:solidFill>
                        </a:rPr>
                        <a:t>Mitigated</a:t>
                      </a:r>
                    </a:p>
                  </a:txBody>
                  <a:tcPr/>
                </a:tc>
                <a:tc>
                  <a:txBody>
                    <a:bodyPr/>
                    <a:lstStyle/>
                    <a:p>
                      <a:pPr algn="l"/>
                      <a:r>
                        <a:rPr lang="it-IT" sz="1100" b="0">
                          <a:solidFill>
                            <a:schemeClr val="accent6">
                              <a:lumMod val="75000"/>
                            </a:schemeClr>
                          </a:solidFill>
                        </a:rPr>
                        <a:t>Configuration</a:t>
                      </a:r>
                    </a:p>
                  </a:txBody>
                  <a:tcPr/>
                </a:tc>
                <a:tc>
                  <a:txBody>
                    <a:bodyPr/>
                    <a:lstStyle/>
                    <a:p>
                      <a:pPr algn="l"/>
                      <a:r>
                        <a:rPr lang="en-US" sz="1100" b="0">
                          <a:solidFill>
                            <a:schemeClr val="accent6">
                              <a:lumMod val="75000"/>
                            </a:schemeClr>
                          </a:solidFill>
                        </a:rPr>
                        <a:t>Ensure AWS S3 buckets enforce Server-Side Encryption.</a:t>
                      </a:r>
                    </a:p>
                  </a:txBody>
                  <a:tcPr/>
                </a:tc>
                <a:extLst>
                  <a:ext uri="{0D108BD9-81ED-4DB2-BD59-A6C34878D82A}">
                    <a16:rowId xmlns:a16="http://schemas.microsoft.com/office/drawing/2014/main" val="95233788"/>
                  </a:ext>
                </a:extLst>
              </a:tr>
              <a:tr h="38262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100">
                          <a:solidFill>
                            <a:srgbClr val="CF6C35"/>
                          </a:solidFill>
                        </a:rPr>
                        <a:t>Information Disclosure</a:t>
                      </a:r>
                      <a:endParaRPr lang="en-US" sz="1100" b="0">
                        <a:solidFill>
                          <a:srgbClr val="CF6C35"/>
                        </a:solidFill>
                      </a:endParaRPr>
                    </a:p>
                  </a:txBody>
                  <a:tcPr/>
                </a:tc>
                <a:tc>
                  <a:txBody>
                    <a:bodyPr/>
                    <a:lstStyle/>
                    <a:p>
                      <a:pPr algn="l"/>
                      <a:r>
                        <a:rPr lang="it-IT" sz="1100" b="0">
                          <a:solidFill>
                            <a:srgbClr val="CF6C35"/>
                          </a:solidFill>
                        </a:rPr>
                        <a:t>Insecure Communication</a:t>
                      </a:r>
                    </a:p>
                  </a:txBody>
                  <a:tcPr/>
                </a:tc>
                <a:tc>
                  <a:txBody>
                    <a:bodyPr/>
                    <a:lstStyle/>
                    <a:p>
                      <a:pPr algn="l"/>
                      <a:r>
                        <a:rPr lang="it-IT" sz="1100" b="0">
                          <a:solidFill>
                            <a:srgbClr val="CF6C35"/>
                          </a:solidFill>
                        </a:rPr>
                        <a:t>HTTPS</a:t>
                      </a:r>
                    </a:p>
                  </a:txBody>
                  <a:tcPr/>
                </a:tc>
                <a:tc>
                  <a:txBody>
                    <a:bodyPr/>
                    <a:lstStyle/>
                    <a:p>
                      <a:pPr algn="l"/>
                      <a:r>
                        <a:rPr lang="it-IT" sz="1100" b="0">
                          <a:solidFill>
                            <a:srgbClr val="CF6C35"/>
                          </a:solidFill>
                        </a:rPr>
                        <a:t>Low</a:t>
                      </a:r>
                    </a:p>
                  </a:txBody>
                  <a:tcPr/>
                </a:tc>
                <a:tc>
                  <a:txBody>
                    <a:bodyPr/>
                    <a:lstStyle/>
                    <a:p>
                      <a:pPr algn="l"/>
                      <a:r>
                        <a:rPr lang="it-IT" sz="1100" b="0">
                          <a:solidFill>
                            <a:srgbClr val="CF6C35"/>
                          </a:solidFill>
                        </a:rPr>
                        <a:t>Out of scope</a:t>
                      </a:r>
                    </a:p>
                  </a:txBody>
                  <a:tcPr/>
                </a:tc>
                <a:tc>
                  <a:txBody>
                    <a:bodyPr/>
                    <a:lstStyle/>
                    <a:p>
                      <a:pPr algn="l"/>
                      <a:endParaRPr lang="it-IT" sz="1100" b="0">
                        <a:solidFill>
                          <a:srgbClr val="CF6C35"/>
                        </a:solidFill>
                      </a:endParaRPr>
                    </a:p>
                  </a:txBody>
                  <a:tcPr/>
                </a:tc>
                <a:tc>
                  <a:txBody>
                    <a:bodyPr/>
                    <a:lstStyle/>
                    <a:p>
                      <a:pPr algn="l"/>
                      <a:r>
                        <a:rPr lang="en-US" sz="1100" b="0">
                          <a:solidFill>
                            <a:srgbClr val="CF6C35"/>
                          </a:solidFill>
                        </a:rPr>
                        <a:t>Ensure sensitive data is masked for Analytics workloads.</a:t>
                      </a:r>
                    </a:p>
                  </a:txBody>
                  <a:tcPr/>
                </a:tc>
                <a:extLst>
                  <a:ext uri="{0D108BD9-81ED-4DB2-BD59-A6C34878D82A}">
                    <a16:rowId xmlns:a16="http://schemas.microsoft.com/office/drawing/2014/main" val="2568406708"/>
                  </a:ext>
                </a:extLst>
              </a:tr>
              <a:tr h="382628">
                <a:tc>
                  <a:txBody>
                    <a:bodyPr/>
                    <a:lstStyle/>
                    <a:p>
                      <a:pPr algn="l"/>
                      <a:r>
                        <a:rPr lang="it-IT" sz="1100">
                          <a:solidFill>
                            <a:schemeClr val="accent6">
                              <a:lumMod val="75000"/>
                            </a:schemeClr>
                          </a:solidFill>
                        </a:rPr>
                        <a:t>Tampering</a:t>
                      </a:r>
                      <a:endParaRPr lang="it-IT" sz="1100" b="0">
                        <a:solidFill>
                          <a:schemeClr val="accent6">
                            <a:lumMod val="75000"/>
                          </a:schemeClr>
                        </a:solidFill>
                      </a:endParaRPr>
                    </a:p>
                  </a:txBody>
                  <a:tcPr/>
                </a:tc>
                <a:tc>
                  <a:txBody>
                    <a:bodyPr/>
                    <a:lstStyle/>
                    <a:p>
                      <a:pPr algn="l"/>
                      <a:r>
                        <a:rPr lang="it-IT" sz="1100" b="0">
                          <a:solidFill>
                            <a:schemeClr val="accent6">
                              <a:lumMod val="75000"/>
                            </a:schemeClr>
                          </a:solidFill>
                        </a:rPr>
                        <a:t>Shared Technology Issues</a:t>
                      </a:r>
                    </a:p>
                  </a:txBody>
                  <a:tcPr/>
                </a:tc>
                <a:tc>
                  <a:txBody>
                    <a:bodyPr/>
                    <a:lstStyle/>
                    <a:p>
                      <a:pPr algn="l"/>
                      <a:r>
                        <a:rPr lang="it-IT" sz="1100" b="0">
                          <a:solidFill>
                            <a:schemeClr val="accent6">
                              <a:lumMod val="75000"/>
                            </a:schemeClr>
                          </a:solidFill>
                        </a:rPr>
                        <a:t>HTTPS</a:t>
                      </a:r>
                    </a:p>
                  </a:txBody>
                  <a:tcPr/>
                </a:tc>
                <a:tc>
                  <a:txBody>
                    <a:bodyPr/>
                    <a:lstStyle/>
                    <a:p>
                      <a:pPr algn="l"/>
                      <a:r>
                        <a:rPr lang="it-IT" sz="1100" b="0">
                          <a:solidFill>
                            <a:schemeClr val="accent6">
                              <a:lumMod val="75000"/>
                            </a:schemeClr>
                          </a:solidFill>
                        </a:rPr>
                        <a:t>High</a:t>
                      </a:r>
                    </a:p>
                  </a:txBody>
                  <a:tcPr/>
                </a:tc>
                <a:tc>
                  <a:txBody>
                    <a:bodyPr/>
                    <a:lstStyle/>
                    <a:p>
                      <a:pPr algn="l"/>
                      <a:r>
                        <a:rPr lang="it-IT" sz="1100" b="0">
                          <a:solidFill>
                            <a:schemeClr val="accent6">
                              <a:lumMod val="75000"/>
                            </a:schemeClr>
                          </a:solidFill>
                        </a:rPr>
                        <a:t>Mitigated</a:t>
                      </a:r>
                    </a:p>
                  </a:txBody>
                  <a:tcPr/>
                </a:tc>
                <a:tc>
                  <a:txBody>
                    <a:bodyPr/>
                    <a:lstStyle/>
                    <a:p>
                      <a:pPr algn="l"/>
                      <a:r>
                        <a:rPr lang="it-IT" sz="1100" b="0">
                          <a:solidFill>
                            <a:schemeClr val="accent6">
                              <a:lumMod val="75000"/>
                            </a:schemeClr>
                          </a:solidFill>
                        </a:rPr>
                        <a:t>Configuration</a:t>
                      </a:r>
                    </a:p>
                  </a:txBody>
                  <a:tcPr/>
                </a:tc>
                <a:tc>
                  <a:txBody>
                    <a:bodyPr/>
                    <a:lstStyle/>
                    <a:p>
                      <a:pPr algn="l"/>
                      <a:r>
                        <a:rPr lang="en-US" sz="1100" b="0">
                          <a:solidFill>
                            <a:schemeClr val="accent6">
                              <a:lumMod val="75000"/>
                            </a:schemeClr>
                          </a:solidFill>
                        </a:rPr>
                        <a:t>Ensure Amazon S3 bucket objects are encrypted using AWS KMS customer managed key.</a:t>
                      </a:r>
                    </a:p>
                  </a:txBody>
                  <a:tcPr/>
                </a:tc>
                <a:extLst>
                  <a:ext uri="{0D108BD9-81ED-4DB2-BD59-A6C34878D82A}">
                    <a16:rowId xmlns:a16="http://schemas.microsoft.com/office/drawing/2014/main" val="2422606933"/>
                  </a:ext>
                </a:extLst>
              </a:tr>
              <a:tr h="382628">
                <a:tc>
                  <a:txBody>
                    <a:bodyPr/>
                    <a:lstStyle/>
                    <a:p>
                      <a:pPr algn="l"/>
                      <a:r>
                        <a:rPr lang="it-IT" sz="1100" b="0">
                          <a:solidFill>
                            <a:schemeClr val="accent6">
                              <a:lumMod val="75000"/>
                            </a:schemeClr>
                          </a:solidFill>
                        </a:rPr>
                        <a:t>Denial of Service</a:t>
                      </a:r>
                    </a:p>
                  </a:txBody>
                  <a:tcPr/>
                </a:tc>
                <a:tc>
                  <a:txBody>
                    <a:bodyPr/>
                    <a:lstStyle/>
                    <a:p>
                      <a:pPr algn="l"/>
                      <a:r>
                        <a:rPr lang="it-IT" sz="1100" b="0">
                          <a:solidFill>
                            <a:schemeClr val="accent6">
                              <a:lumMod val="75000"/>
                            </a:schemeClr>
                          </a:solidFill>
                        </a:rPr>
                        <a:t>Cloud Services Abuse</a:t>
                      </a:r>
                    </a:p>
                  </a:txBody>
                  <a:tcPr/>
                </a:tc>
                <a:tc>
                  <a:txBody>
                    <a:bodyPr/>
                    <a:lstStyle/>
                    <a:p>
                      <a:pPr algn="l"/>
                      <a:r>
                        <a:rPr lang="it-IT" sz="1100" b="0">
                          <a:solidFill>
                            <a:schemeClr val="accent6">
                              <a:lumMod val="75000"/>
                            </a:schemeClr>
                          </a:solidFill>
                        </a:rPr>
                        <a:t>HTTPS</a:t>
                      </a:r>
                    </a:p>
                  </a:txBody>
                  <a:tcPr/>
                </a:tc>
                <a:tc>
                  <a:txBody>
                    <a:bodyPr/>
                    <a:lstStyle/>
                    <a:p>
                      <a:pPr algn="l"/>
                      <a:r>
                        <a:rPr lang="it-IT" sz="1100" b="0">
                          <a:solidFill>
                            <a:schemeClr val="accent6">
                              <a:lumMod val="75000"/>
                            </a:schemeClr>
                          </a:solidFill>
                        </a:rPr>
                        <a:t>High</a:t>
                      </a:r>
                    </a:p>
                  </a:txBody>
                  <a:tcPr/>
                </a:tc>
                <a:tc>
                  <a:txBody>
                    <a:bodyPr/>
                    <a:lstStyle/>
                    <a:p>
                      <a:pPr algn="l"/>
                      <a:r>
                        <a:rPr lang="it-IT" sz="1100" b="0">
                          <a:solidFill>
                            <a:schemeClr val="accent6">
                              <a:lumMod val="75000"/>
                            </a:schemeClr>
                          </a:solidFill>
                        </a:rPr>
                        <a:t>Mitigated</a:t>
                      </a:r>
                    </a:p>
                  </a:txBody>
                  <a:tcPr/>
                </a:tc>
                <a:tc>
                  <a:txBody>
                    <a:bodyPr/>
                    <a:lstStyle/>
                    <a:p>
                      <a:pPr algn="l"/>
                      <a:r>
                        <a:rPr lang="it-IT" sz="1100" b="0">
                          <a:solidFill>
                            <a:schemeClr val="accent6">
                              <a:lumMod val="75000"/>
                            </a:schemeClr>
                          </a:solidFill>
                        </a:rPr>
                        <a:t>Account Management</a:t>
                      </a:r>
                    </a:p>
                  </a:txBody>
                  <a:tcPr/>
                </a:tc>
                <a:tc>
                  <a:txBody>
                    <a:bodyPr/>
                    <a:lstStyle/>
                    <a:p>
                      <a:pPr algn="l"/>
                      <a:r>
                        <a:rPr lang="en-US" sz="1100" b="0">
                          <a:solidFill>
                            <a:schemeClr val="accent6">
                              <a:lumMod val="75000"/>
                            </a:schemeClr>
                          </a:solidFill>
                        </a:rPr>
                        <a:t>Ensure that Amazon S3 public access is blocked at the S3 Account level for data protection.</a:t>
                      </a:r>
                    </a:p>
                  </a:txBody>
                  <a:tcPr/>
                </a:tc>
                <a:extLst>
                  <a:ext uri="{0D108BD9-81ED-4DB2-BD59-A6C34878D82A}">
                    <a16:rowId xmlns:a16="http://schemas.microsoft.com/office/drawing/2014/main" val="2096253376"/>
                  </a:ext>
                </a:extLst>
              </a:tr>
              <a:tr h="382628">
                <a:tc>
                  <a:txBody>
                    <a:bodyPr/>
                    <a:lstStyle/>
                    <a:p>
                      <a:pPr algn="l"/>
                      <a:r>
                        <a:rPr lang="it-IT" sz="1100" b="0">
                          <a:solidFill>
                            <a:schemeClr val="accent6">
                              <a:lumMod val="75000"/>
                            </a:schemeClr>
                          </a:solidFill>
                        </a:rPr>
                        <a:t>Information Disclosure</a:t>
                      </a:r>
                    </a:p>
                  </a:txBody>
                  <a:tcPr/>
                </a:tc>
                <a:tc>
                  <a:txBody>
                    <a:bodyPr/>
                    <a:lstStyle/>
                    <a:p>
                      <a:pPr algn="l"/>
                      <a:r>
                        <a:rPr lang="it-IT" sz="1100" b="0">
                          <a:solidFill>
                            <a:schemeClr val="accent6">
                              <a:lumMod val="75000"/>
                            </a:schemeClr>
                          </a:solidFill>
                        </a:rPr>
                        <a:t>Confidential Data Exposure</a:t>
                      </a:r>
                    </a:p>
                  </a:txBody>
                  <a:tcPr/>
                </a:tc>
                <a:tc>
                  <a:txBody>
                    <a:bodyPr/>
                    <a:lstStyle/>
                    <a:p>
                      <a:pPr algn="l"/>
                      <a:r>
                        <a:rPr lang="it-IT" sz="1100" b="0">
                          <a:solidFill>
                            <a:schemeClr val="accent6">
                              <a:lumMod val="75000"/>
                            </a:schemeClr>
                          </a:solidFill>
                        </a:rPr>
                        <a:t>HTTPS</a:t>
                      </a:r>
                    </a:p>
                  </a:txBody>
                  <a:tcPr/>
                </a:tc>
                <a:tc>
                  <a:txBody>
                    <a:bodyPr/>
                    <a:lstStyle/>
                    <a:p>
                      <a:pPr algn="l"/>
                      <a:r>
                        <a:rPr lang="it-IT" sz="1100" b="0">
                          <a:solidFill>
                            <a:schemeClr val="accent6">
                              <a:lumMod val="75000"/>
                            </a:schemeClr>
                          </a:solidFill>
                        </a:rPr>
                        <a:t>High</a:t>
                      </a:r>
                    </a:p>
                  </a:txBody>
                  <a:tcPr/>
                </a:tc>
                <a:tc>
                  <a:txBody>
                    <a:bodyPr/>
                    <a:lstStyle/>
                    <a:p>
                      <a:pPr algn="l"/>
                      <a:r>
                        <a:rPr lang="it-IT" sz="1100" b="0">
                          <a:solidFill>
                            <a:schemeClr val="accent6">
                              <a:lumMod val="75000"/>
                            </a:schemeClr>
                          </a:solidFill>
                        </a:rPr>
                        <a:t>Mitigated</a:t>
                      </a:r>
                    </a:p>
                  </a:txBody>
                  <a:tcPr/>
                </a:tc>
                <a:tc>
                  <a:txBody>
                    <a:bodyPr/>
                    <a:lstStyle/>
                    <a:p>
                      <a:pPr algn="l"/>
                      <a:r>
                        <a:rPr lang="it-IT" sz="1100" b="0">
                          <a:solidFill>
                            <a:schemeClr val="accent6">
                              <a:lumMod val="75000"/>
                            </a:schemeClr>
                          </a:solidFill>
                        </a:rPr>
                        <a:t>Configuration</a:t>
                      </a:r>
                    </a:p>
                  </a:txBody>
                  <a:tcPr/>
                </a:tc>
                <a:tc>
                  <a:txBody>
                    <a:bodyPr/>
                    <a:lstStyle/>
                    <a:p>
                      <a:pPr algn="l"/>
                      <a:r>
                        <a:rPr lang="en-US" sz="1100" b="0">
                          <a:solidFill>
                            <a:schemeClr val="accent6">
                              <a:lumMod val="75000"/>
                            </a:schemeClr>
                          </a:solidFill>
                        </a:rPr>
                        <a:t>Protect Data Using Server-Side Encryption with CMKs Stored in AWS Key Management Service (SSE-KMS).</a:t>
                      </a:r>
                    </a:p>
                  </a:txBody>
                  <a:tcPr/>
                </a:tc>
                <a:extLst>
                  <a:ext uri="{0D108BD9-81ED-4DB2-BD59-A6C34878D82A}">
                    <a16:rowId xmlns:a16="http://schemas.microsoft.com/office/drawing/2014/main" val="1730901518"/>
                  </a:ext>
                </a:extLst>
              </a:tr>
              <a:tr h="382628">
                <a:tc>
                  <a:txBody>
                    <a:bodyPr/>
                    <a:lstStyle/>
                    <a:p>
                      <a:pPr algn="l"/>
                      <a:r>
                        <a:rPr lang="it-IT" sz="1100" b="0">
                          <a:solidFill>
                            <a:schemeClr val="accent6">
                              <a:lumMod val="75000"/>
                            </a:schemeClr>
                          </a:solidFill>
                        </a:rPr>
                        <a:t>Tampering</a:t>
                      </a:r>
                    </a:p>
                  </a:txBody>
                  <a:tcPr/>
                </a:tc>
                <a:tc>
                  <a:txBody>
                    <a:bodyPr/>
                    <a:lstStyle/>
                    <a:p>
                      <a:pPr algn="l"/>
                      <a:r>
                        <a:rPr lang="it-IT" sz="1100" b="0">
                          <a:solidFill>
                            <a:schemeClr val="accent6">
                              <a:lumMod val="75000"/>
                            </a:schemeClr>
                          </a:solidFill>
                        </a:rPr>
                        <a:t>Malicious Insiders</a:t>
                      </a:r>
                    </a:p>
                  </a:txBody>
                  <a:tcPr/>
                </a:tc>
                <a:tc>
                  <a:txBody>
                    <a:bodyPr/>
                    <a:lstStyle/>
                    <a:p>
                      <a:pPr algn="l"/>
                      <a:r>
                        <a:rPr lang="it-IT" sz="1100" b="0">
                          <a:solidFill>
                            <a:schemeClr val="accent6">
                              <a:lumMod val="75000"/>
                            </a:schemeClr>
                          </a:solidFill>
                        </a:rPr>
                        <a:t>HTTPS</a:t>
                      </a:r>
                    </a:p>
                  </a:txBody>
                  <a:tcPr/>
                </a:tc>
                <a:tc>
                  <a:txBody>
                    <a:bodyPr/>
                    <a:lstStyle/>
                    <a:p>
                      <a:pPr algn="l"/>
                      <a:r>
                        <a:rPr lang="it-IT" sz="1100" b="0">
                          <a:solidFill>
                            <a:schemeClr val="accent6">
                              <a:lumMod val="75000"/>
                            </a:schemeClr>
                          </a:solidFill>
                        </a:rPr>
                        <a:t>High</a:t>
                      </a:r>
                    </a:p>
                  </a:txBody>
                  <a:tcPr/>
                </a:tc>
                <a:tc>
                  <a:txBody>
                    <a:bodyPr/>
                    <a:lstStyle/>
                    <a:p>
                      <a:pPr algn="l"/>
                      <a:r>
                        <a:rPr lang="it-IT" sz="1100" b="0">
                          <a:solidFill>
                            <a:schemeClr val="accent6">
                              <a:lumMod val="75000"/>
                            </a:schemeClr>
                          </a:solidFill>
                        </a:rPr>
                        <a:t>Mitigated</a:t>
                      </a:r>
                    </a:p>
                  </a:txBody>
                  <a:tcPr/>
                </a:tc>
                <a:tc>
                  <a:txBody>
                    <a:bodyPr/>
                    <a:lstStyle/>
                    <a:p>
                      <a:pPr algn="l"/>
                      <a:r>
                        <a:rPr lang="it-IT" sz="1100" b="0">
                          <a:solidFill>
                            <a:schemeClr val="accent6">
                              <a:lumMod val="75000"/>
                            </a:schemeClr>
                          </a:solidFill>
                        </a:rPr>
                        <a:t>S3 Bucket Policy</a:t>
                      </a:r>
                    </a:p>
                  </a:txBody>
                  <a:tcPr/>
                </a:tc>
                <a:tc>
                  <a:txBody>
                    <a:bodyPr/>
                    <a:lstStyle/>
                    <a:p>
                      <a:pPr algn="l"/>
                      <a:r>
                        <a:rPr lang="en-US" sz="1100" b="0">
                          <a:solidFill>
                            <a:schemeClr val="accent6">
                              <a:lumMod val="75000"/>
                            </a:schemeClr>
                          </a:solidFill>
                        </a:rPr>
                        <a:t>Set Permissions on an Object.</a:t>
                      </a:r>
                    </a:p>
                  </a:txBody>
                  <a:tcPr/>
                </a:tc>
                <a:extLst>
                  <a:ext uri="{0D108BD9-81ED-4DB2-BD59-A6C34878D82A}">
                    <a16:rowId xmlns:a16="http://schemas.microsoft.com/office/drawing/2014/main" val="2207937312"/>
                  </a:ext>
                </a:extLst>
              </a:tr>
              <a:tr h="382628">
                <a:tc>
                  <a:txBody>
                    <a:bodyPr/>
                    <a:lstStyle/>
                    <a:p>
                      <a:pPr algn="l"/>
                      <a:r>
                        <a:rPr lang="it-IT" sz="1100" b="0">
                          <a:solidFill>
                            <a:srgbClr val="CF6C35"/>
                          </a:solidFill>
                        </a:rPr>
                        <a:t>Tampering</a:t>
                      </a:r>
                    </a:p>
                  </a:txBody>
                  <a:tcPr/>
                </a:tc>
                <a:tc>
                  <a:txBody>
                    <a:bodyPr/>
                    <a:lstStyle/>
                    <a:p>
                      <a:pPr algn="l"/>
                      <a:r>
                        <a:rPr lang="it-IT" sz="1100" b="0">
                          <a:solidFill>
                            <a:srgbClr val="CF6C35"/>
                          </a:solidFill>
                        </a:rPr>
                        <a:t>Shared Technology Issues</a:t>
                      </a:r>
                    </a:p>
                  </a:txBody>
                  <a:tcPr/>
                </a:tc>
                <a:tc>
                  <a:txBody>
                    <a:bodyPr/>
                    <a:lstStyle/>
                    <a:p>
                      <a:pPr algn="l"/>
                      <a:r>
                        <a:rPr lang="it-IT" sz="1100" b="0">
                          <a:solidFill>
                            <a:srgbClr val="CF6C35"/>
                          </a:solidFill>
                        </a:rPr>
                        <a:t>HTTPS</a:t>
                      </a:r>
                    </a:p>
                  </a:txBody>
                  <a:tcPr/>
                </a:tc>
                <a:tc>
                  <a:txBody>
                    <a:bodyPr/>
                    <a:lstStyle/>
                    <a:p>
                      <a:pPr algn="l"/>
                      <a:r>
                        <a:rPr lang="it-IT" sz="1100" b="0">
                          <a:solidFill>
                            <a:srgbClr val="CF6C35"/>
                          </a:solidFill>
                        </a:rPr>
                        <a:t>Low</a:t>
                      </a:r>
                    </a:p>
                  </a:txBody>
                  <a:tcPr/>
                </a:tc>
                <a:tc>
                  <a:txBody>
                    <a:bodyPr/>
                    <a:lstStyle/>
                    <a:p>
                      <a:pPr algn="l"/>
                      <a:r>
                        <a:rPr lang="it-IT" sz="1100" b="0">
                          <a:solidFill>
                            <a:srgbClr val="CF6C35"/>
                          </a:solidFill>
                        </a:rPr>
                        <a:t>Out of scope</a:t>
                      </a:r>
                    </a:p>
                  </a:txBody>
                  <a:tcPr/>
                </a:tc>
                <a:tc>
                  <a:txBody>
                    <a:bodyPr/>
                    <a:lstStyle/>
                    <a:p>
                      <a:pPr algn="l"/>
                      <a:endParaRPr lang="it-IT" sz="1100" b="0">
                        <a:solidFill>
                          <a:srgbClr val="CF6C35"/>
                        </a:solidFill>
                      </a:endParaRPr>
                    </a:p>
                  </a:txBody>
                  <a:tcPr/>
                </a:tc>
                <a:tc>
                  <a:txBody>
                    <a:bodyPr/>
                    <a:lstStyle/>
                    <a:p>
                      <a:pPr algn="l"/>
                      <a:r>
                        <a:rPr lang="en-US" sz="1100" b="0">
                          <a:solidFill>
                            <a:srgbClr val="CF6C35"/>
                          </a:solidFill>
                        </a:rPr>
                        <a:t>Set ACL Bucket Permissions.</a:t>
                      </a:r>
                    </a:p>
                  </a:txBody>
                  <a:tcPr/>
                </a:tc>
                <a:extLst>
                  <a:ext uri="{0D108BD9-81ED-4DB2-BD59-A6C34878D82A}">
                    <a16:rowId xmlns:a16="http://schemas.microsoft.com/office/drawing/2014/main" val="1140356852"/>
                  </a:ext>
                </a:extLst>
              </a:tr>
              <a:tr h="382628">
                <a:tc>
                  <a:txBody>
                    <a:bodyPr/>
                    <a:lstStyle/>
                    <a:p>
                      <a:pPr algn="l"/>
                      <a:r>
                        <a:rPr lang="it-IT" sz="1100" b="0">
                          <a:solidFill>
                            <a:schemeClr val="accent6">
                              <a:lumMod val="75000"/>
                            </a:schemeClr>
                          </a:solidFill>
                        </a:rPr>
                        <a:t>Elevation of Privilege</a:t>
                      </a:r>
                    </a:p>
                  </a:txBody>
                  <a:tcPr/>
                </a:tc>
                <a:tc>
                  <a:txBody>
                    <a:bodyPr/>
                    <a:lstStyle/>
                    <a:p>
                      <a:pPr algn="l"/>
                      <a:r>
                        <a:rPr lang="it-IT" sz="1100" b="0">
                          <a:solidFill>
                            <a:schemeClr val="accent6">
                              <a:lumMod val="75000"/>
                            </a:schemeClr>
                          </a:solidFill>
                        </a:rPr>
                        <a:t>Account Hijacking</a:t>
                      </a:r>
                    </a:p>
                  </a:txBody>
                  <a:tcPr/>
                </a:tc>
                <a:tc>
                  <a:txBody>
                    <a:bodyPr/>
                    <a:lstStyle/>
                    <a:p>
                      <a:pPr algn="l"/>
                      <a:r>
                        <a:rPr lang="it-IT" sz="1100" b="0">
                          <a:solidFill>
                            <a:schemeClr val="accent6">
                              <a:lumMod val="75000"/>
                            </a:schemeClr>
                          </a:solidFill>
                        </a:rPr>
                        <a:t>HTTPS </a:t>
                      </a:r>
                    </a:p>
                  </a:txBody>
                  <a:tcPr/>
                </a:tc>
                <a:tc>
                  <a:txBody>
                    <a:bodyPr/>
                    <a:lstStyle/>
                    <a:p>
                      <a:pPr algn="l"/>
                      <a:r>
                        <a:rPr lang="it-IT" sz="1100" b="0">
                          <a:solidFill>
                            <a:schemeClr val="accent6">
                              <a:lumMod val="75000"/>
                            </a:schemeClr>
                          </a:solidFill>
                        </a:rPr>
                        <a:t>High</a:t>
                      </a:r>
                    </a:p>
                  </a:txBody>
                  <a:tcPr/>
                </a:tc>
                <a:tc>
                  <a:txBody>
                    <a:bodyPr/>
                    <a:lstStyle/>
                    <a:p>
                      <a:pPr algn="l"/>
                      <a:r>
                        <a:rPr lang="it-IT" sz="1100" b="0">
                          <a:solidFill>
                            <a:schemeClr val="accent6">
                              <a:lumMod val="75000"/>
                            </a:schemeClr>
                          </a:solidFill>
                        </a:rPr>
                        <a:t>Mitigated</a:t>
                      </a:r>
                    </a:p>
                  </a:txBody>
                  <a:tcPr/>
                </a:tc>
                <a:tc>
                  <a:txBody>
                    <a:bodyPr/>
                    <a:lstStyle/>
                    <a:p>
                      <a:pPr algn="l"/>
                      <a:r>
                        <a:rPr lang="it-IT" sz="1100" b="0">
                          <a:solidFill>
                            <a:schemeClr val="accent6">
                              <a:lumMod val="75000"/>
                            </a:schemeClr>
                          </a:solidFill>
                        </a:rPr>
                        <a:t>Configuration</a:t>
                      </a:r>
                    </a:p>
                  </a:txBody>
                  <a:tcPr/>
                </a:tc>
                <a:tc>
                  <a:txBody>
                    <a:bodyPr/>
                    <a:lstStyle/>
                    <a:p>
                      <a:pPr algn="l"/>
                      <a:r>
                        <a:rPr lang="en-US" sz="1100" b="0">
                          <a:solidFill>
                            <a:schemeClr val="accent6">
                              <a:lumMod val="75000"/>
                            </a:schemeClr>
                          </a:solidFill>
                        </a:rPr>
                        <a:t>Ensure Amazon S3 buckets do not allow unknown cross account access via bucket policies.</a:t>
                      </a:r>
                    </a:p>
                  </a:txBody>
                  <a:tcPr/>
                </a:tc>
                <a:extLst>
                  <a:ext uri="{0D108BD9-81ED-4DB2-BD59-A6C34878D82A}">
                    <a16:rowId xmlns:a16="http://schemas.microsoft.com/office/drawing/2014/main" val="4004064768"/>
                  </a:ext>
                </a:extLst>
              </a:tr>
              <a:tr h="38262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100" b="0">
                          <a:solidFill>
                            <a:srgbClr val="CF6C35"/>
                          </a:solidFill>
                        </a:rPr>
                        <a:t>Denial of Service</a:t>
                      </a:r>
                    </a:p>
                  </a:txBody>
                  <a:tcPr/>
                </a:tc>
                <a:tc>
                  <a:txBody>
                    <a:bodyPr/>
                    <a:lstStyle/>
                    <a:p>
                      <a:pPr algn="l"/>
                      <a:r>
                        <a:rPr lang="it-IT" sz="1100" b="0">
                          <a:solidFill>
                            <a:srgbClr val="CF6C35"/>
                          </a:solidFill>
                        </a:rPr>
                        <a:t>Permanent Data Loss</a:t>
                      </a:r>
                    </a:p>
                  </a:txBody>
                  <a:tcPr/>
                </a:tc>
                <a:tc>
                  <a:txBody>
                    <a:bodyPr/>
                    <a:lstStyle/>
                    <a:p>
                      <a:pPr algn="l"/>
                      <a:r>
                        <a:rPr lang="it-IT" sz="1100" b="0">
                          <a:solidFill>
                            <a:srgbClr val="CF6C35"/>
                          </a:solidFill>
                        </a:rPr>
                        <a:t>HTTPS</a:t>
                      </a:r>
                    </a:p>
                  </a:txBody>
                  <a:tcPr/>
                </a:tc>
                <a:tc>
                  <a:txBody>
                    <a:bodyPr/>
                    <a:lstStyle/>
                    <a:p>
                      <a:pPr algn="l"/>
                      <a:r>
                        <a:rPr lang="it-IT" sz="1100" b="0">
                          <a:solidFill>
                            <a:srgbClr val="CF6C35"/>
                          </a:solidFill>
                        </a:rPr>
                        <a:t>Low</a:t>
                      </a:r>
                    </a:p>
                  </a:txBody>
                  <a:tcPr/>
                </a:tc>
                <a:tc>
                  <a:txBody>
                    <a:bodyPr/>
                    <a:lstStyle/>
                    <a:p>
                      <a:pPr algn="l"/>
                      <a:r>
                        <a:rPr lang="it-IT" sz="1100" b="0">
                          <a:solidFill>
                            <a:srgbClr val="CF6C35"/>
                          </a:solidFill>
                        </a:rPr>
                        <a:t>Out of scope</a:t>
                      </a:r>
                    </a:p>
                  </a:txBody>
                  <a:tcPr/>
                </a:tc>
                <a:tc>
                  <a:txBody>
                    <a:bodyPr/>
                    <a:lstStyle/>
                    <a:p>
                      <a:pPr algn="l"/>
                      <a:endParaRPr lang="it-IT" sz="1100" b="0">
                        <a:solidFill>
                          <a:srgbClr val="CF6C35"/>
                        </a:solidFill>
                      </a:endParaRPr>
                    </a:p>
                  </a:txBody>
                  <a:tcPr/>
                </a:tc>
                <a:tc>
                  <a:txBody>
                    <a:bodyPr/>
                    <a:lstStyle/>
                    <a:p>
                      <a:pPr algn="l"/>
                      <a:r>
                        <a:rPr lang="en-US" sz="1100" b="0">
                          <a:solidFill>
                            <a:srgbClr val="CF6C35"/>
                          </a:solidFill>
                        </a:rPr>
                        <a:t>Enable Object Lock for your AWS S3 buckets for data protection and regulatory compliance.</a:t>
                      </a:r>
                    </a:p>
                  </a:txBody>
                  <a:tcPr/>
                </a:tc>
                <a:extLst>
                  <a:ext uri="{0D108BD9-81ED-4DB2-BD59-A6C34878D82A}">
                    <a16:rowId xmlns:a16="http://schemas.microsoft.com/office/drawing/2014/main" val="4170905302"/>
                  </a:ext>
                </a:extLst>
              </a:tr>
              <a:tr h="38262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100">
                          <a:solidFill>
                            <a:srgbClr val="C00000"/>
                          </a:solidFill>
                        </a:rPr>
                        <a:t>Tampering</a:t>
                      </a:r>
                      <a:endParaRPr lang="it-IT" sz="1100" b="0">
                        <a:solidFill>
                          <a:srgbClr val="C00000"/>
                        </a:solidFill>
                      </a:endParaRPr>
                    </a:p>
                  </a:txBody>
                  <a:tcPr/>
                </a:tc>
                <a:tc>
                  <a:txBody>
                    <a:bodyPr/>
                    <a:lstStyle/>
                    <a:p>
                      <a:pPr algn="l"/>
                      <a:r>
                        <a:rPr lang="it-IT" sz="1100" b="0">
                          <a:solidFill>
                            <a:srgbClr val="C00000"/>
                          </a:solidFill>
                        </a:rPr>
                        <a:t>Permanent Data Loss</a:t>
                      </a:r>
                    </a:p>
                  </a:txBody>
                  <a:tcPr/>
                </a:tc>
                <a:tc>
                  <a:txBody>
                    <a:bodyPr/>
                    <a:lstStyle/>
                    <a:p>
                      <a:pPr algn="l"/>
                      <a:r>
                        <a:rPr lang="it-IT" sz="1100" b="0">
                          <a:solidFill>
                            <a:srgbClr val="C00000"/>
                          </a:solidFill>
                        </a:rPr>
                        <a:t>HTTPS</a:t>
                      </a:r>
                    </a:p>
                  </a:txBody>
                  <a:tcPr/>
                </a:tc>
                <a:tc>
                  <a:txBody>
                    <a:bodyPr/>
                    <a:lstStyle/>
                    <a:p>
                      <a:pPr algn="l"/>
                      <a:r>
                        <a:rPr lang="it-IT" sz="1100" b="0">
                          <a:solidFill>
                            <a:srgbClr val="C00000"/>
                          </a:solidFill>
                        </a:rPr>
                        <a:t>Low</a:t>
                      </a:r>
                    </a:p>
                  </a:txBody>
                  <a:tcPr/>
                </a:tc>
                <a:tc>
                  <a:txBody>
                    <a:bodyPr/>
                    <a:lstStyle/>
                    <a:p>
                      <a:pPr algn="l"/>
                      <a:r>
                        <a:rPr lang="it-IT" sz="1100" b="0">
                          <a:solidFill>
                            <a:srgbClr val="C00000"/>
                          </a:solidFill>
                        </a:rPr>
                        <a:t>Open</a:t>
                      </a:r>
                    </a:p>
                  </a:txBody>
                  <a:tcPr/>
                </a:tc>
                <a:tc>
                  <a:txBody>
                    <a:bodyPr/>
                    <a:lstStyle/>
                    <a:p>
                      <a:pPr algn="l"/>
                      <a:endParaRPr lang="it-IT" sz="1100" b="0">
                        <a:solidFill>
                          <a:srgbClr val="C00000"/>
                        </a:solidFill>
                      </a:endParaRPr>
                    </a:p>
                  </a:txBody>
                  <a:tcPr/>
                </a:tc>
                <a:tc>
                  <a:txBody>
                    <a:bodyPr/>
                    <a:lstStyle/>
                    <a:p>
                      <a:pPr algn="l"/>
                      <a:r>
                        <a:rPr lang="en-US" sz="1100" b="0">
                          <a:solidFill>
                            <a:srgbClr val="C00000"/>
                          </a:solidFill>
                        </a:rPr>
                        <a:t>Ensure AWS S3 buckets have the MFA Delete feature enabled.</a:t>
                      </a:r>
                    </a:p>
                  </a:txBody>
                  <a:tcPr/>
                </a:tc>
                <a:extLst>
                  <a:ext uri="{0D108BD9-81ED-4DB2-BD59-A6C34878D82A}">
                    <a16:rowId xmlns:a16="http://schemas.microsoft.com/office/drawing/2014/main" val="323683629"/>
                  </a:ext>
                </a:extLst>
              </a:tr>
              <a:tr h="38262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100" b="0">
                          <a:solidFill>
                            <a:srgbClr val="CF6C35"/>
                          </a:solidFill>
                        </a:rPr>
                        <a:t>Information Disclosure</a:t>
                      </a:r>
                    </a:p>
                  </a:txBody>
                  <a:tcPr/>
                </a:tc>
                <a:tc>
                  <a:txBody>
                    <a:bodyPr/>
                    <a:lstStyle/>
                    <a:p>
                      <a:pPr algn="l"/>
                      <a:r>
                        <a:rPr lang="it-IT" sz="1100" b="0">
                          <a:solidFill>
                            <a:srgbClr val="CF6C35"/>
                          </a:solidFill>
                        </a:rPr>
                        <a:t>Shared Technology Issues</a:t>
                      </a:r>
                    </a:p>
                  </a:txBody>
                  <a:tcPr/>
                </a:tc>
                <a:tc>
                  <a:txBody>
                    <a:bodyPr/>
                    <a:lstStyle/>
                    <a:p>
                      <a:pPr algn="l"/>
                      <a:r>
                        <a:rPr lang="it-IT" sz="1100" b="0">
                          <a:solidFill>
                            <a:srgbClr val="CF6C35"/>
                          </a:solidFill>
                        </a:rPr>
                        <a:t>HTTPS</a:t>
                      </a:r>
                    </a:p>
                  </a:txBody>
                  <a:tcPr/>
                </a:tc>
                <a:tc>
                  <a:txBody>
                    <a:bodyPr/>
                    <a:lstStyle/>
                    <a:p>
                      <a:pPr algn="l"/>
                      <a:r>
                        <a:rPr lang="it-IT" sz="1100" b="0">
                          <a:solidFill>
                            <a:srgbClr val="CF6C35"/>
                          </a:solidFill>
                        </a:rPr>
                        <a:t>Low</a:t>
                      </a:r>
                    </a:p>
                  </a:txBody>
                  <a:tcPr/>
                </a:tc>
                <a:tc>
                  <a:txBody>
                    <a:bodyPr/>
                    <a:lstStyle/>
                    <a:p>
                      <a:pPr algn="l"/>
                      <a:r>
                        <a:rPr lang="it-IT" sz="1100" b="0">
                          <a:solidFill>
                            <a:srgbClr val="CF6C35"/>
                          </a:solidFill>
                        </a:rPr>
                        <a:t>Out of scope</a:t>
                      </a:r>
                    </a:p>
                  </a:txBody>
                  <a:tcPr/>
                </a:tc>
                <a:tc>
                  <a:txBody>
                    <a:bodyPr/>
                    <a:lstStyle/>
                    <a:p>
                      <a:pPr algn="l"/>
                      <a:endParaRPr lang="it-IT" sz="1100" b="0">
                        <a:solidFill>
                          <a:srgbClr val="CF6C35"/>
                        </a:solidFill>
                      </a:endParaRPr>
                    </a:p>
                  </a:txBody>
                  <a:tcPr/>
                </a:tc>
                <a:tc>
                  <a:txBody>
                    <a:bodyPr/>
                    <a:lstStyle/>
                    <a:p>
                      <a:pPr algn="l"/>
                      <a:r>
                        <a:rPr lang="en-US" sz="1100" b="0">
                          <a:solidFill>
                            <a:srgbClr val="CF6C35"/>
                          </a:solidFill>
                        </a:rPr>
                        <a:t>Ensure Amazon S3 buckets have cross-region replication enabled.</a:t>
                      </a:r>
                    </a:p>
                  </a:txBody>
                  <a:tcPr/>
                </a:tc>
                <a:extLst>
                  <a:ext uri="{0D108BD9-81ED-4DB2-BD59-A6C34878D82A}">
                    <a16:rowId xmlns:a16="http://schemas.microsoft.com/office/drawing/2014/main" val="4255622336"/>
                  </a:ext>
                </a:extLst>
              </a:tr>
              <a:tr h="38262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100" b="0">
                          <a:solidFill>
                            <a:srgbClr val="CF6C35"/>
                          </a:solidFill>
                        </a:rPr>
                        <a:t>Information Disclosure</a:t>
                      </a:r>
                    </a:p>
                  </a:txBody>
                  <a:tcPr/>
                </a:tc>
                <a:tc>
                  <a:txBody>
                    <a:bodyPr/>
                    <a:lstStyle/>
                    <a:p>
                      <a:pPr algn="l"/>
                      <a:r>
                        <a:rPr lang="it-IT" sz="1100" b="0">
                          <a:solidFill>
                            <a:srgbClr val="CF6C35"/>
                          </a:solidFill>
                        </a:rPr>
                        <a:t>Confidential Data Exposure</a:t>
                      </a:r>
                    </a:p>
                  </a:txBody>
                  <a:tcPr/>
                </a:tc>
                <a:tc>
                  <a:txBody>
                    <a:bodyPr/>
                    <a:lstStyle/>
                    <a:p>
                      <a:pPr algn="l"/>
                      <a:r>
                        <a:rPr lang="it-IT" sz="1100" b="0">
                          <a:solidFill>
                            <a:srgbClr val="CF6C35"/>
                          </a:solidFill>
                        </a:rPr>
                        <a:t>HTTPS</a:t>
                      </a:r>
                    </a:p>
                  </a:txBody>
                  <a:tcPr/>
                </a:tc>
                <a:tc>
                  <a:txBody>
                    <a:bodyPr/>
                    <a:lstStyle/>
                    <a:p>
                      <a:pPr algn="l"/>
                      <a:r>
                        <a:rPr lang="it-IT" sz="1100" b="0">
                          <a:solidFill>
                            <a:srgbClr val="CF6C35"/>
                          </a:solidFill>
                        </a:rPr>
                        <a:t>Low</a:t>
                      </a:r>
                    </a:p>
                  </a:txBody>
                  <a:tcPr/>
                </a:tc>
                <a:tc>
                  <a:txBody>
                    <a:bodyPr/>
                    <a:lstStyle/>
                    <a:p>
                      <a:pPr algn="l"/>
                      <a:r>
                        <a:rPr lang="it-IT" sz="1100" b="0">
                          <a:solidFill>
                            <a:srgbClr val="CF6C35"/>
                          </a:solidFill>
                        </a:rPr>
                        <a:t>Out of scope</a:t>
                      </a:r>
                    </a:p>
                  </a:txBody>
                  <a:tcPr/>
                </a:tc>
                <a:tc>
                  <a:txBody>
                    <a:bodyPr/>
                    <a:lstStyle/>
                    <a:p>
                      <a:pPr algn="l"/>
                      <a:endParaRPr lang="it-IT" sz="1100" b="0">
                        <a:solidFill>
                          <a:srgbClr val="CF6C35"/>
                        </a:solidFill>
                      </a:endParaRPr>
                    </a:p>
                  </a:txBody>
                  <a:tcPr/>
                </a:tc>
                <a:tc>
                  <a:txBody>
                    <a:bodyPr/>
                    <a:lstStyle/>
                    <a:p>
                      <a:pPr algn="l"/>
                      <a:r>
                        <a:rPr lang="en-US" sz="1100" b="0">
                          <a:solidFill>
                            <a:srgbClr val="CF6C35"/>
                          </a:solidFill>
                        </a:rPr>
                        <a:t>Ensure AWS S3 buckets have server access logging enabled to track access requests.</a:t>
                      </a:r>
                    </a:p>
                  </a:txBody>
                  <a:tcPr/>
                </a:tc>
                <a:extLst>
                  <a:ext uri="{0D108BD9-81ED-4DB2-BD59-A6C34878D82A}">
                    <a16:rowId xmlns:a16="http://schemas.microsoft.com/office/drawing/2014/main" val="1549601882"/>
                  </a:ext>
                </a:extLst>
              </a:tr>
            </a:tbl>
          </a:graphicData>
        </a:graphic>
      </p:graphicFrame>
      <p:graphicFrame>
        <p:nvGraphicFramePr>
          <p:cNvPr id="5" name="Tabella 4">
            <a:extLst>
              <a:ext uri="{FF2B5EF4-FFF2-40B4-BE49-F238E27FC236}">
                <a16:creationId xmlns:a16="http://schemas.microsoft.com/office/drawing/2014/main" id="{00A371FE-9677-F48C-982E-AC4A8DE5F401}"/>
              </a:ext>
            </a:extLst>
          </p:cNvPr>
          <p:cNvGraphicFramePr>
            <a:graphicFrameLocks noGrp="1"/>
          </p:cNvGraphicFramePr>
          <p:nvPr>
            <p:extLst>
              <p:ext uri="{D42A27DB-BD31-4B8C-83A1-F6EECF244321}">
                <p14:modId xmlns:p14="http://schemas.microsoft.com/office/powerpoint/2010/main" val="1148471764"/>
              </p:ext>
            </p:extLst>
          </p:nvPr>
        </p:nvGraphicFramePr>
        <p:xfrm>
          <a:off x="196851" y="1627981"/>
          <a:ext cx="11798298" cy="5130408"/>
        </p:xfrm>
        <a:graphic>
          <a:graphicData uri="http://schemas.openxmlformats.org/drawingml/2006/table">
            <a:tbl>
              <a:tblPr firstRow="1" bandRow="1">
                <a:tableStyleId>{5C22544A-7EE6-4342-B048-85BDC9FD1C3A}</a:tableStyleId>
              </a:tblPr>
              <a:tblGrid>
                <a:gridCol w="1798969">
                  <a:extLst>
                    <a:ext uri="{9D8B030D-6E8A-4147-A177-3AD203B41FA5}">
                      <a16:colId xmlns:a16="http://schemas.microsoft.com/office/drawing/2014/main" val="802234100"/>
                    </a:ext>
                  </a:extLst>
                </a:gridCol>
                <a:gridCol w="1798969">
                  <a:extLst>
                    <a:ext uri="{9D8B030D-6E8A-4147-A177-3AD203B41FA5}">
                      <a16:colId xmlns:a16="http://schemas.microsoft.com/office/drawing/2014/main" val="1124351734"/>
                    </a:ext>
                  </a:extLst>
                </a:gridCol>
                <a:gridCol w="881368">
                  <a:extLst>
                    <a:ext uri="{9D8B030D-6E8A-4147-A177-3AD203B41FA5}">
                      <a16:colId xmlns:a16="http://schemas.microsoft.com/office/drawing/2014/main" val="1430438383"/>
                    </a:ext>
                  </a:extLst>
                </a:gridCol>
                <a:gridCol w="699326">
                  <a:extLst>
                    <a:ext uri="{9D8B030D-6E8A-4147-A177-3AD203B41FA5}">
                      <a16:colId xmlns:a16="http://schemas.microsoft.com/office/drawing/2014/main" val="434147157"/>
                    </a:ext>
                  </a:extLst>
                </a:gridCol>
                <a:gridCol w="1004485">
                  <a:extLst>
                    <a:ext uri="{9D8B030D-6E8A-4147-A177-3AD203B41FA5}">
                      <a16:colId xmlns:a16="http://schemas.microsoft.com/office/drawing/2014/main" val="3864719328"/>
                    </a:ext>
                  </a:extLst>
                </a:gridCol>
                <a:gridCol w="1113033">
                  <a:extLst>
                    <a:ext uri="{9D8B030D-6E8A-4147-A177-3AD203B41FA5}">
                      <a16:colId xmlns:a16="http://schemas.microsoft.com/office/drawing/2014/main" val="1897528701"/>
                    </a:ext>
                  </a:extLst>
                </a:gridCol>
                <a:gridCol w="4502148">
                  <a:extLst>
                    <a:ext uri="{9D8B030D-6E8A-4147-A177-3AD203B41FA5}">
                      <a16:colId xmlns:a16="http://schemas.microsoft.com/office/drawing/2014/main" val="1141693385"/>
                    </a:ext>
                  </a:extLst>
                </a:gridCol>
              </a:tblGrid>
              <a:tr h="193823">
                <a:tc>
                  <a:txBody>
                    <a:bodyPr/>
                    <a:lstStyle/>
                    <a:p>
                      <a:r>
                        <a:rPr lang="it-IT" sz="1200"/>
                        <a:t>STRIDE (Category)</a:t>
                      </a:r>
                    </a:p>
                  </a:txBody>
                  <a:tcPr/>
                </a:tc>
                <a:tc>
                  <a:txBody>
                    <a:bodyPr/>
                    <a:lstStyle/>
                    <a:p>
                      <a:r>
                        <a:rPr lang="it-IT" sz="1200"/>
                        <a:t>Threat</a:t>
                      </a:r>
                    </a:p>
                  </a:txBody>
                  <a:tcPr/>
                </a:tc>
                <a:tc>
                  <a:txBody>
                    <a:bodyPr/>
                    <a:lstStyle/>
                    <a:p>
                      <a:r>
                        <a:rPr lang="it-IT" sz="1200"/>
                        <a:t>Interaction</a:t>
                      </a:r>
                    </a:p>
                  </a:txBody>
                  <a:tcPr/>
                </a:tc>
                <a:tc>
                  <a:txBody>
                    <a:bodyPr/>
                    <a:lstStyle/>
                    <a:p>
                      <a:r>
                        <a:rPr lang="it-IT" sz="1200"/>
                        <a:t>Priority</a:t>
                      </a:r>
                    </a:p>
                  </a:txBody>
                  <a:tcPr/>
                </a:tc>
                <a:tc>
                  <a:txBody>
                    <a:bodyPr/>
                    <a:lstStyle/>
                    <a:p>
                      <a:r>
                        <a:rPr lang="it-IT" sz="1200"/>
                        <a:t>State</a:t>
                      </a:r>
                    </a:p>
                  </a:txBody>
                  <a:tcPr/>
                </a:tc>
                <a:tc>
                  <a:txBody>
                    <a:bodyPr/>
                    <a:lstStyle/>
                    <a:p>
                      <a:r>
                        <a:rPr lang="it-IT" sz="1200"/>
                        <a:t>Changed by</a:t>
                      </a:r>
                    </a:p>
                  </a:txBody>
                  <a:tcPr/>
                </a:tc>
                <a:tc>
                  <a:txBody>
                    <a:bodyPr/>
                    <a:lstStyle/>
                    <a:p>
                      <a:r>
                        <a:rPr lang="it-IT" sz="1200"/>
                        <a:t>Description</a:t>
                      </a:r>
                    </a:p>
                  </a:txBody>
                  <a:tcPr/>
                </a:tc>
                <a:extLst>
                  <a:ext uri="{0D108BD9-81ED-4DB2-BD59-A6C34878D82A}">
                    <a16:rowId xmlns:a16="http://schemas.microsoft.com/office/drawing/2014/main" val="4190509773"/>
                  </a:ext>
                </a:extLst>
              </a:tr>
              <a:tr h="382628">
                <a:tc>
                  <a:txBody>
                    <a:bodyPr/>
                    <a:lstStyle/>
                    <a:p>
                      <a:pPr algn="l"/>
                      <a:r>
                        <a:rPr lang="it-IT" sz="1100" b="0">
                          <a:solidFill>
                            <a:schemeClr val="accent6">
                              <a:lumMod val="75000"/>
                            </a:schemeClr>
                          </a:solidFill>
                        </a:rPr>
                        <a:t>Elevation of Privilege</a:t>
                      </a:r>
                    </a:p>
                  </a:txBody>
                  <a:tcPr/>
                </a:tc>
                <a:tc>
                  <a:txBody>
                    <a:bodyPr/>
                    <a:lstStyle/>
                    <a:p>
                      <a:pPr algn="l"/>
                      <a:r>
                        <a:rPr lang="it-IT" sz="1100" b="0">
                          <a:solidFill>
                            <a:schemeClr val="accent6">
                              <a:lumMod val="75000"/>
                            </a:schemeClr>
                          </a:solidFill>
                        </a:rPr>
                        <a:t>Malicious Insiders</a:t>
                      </a:r>
                    </a:p>
                  </a:txBody>
                  <a:tcPr/>
                </a:tc>
                <a:tc>
                  <a:txBody>
                    <a:bodyPr/>
                    <a:lstStyle/>
                    <a:p>
                      <a:pPr algn="l"/>
                      <a:r>
                        <a:rPr lang="it-IT" sz="1100" b="0">
                          <a:solidFill>
                            <a:schemeClr val="accent6">
                              <a:lumMod val="75000"/>
                            </a:schemeClr>
                          </a:solidFill>
                        </a:rPr>
                        <a:t>HTTPS</a:t>
                      </a:r>
                    </a:p>
                  </a:txBody>
                  <a:tcPr/>
                </a:tc>
                <a:tc>
                  <a:txBody>
                    <a:bodyPr/>
                    <a:lstStyle/>
                    <a:p>
                      <a:pPr algn="l"/>
                      <a:r>
                        <a:rPr lang="it-IT" sz="1100" b="0">
                          <a:solidFill>
                            <a:schemeClr val="accent6">
                              <a:lumMod val="75000"/>
                            </a:schemeClr>
                          </a:solidFill>
                        </a:rPr>
                        <a:t>High</a:t>
                      </a:r>
                    </a:p>
                  </a:txBody>
                  <a:tcPr/>
                </a:tc>
                <a:tc>
                  <a:txBody>
                    <a:bodyPr/>
                    <a:lstStyle/>
                    <a:p>
                      <a:pPr algn="l"/>
                      <a:r>
                        <a:rPr lang="it-IT" sz="1100" b="0">
                          <a:solidFill>
                            <a:schemeClr val="accent6">
                              <a:lumMod val="75000"/>
                            </a:schemeClr>
                          </a:solidFill>
                        </a:rPr>
                        <a:t>Mitigated</a:t>
                      </a:r>
                    </a:p>
                  </a:txBody>
                  <a:tcPr/>
                </a:tc>
                <a:tc>
                  <a:txBody>
                    <a:bodyPr/>
                    <a:lstStyle/>
                    <a:p>
                      <a:pPr algn="l"/>
                      <a:r>
                        <a:rPr lang="it-IT" sz="1100" b="0">
                          <a:solidFill>
                            <a:schemeClr val="accent6">
                              <a:lumMod val="75000"/>
                            </a:schemeClr>
                          </a:solidFill>
                        </a:rPr>
                        <a:t>Configuration</a:t>
                      </a:r>
                    </a:p>
                  </a:txBody>
                  <a:tcPr/>
                </a:tc>
                <a:tc>
                  <a:txBody>
                    <a:bodyPr/>
                    <a:lstStyle/>
                    <a:p>
                      <a:pPr algn="l"/>
                      <a:r>
                        <a:rPr lang="en-US" sz="1100" b="0">
                          <a:solidFill>
                            <a:schemeClr val="accent6">
                              <a:lumMod val="75000"/>
                            </a:schemeClr>
                          </a:solidFill>
                        </a:rPr>
                        <a:t>Ensure AWS S3 buckets enforce Server-Side Encryption.</a:t>
                      </a:r>
                    </a:p>
                  </a:txBody>
                  <a:tcPr/>
                </a:tc>
                <a:extLst>
                  <a:ext uri="{0D108BD9-81ED-4DB2-BD59-A6C34878D82A}">
                    <a16:rowId xmlns:a16="http://schemas.microsoft.com/office/drawing/2014/main" val="95233788"/>
                  </a:ext>
                </a:extLst>
              </a:tr>
              <a:tr h="38262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100">
                          <a:solidFill>
                            <a:srgbClr val="CF6C35"/>
                          </a:solidFill>
                        </a:rPr>
                        <a:t>Information Disclosure</a:t>
                      </a:r>
                      <a:endParaRPr lang="en-US" sz="1100" b="0">
                        <a:solidFill>
                          <a:srgbClr val="CF6C35"/>
                        </a:solidFill>
                      </a:endParaRPr>
                    </a:p>
                  </a:txBody>
                  <a:tcPr/>
                </a:tc>
                <a:tc>
                  <a:txBody>
                    <a:bodyPr/>
                    <a:lstStyle/>
                    <a:p>
                      <a:pPr algn="l"/>
                      <a:r>
                        <a:rPr lang="it-IT" sz="1100" b="0">
                          <a:solidFill>
                            <a:srgbClr val="CF6C35"/>
                          </a:solidFill>
                        </a:rPr>
                        <a:t>Insecure Communication</a:t>
                      </a:r>
                    </a:p>
                  </a:txBody>
                  <a:tcPr/>
                </a:tc>
                <a:tc>
                  <a:txBody>
                    <a:bodyPr/>
                    <a:lstStyle/>
                    <a:p>
                      <a:pPr algn="l"/>
                      <a:r>
                        <a:rPr lang="it-IT" sz="1100" b="0">
                          <a:solidFill>
                            <a:srgbClr val="CF6C35"/>
                          </a:solidFill>
                        </a:rPr>
                        <a:t>HTTPS</a:t>
                      </a:r>
                    </a:p>
                  </a:txBody>
                  <a:tcPr/>
                </a:tc>
                <a:tc>
                  <a:txBody>
                    <a:bodyPr/>
                    <a:lstStyle/>
                    <a:p>
                      <a:pPr algn="l"/>
                      <a:r>
                        <a:rPr lang="it-IT" sz="1100" b="0">
                          <a:solidFill>
                            <a:srgbClr val="CF6C35"/>
                          </a:solidFill>
                        </a:rPr>
                        <a:t>Low</a:t>
                      </a:r>
                    </a:p>
                  </a:txBody>
                  <a:tcPr/>
                </a:tc>
                <a:tc>
                  <a:txBody>
                    <a:bodyPr/>
                    <a:lstStyle/>
                    <a:p>
                      <a:pPr algn="l"/>
                      <a:r>
                        <a:rPr lang="it-IT" sz="1100" b="0">
                          <a:solidFill>
                            <a:srgbClr val="CF6C35"/>
                          </a:solidFill>
                        </a:rPr>
                        <a:t>Out of scope</a:t>
                      </a:r>
                    </a:p>
                  </a:txBody>
                  <a:tcPr/>
                </a:tc>
                <a:tc>
                  <a:txBody>
                    <a:bodyPr/>
                    <a:lstStyle/>
                    <a:p>
                      <a:pPr algn="l"/>
                      <a:endParaRPr lang="it-IT" sz="1100" b="0">
                        <a:solidFill>
                          <a:srgbClr val="CF6C35"/>
                        </a:solidFill>
                      </a:endParaRPr>
                    </a:p>
                  </a:txBody>
                  <a:tcPr/>
                </a:tc>
                <a:tc>
                  <a:txBody>
                    <a:bodyPr/>
                    <a:lstStyle/>
                    <a:p>
                      <a:pPr algn="l"/>
                      <a:r>
                        <a:rPr lang="en-US" sz="1100" b="0">
                          <a:solidFill>
                            <a:srgbClr val="CF6C35"/>
                          </a:solidFill>
                        </a:rPr>
                        <a:t>Ensure sensitive data is masked for Analytics workloads.</a:t>
                      </a:r>
                    </a:p>
                  </a:txBody>
                  <a:tcPr/>
                </a:tc>
                <a:extLst>
                  <a:ext uri="{0D108BD9-81ED-4DB2-BD59-A6C34878D82A}">
                    <a16:rowId xmlns:a16="http://schemas.microsoft.com/office/drawing/2014/main" val="2568406708"/>
                  </a:ext>
                </a:extLst>
              </a:tr>
              <a:tr h="382628">
                <a:tc>
                  <a:txBody>
                    <a:bodyPr/>
                    <a:lstStyle/>
                    <a:p>
                      <a:pPr algn="l"/>
                      <a:r>
                        <a:rPr lang="it-IT" sz="1100">
                          <a:solidFill>
                            <a:schemeClr val="accent6">
                              <a:lumMod val="75000"/>
                            </a:schemeClr>
                          </a:solidFill>
                        </a:rPr>
                        <a:t>Tampering</a:t>
                      </a:r>
                      <a:endParaRPr lang="it-IT" sz="1100" b="0">
                        <a:solidFill>
                          <a:schemeClr val="accent6">
                            <a:lumMod val="75000"/>
                          </a:schemeClr>
                        </a:solidFill>
                      </a:endParaRPr>
                    </a:p>
                  </a:txBody>
                  <a:tcPr/>
                </a:tc>
                <a:tc>
                  <a:txBody>
                    <a:bodyPr/>
                    <a:lstStyle/>
                    <a:p>
                      <a:pPr algn="l"/>
                      <a:r>
                        <a:rPr lang="it-IT" sz="1100" b="0">
                          <a:solidFill>
                            <a:schemeClr val="accent6">
                              <a:lumMod val="75000"/>
                            </a:schemeClr>
                          </a:solidFill>
                        </a:rPr>
                        <a:t>Shared Technology Issues</a:t>
                      </a:r>
                    </a:p>
                  </a:txBody>
                  <a:tcPr/>
                </a:tc>
                <a:tc>
                  <a:txBody>
                    <a:bodyPr/>
                    <a:lstStyle/>
                    <a:p>
                      <a:pPr algn="l"/>
                      <a:r>
                        <a:rPr lang="it-IT" sz="1100" b="0">
                          <a:solidFill>
                            <a:schemeClr val="accent6">
                              <a:lumMod val="75000"/>
                            </a:schemeClr>
                          </a:solidFill>
                        </a:rPr>
                        <a:t>HTTPS</a:t>
                      </a:r>
                    </a:p>
                  </a:txBody>
                  <a:tcPr/>
                </a:tc>
                <a:tc>
                  <a:txBody>
                    <a:bodyPr/>
                    <a:lstStyle/>
                    <a:p>
                      <a:pPr algn="l"/>
                      <a:r>
                        <a:rPr lang="it-IT" sz="1100" b="0">
                          <a:solidFill>
                            <a:schemeClr val="accent6">
                              <a:lumMod val="75000"/>
                            </a:schemeClr>
                          </a:solidFill>
                        </a:rPr>
                        <a:t>High</a:t>
                      </a:r>
                    </a:p>
                  </a:txBody>
                  <a:tcPr/>
                </a:tc>
                <a:tc>
                  <a:txBody>
                    <a:bodyPr/>
                    <a:lstStyle/>
                    <a:p>
                      <a:pPr algn="l"/>
                      <a:r>
                        <a:rPr lang="it-IT" sz="1100" b="0">
                          <a:solidFill>
                            <a:schemeClr val="accent6">
                              <a:lumMod val="75000"/>
                            </a:schemeClr>
                          </a:solidFill>
                        </a:rPr>
                        <a:t>Mitigated</a:t>
                      </a:r>
                    </a:p>
                  </a:txBody>
                  <a:tcPr/>
                </a:tc>
                <a:tc>
                  <a:txBody>
                    <a:bodyPr/>
                    <a:lstStyle/>
                    <a:p>
                      <a:pPr algn="l"/>
                      <a:r>
                        <a:rPr lang="it-IT" sz="1100" b="0">
                          <a:solidFill>
                            <a:schemeClr val="accent6">
                              <a:lumMod val="75000"/>
                            </a:schemeClr>
                          </a:solidFill>
                        </a:rPr>
                        <a:t>Configuration</a:t>
                      </a:r>
                    </a:p>
                  </a:txBody>
                  <a:tcPr/>
                </a:tc>
                <a:tc>
                  <a:txBody>
                    <a:bodyPr/>
                    <a:lstStyle/>
                    <a:p>
                      <a:pPr algn="l"/>
                      <a:r>
                        <a:rPr lang="en-US" sz="1100" b="0">
                          <a:solidFill>
                            <a:schemeClr val="accent6">
                              <a:lumMod val="75000"/>
                            </a:schemeClr>
                          </a:solidFill>
                        </a:rPr>
                        <a:t>Ensure Amazon S3 bucket objects are encrypted using AWS KMS customer managed key.</a:t>
                      </a:r>
                    </a:p>
                  </a:txBody>
                  <a:tcPr/>
                </a:tc>
                <a:extLst>
                  <a:ext uri="{0D108BD9-81ED-4DB2-BD59-A6C34878D82A}">
                    <a16:rowId xmlns:a16="http://schemas.microsoft.com/office/drawing/2014/main" val="2422606933"/>
                  </a:ext>
                </a:extLst>
              </a:tr>
              <a:tr h="382628">
                <a:tc>
                  <a:txBody>
                    <a:bodyPr/>
                    <a:lstStyle/>
                    <a:p>
                      <a:pPr algn="l"/>
                      <a:r>
                        <a:rPr lang="it-IT" sz="1100" b="0">
                          <a:solidFill>
                            <a:schemeClr val="accent6">
                              <a:lumMod val="75000"/>
                            </a:schemeClr>
                          </a:solidFill>
                        </a:rPr>
                        <a:t>Denial of Service</a:t>
                      </a:r>
                    </a:p>
                  </a:txBody>
                  <a:tcPr/>
                </a:tc>
                <a:tc>
                  <a:txBody>
                    <a:bodyPr/>
                    <a:lstStyle/>
                    <a:p>
                      <a:pPr algn="l"/>
                      <a:r>
                        <a:rPr lang="it-IT" sz="1100" b="0">
                          <a:solidFill>
                            <a:schemeClr val="accent6">
                              <a:lumMod val="75000"/>
                            </a:schemeClr>
                          </a:solidFill>
                        </a:rPr>
                        <a:t>Cloud Services Abuse</a:t>
                      </a:r>
                    </a:p>
                  </a:txBody>
                  <a:tcPr/>
                </a:tc>
                <a:tc>
                  <a:txBody>
                    <a:bodyPr/>
                    <a:lstStyle/>
                    <a:p>
                      <a:pPr algn="l"/>
                      <a:r>
                        <a:rPr lang="it-IT" sz="1100" b="0">
                          <a:solidFill>
                            <a:schemeClr val="accent6">
                              <a:lumMod val="75000"/>
                            </a:schemeClr>
                          </a:solidFill>
                        </a:rPr>
                        <a:t>HTTPS</a:t>
                      </a:r>
                    </a:p>
                  </a:txBody>
                  <a:tcPr/>
                </a:tc>
                <a:tc>
                  <a:txBody>
                    <a:bodyPr/>
                    <a:lstStyle/>
                    <a:p>
                      <a:pPr algn="l"/>
                      <a:r>
                        <a:rPr lang="it-IT" sz="1100" b="0">
                          <a:solidFill>
                            <a:schemeClr val="accent6">
                              <a:lumMod val="75000"/>
                            </a:schemeClr>
                          </a:solidFill>
                        </a:rPr>
                        <a:t>High</a:t>
                      </a:r>
                    </a:p>
                  </a:txBody>
                  <a:tcPr/>
                </a:tc>
                <a:tc>
                  <a:txBody>
                    <a:bodyPr/>
                    <a:lstStyle/>
                    <a:p>
                      <a:pPr algn="l"/>
                      <a:r>
                        <a:rPr lang="it-IT" sz="1100" b="0">
                          <a:solidFill>
                            <a:schemeClr val="accent6">
                              <a:lumMod val="75000"/>
                            </a:schemeClr>
                          </a:solidFill>
                        </a:rPr>
                        <a:t>Mitigated</a:t>
                      </a:r>
                    </a:p>
                  </a:txBody>
                  <a:tcPr/>
                </a:tc>
                <a:tc>
                  <a:txBody>
                    <a:bodyPr/>
                    <a:lstStyle/>
                    <a:p>
                      <a:pPr algn="l"/>
                      <a:r>
                        <a:rPr lang="it-IT" sz="1100" b="0">
                          <a:solidFill>
                            <a:schemeClr val="accent6">
                              <a:lumMod val="75000"/>
                            </a:schemeClr>
                          </a:solidFill>
                        </a:rPr>
                        <a:t>Account Management</a:t>
                      </a:r>
                    </a:p>
                  </a:txBody>
                  <a:tcPr/>
                </a:tc>
                <a:tc>
                  <a:txBody>
                    <a:bodyPr/>
                    <a:lstStyle/>
                    <a:p>
                      <a:pPr algn="l"/>
                      <a:r>
                        <a:rPr lang="en-US" sz="1100" b="0">
                          <a:solidFill>
                            <a:schemeClr val="accent6">
                              <a:lumMod val="75000"/>
                            </a:schemeClr>
                          </a:solidFill>
                        </a:rPr>
                        <a:t>Ensure that Amazon S3 public access is blocked at the S3 Account level for data protection.</a:t>
                      </a:r>
                    </a:p>
                  </a:txBody>
                  <a:tcPr/>
                </a:tc>
                <a:extLst>
                  <a:ext uri="{0D108BD9-81ED-4DB2-BD59-A6C34878D82A}">
                    <a16:rowId xmlns:a16="http://schemas.microsoft.com/office/drawing/2014/main" val="2096253376"/>
                  </a:ext>
                </a:extLst>
              </a:tr>
              <a:tr h="382628">
                <a:tc>
                  <a:txBody>
                    <a:bodyPr/>
                    <a:lstStyle/>
                    <a:p>
                      <a:pPr algn="l"/>
                      <a:r>
                        <a:rPr lang="it-IT" sz="1100" b="0">
                          <a:solidFill>
                            <a:schemeClr val="accent6">
                              <a:lumMod val="75000"/>
                            </a:schemeClr>
                          </a:solidFill>
                        </a:rPr>
                        <a:t>Information Disclosure</a:t>
                      </a:r>
                    </a:p>
                  </a:txBody>
                  <a:tcPr/>
                </a:tc>
                <a:tc>
                  <a:txBody>
                    <a:bodyPr/>
                    <a:lstStyle/>
                    <a:p>
                      <a:pPr algn="l"/>
                      <a:r>
                        <a:rPr lang="it-IT" sz="1100" b="0">
                          <a:solidFill>
                            <a:schemeClr val="accent6">
                              <a:lumMod val="75000"/>
                            </a:schemeClr>
                          </a:solidFill>
                        </a:rPr>
                        <a:t>Confidential Data Exposure</a:t>
                      </a:r>
                    </a:p>
                  </a:txBody>
                  <a:tcPr/>
                </a:tc>
                <a:tc>
                  <a:txBody>
                    <a:bodyPr/>
                    <a:lstStyle/>
                    <a:p>
                      <a:pPr algn="l"/>
                      <a:r>
                        <a:rPr lang="it-IT" sz="1100" b="0">
                          <a:solidFill>
                            <a:schemeClr val="accent6">
                              <a:lumMod val="75000"/>
                            </a:schemeClr>
                          </a:solidFill>
                        </a:rPr>
                        <a:t>HTTPS</a:t>
                      </a:r>
                    </a:p>
                  </a:txBody>
                  <a:tcPr/>
                </a:tc>
                <a:tc>
                  <a:txBody>
                    <a:bodyPr/>
                    <a:lstStyle/>
                    <a:p>
                      <a:pPr algn="l"/>
                      <a:r>
                        <a:rPr lang="it-IT" sz="1100" b="0">
                          <a:solidFill>
                            <a:schemeClr val="accent6">
                              <a:lumMod val="75000"/>
                            </a:schemeClr>
                          </a:solidFill>
                        </a:rPr>
                        <a:t>High</a:t>
                      </a:r>
                    </a:p>
                  </a:txBody>
                  <a:tcPr/>
                </a:tc>
                <a:tc>
                  <a:txBody>
                    <a:bodyPr/>
                    <a:lstStyle/>
                    <a:p>
                      <a:pPr algn="l"/>
                      <a:r>
                        <a:rPr lang="it-IT" sz="1100" b="0">
                          <a:solidFill>
                            <a:schemeClr val="accent6">
                              <a:lumMod val="75000"/>
                            </a:schemeClr>
                          </a:solidFill>
                        </a:rPr>
                        <a:t>Mitigated</a:t>
                      </a:r>
                    </a:p>
                  </a:txBody>
                  <a:tcPr/>
                </a:tc>
                <a:tc>
                  <a:txBody>
                    <a:bodyPr/>
                    <a:lstStyle/>
                    <a:p>
                      <a:pPr algn="l"/>
                      <a:r>
                        <a:rPr lang="it-IT" sz="1100" b="0">
                          <a:solidFill>
                            <a:schemeClr val="accent6">
                              <a:lumMod val="75000"/>
                            </a:schemeClr>
                          </a:solidFill>
                        </a:rPr>
                        <a:t>Configuration</a:t>
                      </a:r>
                    </a:p>
                  </a:txBody>
                  <a:tcPr/>
                </a:tc>
                <a:tc>
                  <a:txBody>
                    <a:bodyPr/>
                    <a:lstStyle/>
                    <a:p>
                      <a:pPr algn="l"/>
                      <a:r>
                        <a:rPr lang="en-US" sz="1100" b="0">
                          <a:solidFill>
                            <a:schemeClr val="accent6">
                              <a:lumMod val="75000"/>
                            </a:schemeClr>
                          </a:solidFill>
                        </a:rPr>
                        <a:t>Protect Data Using Server-Side Encryption with CMKs Stored in AWS Key Management Service (SSE-KMS).</a:t>
                      </a:r>
                    </a:p>
                  </a:txBody>
                  <a:tcPr/>
                </a:tc>
                <a:extLst>
                  <a:ext uri="{0D108BD9-81ED-4DB2-BD59-A6C34878D82A}">
                    <a16:rowId xmlns:a16="http://schemas.microsoft.com/office/drawing/2014/main" val="1730901518"/>
                  </a:ext>
                </a:extLst>
              </a:tr>
              <a:tr h="382628">
                <a:tc>
                  <a:txBody>
                    <a:bodyPr/>
                    <a:lstStyle/>
                    <a:p>
                      <a:pPr algn="l"/>
                      <a:r>
                        <a:rPr lang="it-IT" sz="1100" b="0">
                          <a:solidFill>
                            <a:schemeClr val="accent6">
                              <a:lumMod val="75000"/>
                            </a:schemeClr>
                          </a:solidFill>
                        </a:rPr>
                        <a:t>Tampering</a:t>
                      </a:r>
                    </a:p>
                  </a:txBody>
                  <a:tcPr/>
                </a:tc>
                <a:tc>
                  <a:txBody>
                    <a:bodyPr/>
                    <a:lstStyle/>
                    <a:p>
                      <a:pPr algn="l"/>
                      <a:r>
                        <a:rPr lang="it-IT" sz="1100" b="0">
                          <a:solidFill>
                            <a:schemeClr val="accent6">
                              <a:lumMod val="75000"/>
                            </a:schemeClr>
                          </a:solidFill>
                        </a:rPr>
                        <a:t>Malicious Insiders</a:t>
                      </a:r>
                    </a:p>
                  </a:txBody>
                  <a:tcPr/>
                </a:tc>
                <a:tc>
                  <a:txBody>
                    <a:bodyPr/>
                    <a:lstStyle/>
                    <a:p>
                      <a:pPr algn="l"/>
                      <a:r>
                        <a:rPr lang="it-IT" sz="1100" b="0">
                          <a:solidFill>
                            <a:schemeClr val="accent6">
                              <a:lumMod val="75000"/>
                            </a:schemeClr>
                          </a:solidFill>
                        </a:rPr>
                        <a:t>HTTPS</a:t>
                      </a:r>
                    </a:p>
                  </a:txBody>
                  <a:tcPr/>
                </a:tc>
                <a:tc>
                  <a:txBody>
                    <a:bodyPr/>
                    <a:lstStyle/>
                    <a:p>
                      <a:pPr algn="l"/>
                      <a:r>
                        <a:rPr lang="it-IT" sz="1100" b="0">
                          <a:solidFill>
                            <a:schemeClr val="accent6">
                              <a:lumMod val="75000"/>
                            </a:schemeClr>
                          </a:solidFill>
                        </a:rPr>
                        <a:t>High</a:t>
                      </a:r>
                    </a:p>
                  </a:txBody>
                  <a:tcPr/>
                </a:tc>
                <a:tc>
                  <a:txBody>
                    <a:bodyPr/>
                    <a:lstStyle/>
                    <a:p>
                      <a:pPr algn="l"/>
                      <a:r>
                        <a:rPr lang="it-IT" sz="1100" b="0">
                          <a:solidFill>
                            <a:schemeClr val="accent6">
                              <a:lumMod val="75000"/>
                            </a:schemeClr>
                          </a:solidFill>
                        </a:rPr>
                        <a:t>Mitigated</a:t>
                      </a:r>
                    </a:p>
                  </a:txBody>
                  <a:tcPr/>
                </a:tc>
                <a:tc>
                  <a:txBody>
                    <a:bodyPr/>
                    <a:lstStyle/>
                    <a:p>
                      <a:pPr algn="l"/>
                      <a:r>
                        <a:rPr lang="it-IT" sz="1100" b="0">
                          <a:solidFill>
                            <a:schemeClr val="accent6">
                              <a:lumMod val="75000"/>
                            </a:schemeClr>
                          </a:solidFill>
                        </a:rPr>
                        <a:t>S3 Bucket Policy</a:t>
                      </a:r>
                    </a:p>
                  </a:txBody>
                  <a:tcPr/>
                </a:tc>
                <a:tc>
                  <a:txBody>
                    <a:bodyPr/>
                    <a:lstStyle/>
                    <a:p>
                      <a:pPr algn="l"/>
                      <a:r>
                        <a:rPr lang="en-US" sz="1100" b="0">
                          <a:solidFill>
                            <a:schemeClr val="accent6">
                              <a:lumMod val="75000"/>
                            </a:schemeClr>
                          </a:solidFill>
                        </a:rPr>
                        <a:t>Set Permissions on an Object.</a:t>
                      </a:r>
                    </a:p>
                  </a:txBody>
                  <a:tcPr/>
                </a:tc>
                <a:extLst>
                  <a:ext uri="{0D108BD9-81ED-4DB2-BD59-A6C34878D82A}">
                    <a16:rowId xmlns:a16="http://schemas.microsoft.com/office/drawing/2014/main" val="2207937312"/>
                  </a:ext>
                </a:extLst>
              </a:tr>
              <a:tr h="382628">
                <a:tc>
                  <a:txBody>
                    <a:bodyPr/>
                    <a:lstStyle/>
                    <a:p>
                      <a:pPr algn="l"/>
                      <a:r>
                        <a:rPr lang="it-IT" sz="1100" b="0">
                          <a:solidFill>
                            <a:srgbClr val="CF6C35"/>
                          </a:solidFill>
                        </a:rPr>
                        <a:t>Tampering</a:t>
                      </a:r>
                    </a:p>
                  </a:txBody>
                  <a:tcPr/>
                </a:tc>
                <a:tc>
                  <a:txBody>
                    <a:bodyPr/>
                    <a:lstStyle/>
                    <a:p>
                      <a:pPr algn="l"/>
                      <a:r>
                        <a:rPr lang="it-IT" sz="1100" b="0">
                          <a:solidFill>
                            <a:srgbClr val="CF6C35"/>
                          </a:solidFill>
                        </a:rPr>
                        <a:t>Shared Technology Issues</a:t>
                      </a:r>
                    </a:p>
                  </a:txBody>
                  <a:tcPr/>
                </a:tc>
                <a:tc>
                  <a:txBody>
                    <a:bodyPr/>
                    <a:lstStyle/>
                    <a:p>
                      <a:pPr algn="l"/>
                      <a:r>
                        <a:rPr lang="it-IT" sz="1100" b="0">
                          <a:solidFill>
                            <a:srgbClr val="CF6C35"/>
                          </a:solidFill>
                        </a:rPr>
                        <a:t>HTTPS</a:t>
                      </a:r>
                    </a:p>
                  </a:txBody>
                  <a:tcPr/>
                </a:tc>
                <a:tc>
                  <a:txBody>
                    <a:bodyPr/>
                    <a:lstStyle/>
                    <a:p>
                      <a:pPr algn="l"/>
                      <a:r>
                        <a:rPr lang="it-IT" sz="1100" b="0">
                          <a:solidFill>
                            <a:srgbClr val="CF6C35"/>
                          </a:solidFill>
                        </a:rPr>
                        <a:t>Low</a:t>
                      </a:r>
                    </a:p>
                  </a:txBody>
                  <a:tcPr/>
                </a:tc>
                <a:tc>
                  <a:txBody>
                    <a:bodyPr/>
                    <a:lstStyle/>
                    <a:p>
                      <a:pPr algn="l"/>
                      <a:r>
                        <a:rPr lang="it-IT" sz="1100" b="0">
                          <a:solidFill>
                            <a:srgbClr val="CF6C35"/>
                          </a:solidFill>
                        </a:rPr>
                        <a:t>Out of scope</a:t>
                      </a:r>
                    </a:p>
                  </a:txBody>
                  <a:tcPr/>
                </a:tc>
                <a:tc>
                  <a:txBody>
                    <a:bodyPr/>
                    <a:lstStyle/>
                    <a:p>
                      <a:pPr algn="l"/>
                      <a:endParaRPr lang="it-IT" sz="1100" b="0">
                        <a:solidFill>
                          <a:srgbClr val="CF6C35"/>
                        </a:solidFill>
                      </a:endParaRPr>
                    </a:p>
                  </a:txBody>
                  <a:tcPr/>
                </a:tc>
                <a:tc>
                  <a:txBody>
                    <a:bodyPr/>
                    <a:lstStyle/>
                    <a:p>
                      <a:pPr algn="l"/>
                      <a:r>
                        <a:rPr lang="en-US" sz="1100" b="0">
                          <a:solidFill>
                            <a:srgbClr val="CF6C35"/>
                          </a:solidFill>
                        </a:rPr>
                        <a:t>Set ACL Bucket Permissions.</a:t>
                      </a:r>
                    </a:p>
                  </a:txBody>
                  <a:tcPr/>
                </a:tc>
                <a:extLst>
                  <a:ext uri="{0D108BD9-81ED-4DB2-BD59-A6C34878D82A}">
                    <a16:rowId xmlns:a16="http://schemas.microsoft.com/office/drawing/2014/main" val="1140356852"/>
                  </a:ext>
                </a:extLst>
              </a:tr>
              <a:tr h="382628">
                <a:tc>
                  <a:txBody>
                    <a:bodyPr/>
                    <a:lstStyle/>
                    <a:p>
                      <a:pPr algn="l"/>
                      <a:r>
                        <a:rPr lang="it-IT" sz="1100" b="0">
                          <a:solidFill>
                            <a:schemeClr val="accent6">
                              <a:lumMod val="75000"/>
                            </a:schemeClr>
                          </a:solidFill>
                        </a:rPr>
                        <a:t>Elevation of Privilege</a:t>
                      </a:r>
                    </a:p>
                  </a:txBody>
                  <a:tcPr/>
                </a:tc>
                <a:tc>
                  <a:txBody>
                    <a:bodyPr/>
                    <a:lstStyle/>
                    <a:p>
                      <a:pPr algn="l"/>
                      <a:r>
                        <a:rPr lang="it-IT" sz="1100" b="0">
                          <a:solidFill>
                            <a:schemeClr val="accent6">
                              <a:lumMod val="75000"/>
                            </a:schemeClr>
                          </a:solidFill>
                        </a:rPr>
                        <a:t>Account Hijacking</a:t>
                      </a:r>
                    </a:p>
                  </a:txBody>
                  <a:tcPr/>
                </a:tc>
                <a:tc>
                  <a:txBody>
                    <a:bodyPr/>
                    <a:lstStyle/>
                    <a:p>
                      <a:pPr algn="l"/>
                      <a:r>
                        <a:rPr lang="it-IT" sz="1100" b="0">
                          <a:solidFill>
                            <a:schemeClr val="accent6">
                              <a:lumMod val="75000"/>
                            </a:schemeClr>
                          </a:solidFill>
                        </a:rPr>
                        <a:t>HTTPS</a:t>
                      </a:r>
                    </a:p>
                  </a:txBody>
                  <a:tcPr/>
                </a:tc>
                <a:tc>
                  <a:txBody>
                    <a:bodyPr/>
                    <a:lstStyle/>
                    <a:p>
                      <a:pPr algn="l"/>
                      <a:r>
                        <a:rPr lang="it-IT" sz="1100" b="0">
                          <a:solidFill>
                            <a:schemeClr val="accent6">
                              <a:lumMod val="75000"/>
                            </a:schemeClr>
                          </a:solidFill>
                        </a:rPr>
                        <a:t>High</a:t>
                      </a:r>
                    </a:p>
                  </a:txBody>
                  <a:tcPr/>
                </a:tc>
                <a:tc>
                  <a:txBody>
                    <a:bodyPr/>
                    <a:lstStyle/>
                    <a:p>
                      <a:pPr algn="l"/>
                      <a:r>
                        <a:rPr lang="it-IT" sz="1100" b="0">
                          <a:solidFill>
                            <a:schemeClr val="accent6">
                              <a:lumMod val="75000"/>
                            </a:schemeClr>
                          </a:solidFill>
                        </a:rPr>
                        <a:t>Mitigated</a:t>
                      </a:r>
                    </a:p>
                  </a:txBody>
                  <a:tcPr/>
                </a:tc>
                <a:tc>
                  <a:txBody>
                    <a:bodyPr/>
                    <a:lstStyle/>
                    <a:p>
                      <a:pPr algn="l"/>
                      <a:r>
                        <a:rPr lang="it-IT" sz="1100" b="0">
                          <a:solidFill>
                            <a:schemeClr val="accent6">
                              <a:lumMod val="75000"/>
                            </a:schemeClr>
                          </a:solidFill>
                        </a:rPr>
                        <a:t>Configuration</a:t>
                      </a:r>
                    </a:p>
                  </a:txBody>
                  <a:tcPr/>
                </a:tc>
                <a:tc>
                  <a:txBody>
                    <a:bodyPr/>
                    <a:lstStyle/>
                    <a:p>
                      <a:pPr algn="l"/>
                      <a:r>
                        <a:rPr lang="en-US" sz="1100" b="0">
                          <a:solidFill>
                            <a:schemeClr val="accent6">
                              <a:lumMod val="75000"/>
                            </a:schemeClr>
                          </a:solidFill>
                        </a:rPr>
                        <a:t>Ensure Amazon S3 buckets do not allow unknown cross account access via bucket policies.</a:t>
                      </a:r>
                    </a:p>
                  </a:txBody>
                  <a:tcPr/>
                </a:tc>
                <a:extLst>
                  <a:ext uri="{0D108BD9-81ED-4DB2-BD59-A6C34878D82A}">
                    <a16:rowId xmlns:a16="http://schemas.microsoft.com/office/drawing/2014/main" val="4004064768"/>
                  </a:ext>
                </a:extLst>
              </a:tr>
              <a:tr h="38262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100" b="0">
                          <a:solidFill>
                            <a:srgbClr val="CF6C35"/>
                          </a:solidFill>
                        </a:rPr>
                        <a:t>Denial of Service</a:t>
                      </a:r>
                    </a:p>
                  </a:txBody>
                  <a:tcPr/>
                </a:tc>
                <a:tc>
                  <a:txBody>
                    <a:bodyPr/>
                    <a:lstStyle/>
                    <a:p>
                      <a:pPr algn="l"/>
                      <a:r>
                        <a:rPr lang="it-IT" sz="1100" b="0">
                          <a:solidFill>
                            <a:srgbClr val="CF6C35"/>
                          </a:solidFill>
                        </a:rPr>
                        <a:t>Permanent Data Loss</a:t>
                      </a:r>
                    </a:p>
                  </a:txBody>
                  <a:tcPr/>
                </a:tc>
                <a:tc>
                  <a:txBody>
                    <a:bodyPr/>
                    <a:lstStyle/>
                    <a:p>
                      <a:pPr algn="l"/>
                      <a:r>
                        <a:rPr lang="it-IT" sz="1100" b="0">
                          <a:solidFill>
                            <a:srgbClr val="CF6C35"/>
                          </a:solidFill>
                        </a:rPr>
                        <a:t>HTTPS</a:t>
                      </a:r>
                    </a:p>
                  </a:txBody>
                  <a:tcPr/>
                </a:tc>
                <a:tc>
                  <a:txBody>
                    <a:bodyPr/>
                    <a:lstStyle/>
                    <a:p>
                      <a:pPr algn="l"/>
                      <a:r>
                        <a:rPr lang="it-IT" sz="1100" b="0">
                          <a:solidFill>
                            <a:srgbClr val="CF6C35"/>
                          </a:solidFill>
                        </a:rPr>
                        <a:t>Low</a:t>
                      </a:r>
                    </a:p>
                  </a:txBody>
                  <a:tcPr/>
                </a:tc>
                <a:tc>
                  <a:txBody>
                    <a:bodyPr/>
                    <a:lstStyle/>
                    <a:p>
                      <a:pPr algn="l"/>
                      <a:r>
                        <a:rPr lang="it-IT" sz="1100" b="0">
                          <a:solidFill>
                            <a:srgbClr val="CF6C35"/>
                          </a:solidFill>
                        </a:rPr>
                        <a:t>Out of scope</a:t>
                      </a:r>
                    </a:p>
                  </a:txBody>
                  <a:tcPr/>
                </a:tc>
                <a:tc>
                  <a:txBody>
                    <a:bodyPr/>
                    <a:lstStyle/>
                    <a:p>
                      <a:pPr algn="l"/>
                      <a:endParaRPr lang="it-IT" sz="1100" b="0">
                        <a:solidFill>
                          <a:srgbClr val="CF6C35"/>
                        </a:solidFill>
                      </a:endParaRPr>
                    </a:p>
                  </a:txBody>
                  <a:tcPr/>
                </a:tc>
                <a:tc>
                  <a:txBody>
                    <a:bodyPr/>
                    <a:lstStyle/>
                    <a:p>
                      <a:pPr algn="l"/>
                      <a:r>
                        <a:rPr lang="en-US" sz="1100" b="0">
                          <a:solidFill>
                            <a:srgbClr val="CF6C35"/>
                          </a:solidFill>
                        </a:rPr>
                        <a:t>Enable Object Lock for your AWS S3 buckets for data protection and regulatory compliance.</a:t>
                      </a:r>
                    </a:p>
                  </a:txBody>
                  <a:tcPr/>
                </a:tc>
                <a:extLst>
                  <a:ext uri="{0D108BD9-81ED-4DB2-BD59-A6C34878D82A}">
                    <a16:rowId xmlns:a16="http://schemas.microsoft.com/office/drawing/2014/main" val="4170905302"/>
                  </a:ext>
                </a:extLst>
              </a:tr>
              <a:tr h="38262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100">
                          <a:solidFill>
                            <a:schemeClr val="accent6">
                              <a:lumMod val="75000"/>
                            </a:schemeClr>
                          </a:solidFill>
                        </a:rPr>
                        <a:t>Tampering</a:t>
                      </a:r>
                      <a:endParaRPr lang="it-IT" sz="1100" b="0">
                        <a:solidFill>
                          <a:schemeClr val="accent6">
                            <a:lumMod val="75000"/>
                          </a:schemeClr>
                        </a:solidFill>
                      </a:endParaRPr>
                    </a:p>
                  </a:txBody>
                  <a:tcPr/>
                </a:tc>
                <a:tc>
                  <a:txBody>
                    <a:bodyPr/>
                    <a:lstStyle/>
                    <a:p>
                      <a:pPr algn="l"/>
                      <a:r>
                        <a:rPr lang="it-IT" sz="1100" b="0">
                          <a:solidFill>
                            <a:schemeClr val="accent6">
                              <a:lumMod val="75000"/>
                            </a:schemeClr>
                          </a:solidFill>
                        </a:rPr>
                        <a:t>Permanent Data Loss</a:t>
                      </a:r>
                    </a:p>
                  </a:txBody>
                  <a:tcPr/>
                </a:tc>
                <a:tc>
                  <a:txBody>
                    <a:bodyPr/>
                    <a:lstStyle/>
                    <a:p>
                      <a:pPr algn="l"/>
                      <a:r>
                        <a:rPr lang="it-IT" sz="1100" b="0">
                          <a:solidFill>
                            <a:schemeClr val="accent6">
                              <a:lumMod val="75000"/>
                            </a:schemeClr>
                          </a:solidFill>
                        </a:rPr>
                        <a:t>HTTPS</a:t>
                      </a:r>
                    </a:p>
                  </a:txBody>
                  <a:tcPr/>
                </a:tc>
                <a:tc>
                  <a:txBody>
                    <a:bodyPr/>
                    <a:lstStyle/>
                    <a:p>
                      <a:pPr algn="l"/>
                      <a:r>
                        <a:rPr lang="it-IT" sz="1100" b="0">
                          <a:solidFill>
                            <a:schemeClr val="accent6">
                              <a:lumMod val="75000"/>
                            </a:schemeClr>
                          </a:solidFill>
                        </a:rPr>
                        <a:t>Low</a:t>
                      </a:r>
                    </a:p>
                  </a:txBody>
                  <a:tcPr/>
                </a:tc>
                <a:tc>
                  <a:txBody>
                    <a:bodyPr/>
                    <a:lstStyle/>
                    <a:p>
                      <a:pPr algn="l"/>
                      <a:r>
                        <a:rPr lang="it-IT" sz="1100" b="0">
                          <a:solidFill>
                            <a:schemeClr val="accent6">
                              <a:lumMod val="75000"/>
                            </a:schemeClr>
                          </a:solidFill>
                        </a:rPr>
                        <a:t>Mitigated</a:t>
                      </a:r>
                    </a:p>
                  </a:txBody>
                  <a:tcPr/>
                </a:tc>
                <a:tc>
                  <a:txBody>
                    <a:bodyPr/>
                    <a:lstStyle/>
                    <a:p>
                      <a:pPr algn="l"/>
                      <a:r>
                        <a:rPr lang="it-IT" sz="1100" b="0">
                          <a:solidFill>
                            <a:schemeClr val="accent6">
                              <a:lumMod val="75000"/>
                            </a:schemeClr>
                          </a:solidFill>
                        </a:rPr>
                        <a:t>Configuration</a:t>
                      </a:r>
                    </a:p>
                  </a:txBody>
                  <a:tcPr/>
                </a:tc>
                <a:tc>
                  <a:txBody>
                    <a:bodyPr/>
                    <a:lstStyle/>
                    <a:p>
                      <a:pPr algn="l"/>
                      <a:r>
                        <a:rPr lang="en-US" sz="1100" b="0">
                          <a:solidFill>
                            <a:schemeClr val="accent6">
                              <a:lumMod val="75000"/>
                            </a:schemeClr>
                          </a:solidFill>
                        </a:rPr>
                        <a:t>Ensure AWS S3 buckets have the MFA Delete feature enabled.</a:t>
                      </a:r>
                    </a:p>
                  </a:txBody>
                  <a:tcPr/>
                </a:tc>
                <a:extLst>
                  <a:ext uri="{0D108BD9-81ED-4DB2-BD59-A6C34878D82A}">
                    <a16:rowId xmlns:a16="http://schemas.microsoft.com/office/drawing/2014/main" val="323683629"/>
                  </a:ext>
                </a:extLst>
              </a:tr>
              <a:tr h="38262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100" b="0">
                          <a:solidFill>
                            <a:srgbClr val="CF6C35"/>
                          </a:solidFill>
                        </a:rPr>
                        <a:t>Information Disclosure</a:t>
                      </a:r>
                    </a:p>
                  </a:txBody>
                  <a:tcPr/>
                </a:tc>
                <a:tc>
                  <a:txBody>
                    <a:bodyPr/>
                    <a:lstStyle/>
                    <a:p>
                      <a:pPr algn="l"/>
                      <a:r>
                        <a:rPr lang="it-IT" sz="1100" b="0">
                          <a:solidFill>
                            <a:srgbClr val="CF6C35"/>
                          </a:solidFill>
                        </a:rPr>
                        <a:t>Shared Technology Issues</a:t>
                      </a:r>
                    </a:p>
                  </a:txBody>
                  <a:tcPr/>
                </a:tc>
                <a:tc>
                  <a:txBody>
                    <a:bodyPr/>
                    <a:lstStyle/>
                    <a:p>
                      <a:pPr algn="l"/>
                      <a:r>
                        <a:rPr lang="it-IT" sz="1100" b="0">
                          <a:solidFill>
                            <a:srgbClr val="CF6C35"/>
                          </a:solidFill>
                        </a:rPr>
                        <a:t>HTTPS</a:t>
                      </a:r>
                    </a:p>
                  </a:txBody>
                  <a:tcPr/>
                </a:tc>
                <a:tc>
                  <a:txBody>
                    <a:bodyPr/>
                    <a:lstStyle/>
                    <a:p>
                      <a:pPr algn="l"/>
                      <a:r>
                        <a:rPr lang="it-IT" sz="1100" b="0">
                          <a:solidFill>
                            <a:srgbClr val="CF6C35"/>
                          </a:solidFill>
                        </a:rPr>
                        <a:t>Low</a:t>
                      </a:r>
                    </a:p>
                  </a:txBody>
                  <a:tcPr/>
                </a:tc>
                <a:tc>
                  <a:txBody>
                    <a:bodyPr/>
                    <a:lstStyle/>
                    <a:p>
                      <a:pPr algn="l"/>
                      <a:r>
                        <a:rPr lang="it-IT" sz="1100" b="0">
                          <a:solidFill>
                            <a:srgbClr val="CF6C35"/>
                          </a:solidFill>
                        </a:rPr>
                        <a:t>Out of scope</a:t>
                      </a:r>
                    </a:p>
                  </a:txBody>
                  <a:tcPr/>
                </a:tc>
                <a:tc>
                  <a:txBody>
                    <a:bodyPr/>
                    <a:lstStyle/>
                    <a:p>
                      <a:pPr algn="l"/>
                      <a:endParaRPr lang="it-IT" sz="1100" b="0">
                        <a:solidFill>
                          <a:srgbClr val="CF6C35"/>
                        </a:solidFill>
                      </a:endParaRPr>
                    </a:p>
                  </a:txBody>
                  <a:tcPr/>
                </a:tc>
                <a:tc>
                  <a:txBody>
                    <a:bodyPr/>
                    <a:lstStyle/>
                    <a:p>
                      <a:pPr algn="l"/>
                      <a:r>
                        <a:rPr lang="en-US" sz="1100" b="0">
                          <a:solidFill>
                            <a:srgbClr val="CF6C35"/>
                          </a:solidFill>
                        </a:rPr>
                        <a:t>Ensure Amazon S3 buckets have cross-region replication enabled.</a:t>
                      </a:r>
                    </a:p>
                  </a:txBody>
                  <a:tcPr/>
                </a:tc>
                <a:extLst>
                  <a:ext uri="{0D108BD9-81ED-4DB2-BD59-A6C34878D82A}">
                    <a16:rowId xmlns:a16="http://schemas.microsoft.com/office/drawing/2014/main" val="4255622336"/>
                  </a:ext>
                </a:extLst>
              </a:tr>
              <a:tr h="38262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100" b="0">
                          <a:solidFill>
                            <a:srgbClr val="CF6C35"/>
                          </a:solidFill>
                        </a:rPr>
                        <a:t>Information Disclosure</a:t>
                      </a:r>
                    </a:p>
                  </a:txBody>
                  <a:tcPr/>
                </a:tc>
                <a:tc>
                  <a:txBody>
                    <a:bodyPr/>
                    <a:lstStyle/>
                    <a:p>
                      <a:pPr algn="l"/>
                      <a:r>
                        <a:rPr lang="it-IT" sz="1100" b="0">
                          <a:solidFill>
                            <a:srgbClr val="CF6C35"/>
                          </a:solidFill>
                        </a:rPr>
                        <a:t>Confidential Data Exposure</a:t>
                      </a:r>
                    </a:p>
                  </a:txBody>
                  <a:tcPr/>
                </a:tc>
                <a:tc>
                  <a:txBody>
                    <a:bodyPr/>
                    <a:lstStyle/>
                    <a:p>
                      <a:pPr algn="l"/>
                      <a:r>
                        <a:rPr lang="it-IT" sz="1100" b="0">
                          <a:solidFill>
                            <a:srgbClr val="CF6C35"/>
                          </a:solidFill>
                        </a:rPr>
                        <a:t>HTTPS</a:t>
                      </a:r>
                    </a:p>
                  </a:txBody>
                  <a:tcPr/>
                </a:tc>
                <a:tc>
                  <a:txBody>
                    <a:bodyPr/>
                    <a:lstStyle/>
                    <a:p>
                      <a:pPr algn="l"/>
                      <a:r>
                        <a:rPr lang="it-IT" sz="1100" b="0">
                          <a:solidFill>
                            <a:srgbClr val="CF6C35"/>
                          </a:solidFill>
                        </a:rPr>
                        <a:t>Low</a:t>
                      </a:r>
                    </a:p>
                  </a:txBody>
                  <a:tcPr/>
                </a:tc>
                <a:tc>
                  <a:txBody>
                    <a:bodyPr/>
                    <a:lstStyle/>
                    <a:p>
                      <a:pPr algn="l"/>
                      <a:r>
                        <a:rPr lang="it-IT" sz="1100" b="0">
                          <a:solidFill>
                            <a:srgbClr val="CF6C35"/>
                          </a:solidFill>
                        </a:rPr>
                        <a:t>Out of scope</a:t>
                      </a:r>
                    </a:p>
                  </a:txBody>
                  <a:tcPr/>
                </a:tc>
                <a:tc>
                  <a:txBody>
                    <a:bodyPr/>
                    <a:lstStyle/>
                    <a:p>
                      <a:pPr algn="l"/>
                      <a:endParaRPr lang="it-IT" sz="1100" b="0">
                        <a:solidFill>
                          <a:srgbClr val="CF6C35"/>
                        </a:solidFill>
                      </a:endParaRPr>
                    </a:p>
                  </a:txBody>
                  <a:tcPr/>
                </a:tc>
                <a:tc>
                  <a:txBody>
                    <a:bodyPr/>
                    <a:lstStyle/>
                    <a:p>
                      <a:pPr algn="l"/>
                      <a:r>
                        <a:rPr lang="en-US" sz="1100" b="0">
                          <a:solidFill>
                            <a:srgbClr val="CF6C35"/>
                          </a:solidFill>
                        </a:rPr>
                        <a:t>Ensure AWS S3 buckets have server access logging enabled to track access requests.</a:t>
                      </a:r>
                    </a:p>
                  </a:txBody>
                  <a:tcPr/>
                </a:tc>
                <a:extLst>
                  <a:ext uri="{0D108BD9-81ED-4DB2-BD59-A6C34878D82A}">
                    <a16:rowId xmlns:a16="http://schemas.microsoft.com/office/drawing/2014/main" val="1549601882"/>
                  </a:ext>
                </a:extLst>
              </a:tr>
            </a:tbl>
          </a:graphicData>
        </a:graphic>
      </p:graphicFrame>
    </p:spTree>
    <p:extLst>
      <p:ext uri="{BB962C8B-B14F-4D97-AF65-F5344CB8AC3E}">
        <p14:creationId xmlns:p14="http://schemas.microsoft.com/office/powerpoint/2010/main" val="709407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arn(outVertical)">
                                      <p:cBhvr>
                                        <p:cTn id="7" dur="25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8"/>
                                        </p:tgtEl>
                                      </p:cBhvr>
                                    </p:animEffect>
                                    <p:set>
                                      <p:cBhvr>
                                        <p:cTn id="12" dur="1" fill="hold">
                                          <p:stCondLst>
                                            <p:cond delay="499"/>
                                          </p:stCondLst>
                                        </p:cTn>
                                        <p:tgtEl>
                                          <p:spTgt spid="8"/>
                                        </p:tgtEl>
                                        <p:attrNameLst>
                                          <p:attrName>style.visibility</p:attrName>
                                        </p:attrNameLst>
                                      </p:cBhvr>
                                      <p:to>
                                        <p:strVal val="hidden"/>
                                      </p:to>
                                    </p:set>
                                  </p:childTnLst>
                                </p:cTn>
                              </p:par>
                              <p:par>
                                <p:cTn id="13" presetID="10"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arallelogram 3">
            <a:extLst>
              <a:ext uri="{FF2B5EF4-FFF2-40B4-BE49-F238E27FC236}">
                <a16:creationId xmlns:a16="http://schemas.microsoft.com/office/drawing/2014/main" id="{C72AEE38-5094-D3C3-8D6F-697B251F1126}"/>
              </a:ext>
              <a:ext uri="{C183D7F6-B498-43B3-948B-1728B52AA6E4}">
                <adec:decorative xmlns:adec="http://schemas.microsoft.com/office/drawing/2017/decorative" val="1"/>
              </a:ext>
            </a:extLst>
          </p:cNvPr>
          <p:cNvSpPr/>
          <p:nvPr/>
        </p:nvSpPr>
        <p:spPr>
          <a:xfrm>
            <a:off x="7998000" y="974366"/>
            <a:ext cx="4194000" cy="5904000"/>
          </a:xfrm>
          <a:prstGeom prst="parallelogram">
            <a:avLst>
              <a:gd name="adj" fmla="val 0"/>
            </a:avLst>
          </a:prstGeom>
          <a:gradFill>
            <a:gsLst>
              <a:gs pos="0">
                <a:srgbClr val="7CEFD8"/>
              </a:gs>
              <a:gs pos="71000">
                <a:srgbClr val="6672E4"/>
              </a:gs>
              <a:gs pos="100000">
                <a:srgbClr val="882BE5"/>
              </a:gs>
            </a:gsLst>
            <a:lin ang="5400000" scaled="1"/>
          </a:gra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68" name="Title 67" hidden="1">
            <a:extLst>
              <a:ext uri="{FF2B5EF4-FFF2-40B4-BE49-F238E27FC236}">
                <a16:creationId xmlns:a16="http://schemas.microsoft.com/office/drawing/2014/main" id="{3D46526D-118F-4F6F-BAE0-066F422EBD1E}"/>
              </a:ext>
            </a:extLst>
          </p:cNvPr>
          <p:cNvSpPr>
            <a:spLocks noGrp="1"/>
          </p:cNvSpPr>
          <p:nvPr>
            <p:ph type="title"/>
          </p:nvPr>
        </p:nvSpPr>
        <p:spPr/>
        <p:txBody>
          <a:bodyPr/>
          <a:lstStyle/>
          <a:p>
            <a:r>
              <a:rPr lang="en-US"/>
              <a:t>Human resources slide 3</a:t>
            </a:r>
          </a:p>
        </p:txBody>
      </p:sp>
      <p:sp>
        <p:nvSpPr>
          <p:cNvPr id="2" name="TextBox 1">
            <a:extLst>
              <a:ext uri="{FF2B5EF4-FFF2-40B4-BE49-F238E27FC236}">
                <a16:creationId xmlns:a16="http://schemas.microsoft.com/office/drawing/2014/main" id="{62AEF5FE-6C45-4BF6-9676-571742C3CDD7}"/>
              </a:ext>
            </a:extLst>
          </p:cNvPr>
          <p:cNvSpPr txBox="1"/>
          <p:nvPr/>
        </p:nvSpPr>
        <p:spPr>
          <a:xfrm>
            <a:off x="4176579" y="327600"/>
            <a:ext cx="3440639" cy="512961"/>
          </a:xfrm>
          <a:prstGeom prst="rect">
            <a:avLst/>
          </a:prstGeom>
          <a:noFill/>
        </p:spPr>
        <p:txBody>
          <a:bodyPr wrap="square" lIns="0" tIns="0" rIns="0" bIns="0" rtlCol="0">
            <a:spAutoFit/>
          </a:bodyPr>
          <a:lstStyle/>
          <a:p>
            <a:pPr>
              <a:lnSpc>
                <a:spcPts val="4000"/>
              </a:lnSpc>
            </a:pPr>
            <a:r>
              <a:rPr lang="en-US" sz="4400" b="1">
                <a:solidFill>
                  <a:srgbClr val="002060"/>
                </a:solidFill>
                <a:latin typeface="Segoe UI" panose="020B0502040204020203" pitchFamily="34" charset="0"/>
                <a:cs typeface="Segoe UI" panose="020B0502040204020203" pitchFamily="34" charset="0"/>
              </a:rPr>
              <a:t>Introduzione</a:t>
            </a:r>
          </a:p>
        </p:txBody>
      </p:sp>
      <p:pic>
        <p:nvPicPr>
          <p:cNvPr id="69" name="Immagine 68" descr="Immagine che contiene testo, Carattere, logo, simbolo&#10;&#10;Descrizione generata automaticamente">
            <a:extLst>
              <a:ext uri="{FF2B5EF4-FFF2-40B4-BE49-F238E27FC236}">
                <a16:creationId xmlns:a16="http://schemas.microsoft.com/office/drawing/2014/main" id="{DD93A340-F1A3-4546-7E69-7835CC5A869C}"/>
              </a:ext>
            </a:extLst>
          </p:cNvPr>
          <p:cNvPicPr>
            <a:picLocks noChangeAspect="1"/>
          </p:cNvPicPr>
          <p:nvPr/>
        </p:nvPicPr>
        <p:blipFill>
          <a:blip r:embed="rId3"/>
          <a:stretch>
            <a:fillRect/>
          </a:stretch>
        </p:blipFill>
        <p:spPr>
          <a:xfrm>
            <a:off x="122830" y="142843"/>
            <a:ext cx="1787858" cy="503622"/>
          </a:xfrm>
          <a:prstGeom prst="rect">
            <a:avLst/>
          </a:prstGeom>
        </p:spPr>
      </p:pic>
      <p:sp>
        <p:nvSpPr>
          <p:cNvPr id="70" name="CasellaDiTesto 69">
            <a:extLst>
              <a:ext uri="{FF2B5EF4-FFF2-40B4-BE49-F238E27FC236}">
                <a16:creationId xmlns:a16="http://schemas.microsoft.com/office/drawing/2014/main" id="{8C9CA1A5-FE25-C1CF-2C9F-18E16ADD8D79}"/>
              </a:ext>
            </a:extLst>
          </p:cNvPr>
          <p:cNvSpPr txBox="1"/>
          <p:nvPr/>
        </p:nvSpPr>
        <p:spPr>
          <a:xfrm>
            <a:off x="0" y="681202"/>
            <a:ext cx="2844048" cy="215444"/>
          </a:xfrm>
          <a:prstGeom prst="rect">
            <a:avLst/>
          </a:prstGeom>
          <a:noFill/>
        </p:spPr>
        <p:txBody>
          <a:bodyPr wrap="none" rtlCol="0">
            <a:spAutoFit/>
          </a:bodyPr>
          <a:lstStyle/>
          <a:p>
            <a:r>
              <a:rPr lang="it-IT" sz="800">
                <a:latin typeface="Adobe Caslon Pro" panose="0205050205050A020403" pitchFamily="18" charset="0"/>
                <a:ea typeface="NSimSun" panose="02010609030101010101" pitchFamily="49" charset="-122"/>
              </a:rPr>
              <a:t>Dip. di Ingegneria Elettrica e delle Tecnologie dell’Informazione</a:t>
            </a:r>
          </a:p>
        </p:txBody>
      </p:sp>
      <p:cxnSp>
        <p:nvCxnSpPr>
          <p:cNvPr id="75" name="Connettore diritto 74">
            <a:extLst>
              <a:ext uri="{FF2B5EF4-FFF2-40B4-BE49-F238E27FC236}">
                <a16:creationId xmlns:a16="http://schemas.microsoft.com/office/drawing/2014/main" id="{948C4C18-4DFD-3C36-A858-91CDA415C1FC}"/>
              </a:ext>
            </a:extLst>
          </p:cNvPr>
          <p:cNvCxnSpPr>
            <a:cxnSpLocks/>
          </p:cNvCxnSpPr>
          <p:nvPr/>
        </p:nvCxnSpPr>
        <p:spPr>
          <a:xfrm>
            <a:off x="122830" y="974366"/>
            <a:ext cx="1206917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4">
            <a:extLst>
              <a:ext uri="{FF2B5EF4-FFF2-40B4-BE49-F238E27FC236}">
                <a16:creationId xmlns:a16="http://schemas.microsoft.com/office/drawing/2014/main" id="{7B9A1D73-8FFF-0FCF-5624-533503BCF7FA}"/>
              </a:ext>
            </a:extLst>
          </p:cNvPr>
          <p:cNvSpPr txBox="1"/>
          <p:nvPr/>
        </p:nvSpPr>
        <p:spPr>
          <a:xfrm>
            <a:off x="159438" y="1873879"/>
            <a:ext cx="7703067" cy="984885"/>
          </a:xfrm>
          <a:prstGeom prst="rect">
            <a:avLst/>
          </a:prstGeom>
        </p:spPr>
        <p:txBody>
          <a:bodyPr wrap="square" lIns="0" tIns="0" rIns="0" bIns="0">
            <a:spAutoFit/>
          </a:bodyPr>
          <a:lstStyle>
            <a:defPPr>
              <a:defRPr lang="en-US"/>
            </a:defPPr>
            <a:lvl1pPr>
              <a:defRPr sz="1600" i="1">
                <a:solidFill>
                  <a:srgbClr val="002060"/>
                </a:solidFill>
                <a:latin typeface="+mj-lt"/>
                <a:cs typeface="Segoe UI" panose="020B0502040204020203" pitchFamily="34" charset="0"/>
              </a:defRPr>
            </a:lvl1pPr>
          </a:lstStyle>
          <a:p>
            <a:r>
              <a:rPr lang="it-IT"/>
              <a:t>AWS (Amazon Web Services) è una piattaforma di cloud computing offerta da Amazon, che fornisce un'ampia gamma di servizi come storage, database, machine learning e computing on demand. È altamente scalabile, affidabile e sicura, supportando aziende di tutte le dimensioni nel loro percorso di trasformazione digitale.</a:t>
            </a:r>
            <a:endParaRPr lang="en-US" i="0"/>
          </a:p>
        </p:txBody>
      </p:sp>
      <p:sp>
        <p:nvSpPr>
          <p:cNvPr id="8" name="TextBox 2">
            <a:extLst>
              <a:ext uri="{FF2B5EF4-FFF2-40B4-BE49-F238E27FC236}">
                <a16:creationId xmlns:a16="http://schemas.microsoft.com/office/drawing/2014/main" id="{0D57824E-87A6-2F06-6D9A-CAD85A94FCCE}"/>
              </a:ext>
            </a:extLst>
          </p:cNvPr>
          <p:cNvSpPr txBox="1"/>
          <p:nvPr/>
        </p:nvSpPr>
        <p:spPr>
          <a:xfrm>
            <a:off x="122830" y="1221520"/>
            <a:ext cx="4256076" cy="405205"/>
          </a:xfrm>
          <a:prstGeom prst="rect">
            <a:avLst/>
          </a:prstGeom>
          <a:noFill/>
        </p:spPr>
        <p:txBody>
          <a:bodyPr wrap="square" lIns="0" tIns="0" rIns="0" bIns="0" rtlCol="0">
            <a:noAutofit/>
          </a:bodyPr>
          <a:lstStyle>
            <a:defPPr>
              <a:defRPr lang="en-US"/>
            </a:defPPr>
            <a:lvl1pPr>
              <a:lnSpc>
                <a:spcPts val="4000"/>
              </a:lnSpc>
              <a:defRPr sz="3600" b="1">
                <a:solidFill>
                  <a:srgbClr val="002060"/>
                </a:solidFill>
                <a:latin typeface="Segoe UI" panose="020B0502040204020203" pitchFamily="34" charset="0"/>
                <a:cs typeface="Segoe UI" panose="020B0502040204020203" pitchFamily="34" charset="0"/>
              </a:defRPr>
            </a:lvl1pPr>
          </a:lstStyle>
          <a:p>
            <a:r>
              <a:rPr lang="en-US" sz="3200"/>
              <a:t>Amazon Web Services</a:t>
            </a:r>
          </a:p>
        </p:txBody>
      </p:sp>
      <p:sp>
        <p:nvSpPr>
          <p:cNvPr id="9" name="TextBox 67">
            <a:extLst>
              <a:ext uri="{FF2B5EF4-FFF2-40B4-BE49-F238E27FC236}">
                <a16:creationId xmlns:a16="http://schemas.microsoft.com/office/drawing/2014/main" id="{0E7AD4C3-E3A8-D832-C653-83C51E4E5A9E}"/>
              </a:ext>
            </a:extLst>
          </p:cNvPr>
          <p:cNvSpPr txBox="1"/>
          <p:nvPr/>
        </p:nvSpPr>
        <p:spPr>
          <a:xfrm>
            <a:off x="159438" y="3061998"/>
            <a:ext cx="5266002" cy="246221"/>
          </a:xfrm>
          <a:prstGeom prst="rect">
            <a:avLst/>
          </a:prstGeom>
        </p:spPr>
        <p:txBody>
          <a:bodyPr wrap="square" lIns="0" tIns="0" rIns="0" bIns="0">
            <a:spAutoFit/>
          </a:bodyPr>
          <a:lstStyle>
            <a:defPPr>
              <a:defRPr lang="en-US"/>
            </a:defPPr>
            <a:lvl1pPr>
              <a:defRPr sz="1600" i="1">
                <a:solidFill>
                  <a:srgbClr val="002060"/>
                </a:solidFill>
                <a:latin typeface="+mj-lt"/>
                <a:cs typeface="Segoe UI" panose="020B0502040204020203" pitchFamily="34" charset="0"/>
              </a:defRPr>
            </a:lvl1pPr>
          </a:lstStyle>
          <a:p>
            <a:r>
              <a:rPr lang="it-IT" b="1">
                <a:latin typeface="Segoe UI" panose="020B0502040204020203" pitchFamily="34" charset="0"/>
              </a:rPr>
              <a:t>Modello di Responsabilità Condivisa tra Cliente e AWS</a:t>
            </a:r>
            <a:endParaRPr lang="en-US" b="1">
              <a:latin typeface="Segoe UI" panose="020B0502040204020203" pitchFamily="34" charset="0"/>
            </a:endParaRPr>
          </a:p>
        </p:txBody>
      </p:sp>
      <p:sp>
        <p:nvSpPr>
          <p:cNvPr id="10" name="TextBox 4">
            <a:extLst>
              <a:ext uri="{FF2B5EF4-FFF2-40B4-BE49-F238E27FC236}">
                <a16:creationId xmlns:a16="http://schemas.microsoft.com/office/drawing/2014/main" id="{87C83471-FD6C-F1BE-1915-1A6C0CDF852A}"/>
              </a:ext>
            </a:extLst>
          </p:cNvPr>
          <p:cNvSpPr txBox="1"/>
          <p:nvPr/>
        </p:nvSpPr>
        <p:spPr>
          <a:xfrm>
            <a:off x="159438" y="3383684"/>
            <a:ext cx="7703067" cy="1477328"/>
          </a:xfrm>
          <a:prstGeom prst="rect">
            <a:avLst/>
          </a:prstGeom>
        </p:spPr>
        <p:txBody>
          <a:bodyPr wrap="square" lIns="0" tIns="0" rIns="0" bIns="0">
            <a:spAutoFit/>
          </a:bodyPr>
          <a:lstStyle>
            <a:defPPr>
              <a:defRPr lang="en-US"/>
            </a:defPPr>
            <a:lvl1pPr>
              <a:defRPr sz="1600" i="1">
                <a:solidFill>
                  <a:srgbClr val="002060"/>
                </a:solidFill>
                <a:latin typeface="+mj-lt"/>
                <a:cs typeface="Segoe UI" panose="020B0502040204020203" pitchFamily="34" charset="0"/>
              </a:defRPr>
            </a:lvl1pPr>
          </a:lstStyle>
          <a:p>
            <a:r>
              <a:rPr lang="it-IT"/>
              <a:t>Nel modello di responsabilità condivisa di AWS per il deployment delle applicazioni, AWS è responsabile della sicurezza del cloud, che include l'infrastruttura fisica, la rete e l'hardware. </a:t>
            </a:r>
          </a:p>
          <a:p>
            <a:r>
              <a:rPr lang="it-IT"/>
              <a:t>I clienti, invece, sono responsabili della sicurezza nel cloud, che comprende la gestione dei dati, la configurazione delle risorse, la protezione delle applicazioni, e la gestione degli accessi e delle identità. Questo modello assicura che AWS fornisca una base sicura, mentre i clienti devono implementare pratiche di sicurezza efficaci per proteggere le loro applicazioni e dati.</a:t>
            </a:r>
            <a:endParaRPr lang="en-US" i="0"/>
          </a:p>
        </p:txBody>
      </p:sp>
      <p:pic>
        <p:nvPicPr>
          <p:cNvPr id="11" name="Immagine 10" descr="Immagine che contiene cerchio, design&#10;&#10;Descrizione generata automaticamente">
            <a:extLst>
              <a:ext uri="{FF2B5EF4-FFF2-40B4-BE49-F238E27FC236}">
                <a16:creationId xmlns:a16="http://schemas.microsoft.com/office/drawing/2014/main" id="{D484B191-4C3D-F6E4-DCC0-53CEF8D15386}"/>
              </a:ext>
            </a:extLst>
          </p:cNvPr>
          <p:cNvPicPr>
            <a:picLocks noChangeAspect="1"/>
          </p:cNvPicPr>
          <p:nvPr/>
        </p:nvPicPr>
        <p:blipFill>
          <a:blip r:embed="rId4"/>
          <a:stretch>
            <a:fillRect/>
          </a:stretch>
        </p:blipFill>
        <p:spPr>
          <a:xfrm>
            <a:off x="11039335" y="1626725"/>
            <a:ext cx="884527" cy="884527"/>
          </a:xfrm>
          <a:prstGeom prst="rect">
            <a:avLst/>
          </a:prstGeom>
        </p:spPr>
      </p:pic>
      <p:pic>
        <p:nvPicPr>
          <p:cNvPr id="15" name="Immagine 14" descr="Immagine che contiene design, viola, arte&#10;&#10;Descrizione generata automaticamente">
            <a:extLst>
              <a:ext uri="{FF2B5EF4-FFF2-40B4-BE49-F238E27FC236}">
                <a16:creationId xmlns:a16="http://schemas.microsoft.com/office/drawing/2014/main" id="{B87F0364-9A90-D494-DD47-4AE71E5F7969}"/>
              </a:ext>
            </a:extLst>
          </p:cNvPr>
          <p:cNvPicPr>
            <a:picLocks noChangeAspect="1"/>
          </p:cNvPicPr>
          <p:nvPr/>
        </p:nvPicPr>
        <p:blipFill>
          <a:blip r:embed="rId5"/>
          <a:stretch>
            <a:fillRect/>
          </a:stretch>
        </p:blipFill>
        <p:spPr>
          <a:xfrm>
            <a:off x="11194664" y="4781122"/>
            <a:ext cx="683865" cy="798674"/>
          </a:xfrm>
          <a:prstGeom prst="rect">
            <a:avLst/>
          </a:prstGeom>
        </p:spPr>
      </p:pic>
      <p:pic>
        <p:nvPicPr>
          <p:cNvPr id="18" name="Elemento grafico 17">
            <a:extLst>
              <a:ext uri="{FF2B5EF4-FFF2-40B4-BE49-F238E27FC236}">
                <a16:creationId xmlns:a16="http://schemas.microsoft.com/office/drawing/2014/main" id="{804EBF83-FCB5-FD06-199F-D2E1E35A86C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404618" y="2408324"/>
            <a:ext cx="730620" cy="884527"/>
          </a:xfrm>
          <a:prstGeom prst="rect">
            <a:avLst/>
          </a:prstGeom>
        </p:spPr>
      </p:pic>
      <p:pic>
        <p:nvPicPr>
          <p:cNvPr id="20" name="Immagine 19">
            <a:extLst>
              <a:ext uri="{FF2B5EF4-FFF2-40B4-BE49-F238E27FC236}">
                <a16:creationId xmlns:a16="http://schemas.microsoft.com/office/drawing/2014/main" id="{01A2402D-FBB3-DE25-73F1-74C4C67F4665}"/>
              </a:ext>
            </a:extLst>
          </p:cNvPr>
          <p:cNvPicPr>
            <a:picLocks noChangeAspect="1"/>
          </p:cNvPicPr>
          <p:nvPr/>
        </p:nvPicPr>
        <p:blipFill>
          <a:blip r:embed="rId8"/>
          <a:stretch>
            <a:fillRect/>
          </a:stretch>
        </p:blipFill>
        <p:spPr>
          <a:xfrm>
            <a:off x="8400930" y="5035897"/>
            <a:ext cx="1048705" cy="950255"/>
          </a:xfrm>
          <a:prstGeom prst="rect">
            <a:avLst/>
          </a:prstGeom>
        </p:spPr>
      </p:pic>
      <p:sp>
        <p:nvSpPr>
          <p:cNvPr id="21" name="CasellaDiTesto 20">
            <a:extLst>
              <a:ext uri="{FF2B5EF4-FFF2-40B4-BE49-F238E27FC236}">
                <a16:creationId xmlns:a16="http://schemas.microsoft.com/office/drawing/2014/main" id="{7336243B-4728-A2BD-63B8-833B78E2627C}"/>
              </a:ext>
            </a:extLst>
          </p:cNvPr>
          <p:cNvSpPr txBox="1"/>
          <p:nvPr/>
        </p:nvSpPr>
        <p:spPr>
          <a:xfrm>
            <a:off x="8577224" y="3252644"/>
            <a:ext cx="386644" cy="338554"/>
          </a:xfrm>
          <a:prstGeom prst="rect">
            <a:avLst/>
          </a:prstGeom>
          <a:noFill/>
        </p:spPr>
        <p:txBody>
          <a:bodyPr wrap="none" rtlCol="0">
            <a:spAutoFit/>
          </a:bodyPr>
          <a:lstStyle/>
          <a:p>
            <a:r>
              <a:rPr lang="it-IT" sz="1600" b="1">
                <a:solidFill>
                  <a:srgbClr val="8C3123"/>
                </a:solidFill>
              </a:rPr>
              <a:t>S3</a:t>
            </a:r>
          </a:p>
        </p:txBody>
      </p:sp>
      <p:sp>
        <p:nvSpPr>
          <p:cNvPr id="22" name="CasellaDiTesto 21">
            <a:extLst>
              <a:ext uri="{FF2B5EF4-FFF2-40B4-BE49-F238E27FC236}">
                <a16:creationId xmlns:a16="http://schemas.microsoft.com/office/drawing/2014/main" id="{8BCEDBD6-BEC5-4645-B0E4-DACE4111252D}"/>
              </a:ext>
            </a:extLst>
          </p:cNvPr>
          <p:cNvSpPr txBox="1"/>
          <p:nvPr/>
        </p:nvSpPr>
        <p:spPr>
          <a:xfrm>
            <a:off x="11115840" y="5511025"/>
            <a:ext cx="841512" cy="338554"/>
          </a:xfrm>
          <a:prstGeom prst="rect">
            <a:avLst/>
          </a:prstGeom>
          <a:noFill/>
        </p:spPr>
        <p:txBody>
          <a:bodyPr wrap="none" rtlCol="0">
            <a:spAutoFit/>
          </a:bodyPr>
          <a:lstStyle/>
          <a:p>
            <a:r>
              <a:rPr lang="it-IT" sz="1600" b="1">
                <a:solidFill>
                  <a:srgbClr val="C17B9E"/>
                </a:solidFill>
              </a:rPr>
              <a:t>Cognito</a:t>
            </a:r>
          </a:p>
        </p:txBody>
      </p:sp>
      <p:sp>
        <p:nvSpPr>
          <p:cNvPr id="23" name="CasellaDiTesto 22">
            <a:extLst>
              <a:ext uri="{FF2B5EF4-FFF2-40B4-BE49-F238E27FC236}">
                <a16:creationId xmlns:a16="http://schemas.microsoft.com/office/drawing/2014/main" id="{9F441659-7057-DC84-1D61-99C6CB8A28D5}"/>
              </a:ext>
            </a:extLst>
          </p:cNvPr>
          <p:cNvSpPr txBox="1"/>
          <p:nvPr/>
        </p:nvSpPr>
        <p:spPr>
          <a:xfrm>
            <a:off x="8400930" y="5909684"/>
            <a:ext cx="1263275" cy="338554"/>
          </a:xfrm>
          <a:prstGeom prst="rect">
            <a:avLst/>
          </a:prstGeom>
          <a:noFill/>
        </p:spPr>
        <p:txBody>
          <a:bodyPr wrap="square" rtlCol="0">
            <a:spAutoFit/>
          </a:bodyPr>
          <a:lstStyle/>
          <a:p>
            <a:r>
              <a:rPr lang="it-IT" sz="1600" b="1">
                <a:solidFill>
                  <a:srgbClr val="4D96D1"/>
                </a:solidFill>
              </a:rPr>
              <a:t>DynamoDB</a:t>
            </a:r>
          </a:p>
        </p:txBody>
      </p:sp>
      <p:sp>
        <p:nvSpPr>
          <p:cNvPr id="24" name="CasellaDiTesto 23">
            <a:extLst>
              <a:ext uri="{FF2B5EF4-FFF2-40B4-BE49-F238E27FC236}">
                <a16:creationId xmlns:a16="http://schemas.microsoft.com/office/drawing/2014/main" id="{D027E4A9-D370-3E50-8B39-DEDD8FFFD165}"/>
              </a:ext>
            </a:extLst>
          </p:cNvPr>
          <p:cNvSpPr txBox="1"/>
          <p:nvPr/>
        </p:nvSpPr>
        <p:spPr>
          <a:xfrm>
            <a:off x="11021215" y="2419398"/>
            <a:ext cx="920765" cy="338554"/>
          </a:xfrm>
          <a:prstGeom prst="rect">
            <a:avLst/>
          </a:prstGeom>
          <a:noFill/>
        </p:spPr>
        <p:txBody>
          <a:bodyPr wrap="none" rtlCol="0">
            <a:spAutoFit/>
          </a:bodyPr>
          <a:lstStyle/>
          <a:p>
            <a:r>
              <a:rPr lang="it-IT" sz="1600" b="1">
                <a:solidFill>
                  <a:srgbClr val="423F40"/>
                </a:solidFill>
              </a:rPr>
              <a:t>AppSync</a:t>
            </a:r>
          </a:p>
        </p:txBody>
      </p:sp>
      <p:cxnSp>
        <p:nvCxnSpPr>
          <p:cNvPr id="25" name="Straight Connector 64">
            <a:extLst>
              <a:ext uri="{FF2B5EF4-FFF2-40B4-BE49-F238E27FC236}">
                <a16:creationId xmlns:a16="http://schemas.microsoft.com/office/drawing/2014/main" id="{779692A8-F813-C28D-4031-B9FA79CD0928}"/>
              </a:ext>
              <a:ext uri="{C183D7F6-B498-43B3-948B-1728B52AA6E4}">
                <adec:decorative xmlns:adec="http://schemas.microsoft.com/office/drawing/2017/decorative" val="1"/>
              </a:ext>
            </a:extLst>
          </p:cNvPr>
          <p:cNvCxnSpPr>
            <a:cxnSpLocks/>
          </p:cNvCxnSpPr>
          <p:nvPr/>
        </p:nvCxnSpPr>
        <p:spPr>
          <a:xfrm flipH="1" flipV="1">
            <a:off x="9160461" y="3383684"/>
            <a:ext cx="502410" cy="389423"/>
          </a:xfrm>
          <a:prstGeom prst="line">
            <a:avLst/>
          </a:prstGeom>
          <a:ln w="9525">
            <a:solidFill>
              <a:schemeClr val="bg1">
                <a:lumMod val="75000"/>
              </a:schemeClr>
            </a:solidFill>
            <a:headEnd w="sm" len="sm"/>
            <a:tailEnd type="oval" w="sm" len="sm"/>
          </a:ln>
        </p:spPr>
        <p:style>
          <a:lnRef idx="1">
            <a:schemeClr val="accent1"/>
          </a:lnRef>
          <a:fillRef idx="0">
            <a:schemeClr val="accent1"/>
          </a:fillRef>
          <a:effectRef idx="0">
            <a:schemeClr val="accent1"/>
          </a:effectRef>
          <a:fontRef idx="minor">
            <a:schemeClr val="tx1"/>
          </a:fontRef>
        </p:style>
      </p:cxnSp>
      <p:cxnSp>
        <p:nvCxnSpPr>
          <p:cNvPr id="27" name="Straight Connector 64">
            <a:extLst>
              <a:ext uri="{FF2B5EF4-FFF2-40B4-BE49-F238E27FC236}">
                <a16:creationId xmlns:a16="http://schemas.microsoft.com/office/drawing/2014/main" id="{42B7D814-8DAF-1730-1D9B-11C21940024F}"/>
              </a:ext>
              <a:ext uri="{C183D7F6-B498-43B3-948B-1728B52AA6E4}">
                <adec:decorative xmlns:adec="http://schemas.microsoft.com/office/drawing/2017/decorative" val="1"/>
              </a:ext>
            </a:extLst>
          </p:cNvPr>
          <p:cNvCxnSpPr>
            <a:cxnSpLocks/>
          </p:cNvCxnSpPr>
          <p:nvPr/>
        </p:nvCxnSpPr>
        <p:spPr>
          <a:xfrm flipV="1">
            <a:off x="10433194" y="2821984"/>
            <a:ext cx="885526" cy="951123"/>
          </a:xfrm>
          <a:prstGeom prst="line">
            <a:avLst/>
          </a:prstGeom>
          <a:ln w="9525">
            <a:solidFill>
              <a:schemeClr val="bg1">
                <a:lumMod val="75000"/>
              </a:schemeClr>
            </a:solidFill>
            <a:headEnd w="sm" len="sm"/>
            <a:tailEnd type="oval" w="sm" len="sm"/>
          </a:ln>
        </p:spPr>
        <p:style>
          <a:lnRef idx="1">
            <a:schemeClr val="accent1"/>
          </a:lnRef>
          <a:fillRef idx="0">
            <a:schemeClr val="accent1"/>
          </a:fillRef>
          <a:effectRef idx="0">
            <a:schemeClr val="accent1"/>
          </a:effectRef>
          <a:fontRef idx="minor">
            <a:schemeClr val="tx1"/>
          </a:fontRef>
        </p:style>
      </p:cxnSp>
      <p:cxnSp>
        <p:nvCxnSpPr>
          <p:cNvPr id="29" name="Straight Connector 64">
            <a:extLst>
              <a:ext uri="{FF2B5EF4-FFF2-40B4-BE49-F238E27FC236}">
                <a16:creationId xmlns:a16="http://schemas.microsoft.com/office/drawing/2014/main" id="{4ACB4563-BF5C-533A-1643-9226C9A018D7}"/>
              </a:ext>
              <a:ext uri="{C183D7F6-B498-43B3-948B-1728B52AA6E4}">
                <adec:decorative xmlns:adec="http://schemas.microsoft.com/office/drawing/2017/decorative" val="1"/>
              </a:ext>
            </a:extLst>
          </p:cNvPr>
          <p:cNvCxnSpPr>
            <a:cxnSpLocks/>
          </p:cNvCxnSpPr>
          <p:nvPr/>
        </p:nvCxnSpPr>
        <p:spPr>
          <a:xfrm>
            <a:off x="10642698" y="4298637"/>
            <a:ext cx="569350" cy="482485"/>
          </a:xfrm>
          <a:prstGeom prst="line">
            <a:avLst/>
          </a:prstGeom>
          <a:ln w="9525">
            <a:solidFill>
              <a:schemeClr val="bg1">
                <a:lumMod val="75000"/>
              </a:schemeClr>
            </a:solidFill>
            <a:headEnd w="sm" len="sm"/>
            <a:tailEnd type="oval" w="sm" len="sm"/>
          </a:ln>
        </p:spPr>
        <p:style>
          <a:lnRef idx="1">
            <a:schemeClr val="accent1"/>
          </a:lnRef>
          <a:fillRef idx="0">
            <a:schemeClr val="accent1"/>
          </a:fillRef>
          <a:effectRef idx="0">
            <a:schemeClr val="accent1"/>
          </a:effectRef>
          <a:fontRef idx="minor">
            <a:schemeClr val="tx1"/>
          </a:fontRef>
        </p:style>
      </p:cxnSp>
      <p:cxnSp>
        <p:nvCxnSpPr>
          <p:cNvPr id="32" name="Straight Connector 64">
            <a:extLst>
              <a:ext uri="{FF2B5EF4-FFF2-40B4-BE49-F238E27FC236}">
                <a16:creationId xmlns:a16="http://schemas.microsoft.com/office/drawing/2014/main" id="{26384444-A2C6-0A98-EB4D-1F29BA7F117F}"/>
              </a:ext>
              <a:ext uri="{C183D7F6-B498-43B3-948B-1728B52AA6E4}">
                <adec:decorative xmlns:adec="http://schemas.microsoft.com/office/drawing/2017/decorative" val="1"/>
              </a:ext>
            </a:extLst>
          </p:cNvPr>
          <p:cNvCxnSpPr>
            <a:cxnSpLocks/>
          </p:cNvCxnSpPr>
          <p:nvPr/>
        </p:nvCxnSpPr>
        <p:spPr>
          <a:xfrm flipH="1">
            <a:off x="9172222" y="4321975"/>
            <a:ext cx="490649" cy="691668"/>
          </a:xfrm>
          <a:prstGeom prst="line">
            <a:avLst/>
          </a:prstGeom>
          <a:ln w="9525">
            <a:solidFill>
              <a:schemeClr val="bg1">
                <a:lumMod val="75000"/>
              </a:schemeClr>
            </a:solidFill>
            <a:headEnd w="sm" len="sm"/>
            <a:tailEnd type="oval" w="sm" len="sm"/>
          </a:ln>
        </p:spPr>
        <p:style>
          <a:lnRef idx="1">
            <a:schemeClr val="accent1"/>
          </a:lnRef>
          <a:fillRef idx="0">
            <a:schemeClr val="accent1"/>
          </a:fillRef>
          <a:effectRef idx="0">
            <a:schemeClr val="accent1"/>
          </a:effectRef>
          <a:fontRef idx="minor">
            <a:schemeClr val="tx1"/>
          </a:fontRef>
        </p:style>
      </p:cxnSp>
      <p:sp>
        <p:nvSpPr>
          <p:cNvPr id="40" name="TextBox 67">
            <a:extLst>
              <a:ext uri="{FF2B5EF4-FFF2-40B4-BE49-F238E27FC236}">
                <a16:creationId xmlns:a16="http://schemas.microsoft.com/office/drawing/2014/main" id="{7F4D832C-A244-C5D4-2AFD-22187DD81445}"/>
              </a:ext>
            </a:extLst>
          </p:cNvPr>
          <p:cNvSpPr txBox="1"/>
          <p:nvPr/>
        </p:nvSpPr>
        <p:spPr>
          <a:xfrm>
            <a:off x="122830" y="4959020"/>
            <a:ext cx="5266002" cy="246221"/>
          </a:xfrm>
          <a:prstGeom prst="rect">
            <a:avLst/>
          </a:prstGeom>
        </p:spPr>
        <p:txBody>
          <a:bodyPr wrap="square" lIns="0" tIns="0" rIns="0" bIns="0">
            <a:spAutoFit/>
          </a:bodyPr>
          <a:lstStyle>
            <a:defPPr>
              <a:defRPr lang="en-US"/>
            </a:defPPr>
            <a:lvl1pPr>
              <a:defRPr sz="1600" i="1">
                <a:solidFill>
                  <a:srgbClr val="002060"/>
                </a:solidFill>
                <a:latin typeface="+mj-lt"/>
                <a:cs typeface="Segoe UI" panose="020B0502040204020203" pitchFamily="34" charset="0"/>
              </a:defRPr>
            </a:lvl1pPr>
          </a:lstStyle>
          <a:p>
            <a:r>
              <a:rPr lang="en-US" b="1">
                <a:latin typeface="Segoe UI" panose="020B0502040204020203" pitchFamily="34" charset="0"/>
              </a:rPr>
              <a:t>Serverless Architecture</a:t>
            </a:r>
          </a:p>
        </p:txBody>
      </p:sp>
      <p:sp>
        <p:nvSpPr>
          <p:cNvPr id="41" name="TextBox 4">
            <a:extLst>
              <a:ext uri="{FF2B5EF4-FFF2-40B4-BE49-F238E27FC236}">
                <a16:creationId xmlns:a16="http://schemas.microsoft.com/office/drawing/2014/main" id="{A8FD2813-F738-CAA6-B0FD-E0E2D26C4995}"/>
              </a:ext>
            </a:extLst>
          </p:cNvPr>
          <p:cNvSpPr txBox="1"/>
          <p:nvPr/>
        </p:nvSpPr>
        <p:spPr>
          <a:xfrm>
            <a:off x="122830" y="5280706"/>
            <a:ext cx="7703067" cy="984885"/>
          </a:xfrm>
          <a:prstGeom prst="rect">
            <a:avLst/>
          </a:prstGeom>
        </p:spPr>
        <p:txBody>
          <a:bodyPr wrap="square" lIns="0" tIns="0" rIns="0" bIns="0">
            <a:spAutoFit/>
          </a:bodyPr>
          <a:lstStyle>
            <a:defPPr>
              <a:defRPr lang="en-US"/>
            </a:defPPr>
            <a:lvl1pPr>
              <a:defRPr sz="1600" i="1">
                <a:solidFill>
                  <a:srgbClr val="002060"/>
                </a:solidFill>
                <a:latin typeface="+mj-lt"/>
                <a:cs typeface="Segoe UI" panose="020B0502040204020203" pitchFamily="34" charset="0"/>
              </a:defRPr>
            </a:lvl1pPr>
          </a:lstStyle>
          <a:p>
            <a:r>
              <a:rPr lang="it-IT"/>
              <a:t>La serverless architecture su AWS rappresenta un modo innovativo di sviluppare applicazioni, liberando gli sviluppatori dalla gestione diretta dei server. Con servizi come AWS Lambda, il focus si sposta interamente sulla scrittura del codice, senza la necessità di preoccuparsi dell'installazione, della configurazione o della manutenzione dell'infrastruttura sottostante. </a:t>
            </a:r>
            <a:endParaRPr lang="en-US" i="0"/>
          </a:p>
        </p:txBody>
      </p:sp>
      <p:pic>
        <p:nvPicPr>
          <p:cNvPr id="47" name="Immagine 46" descr="Immagine che contiene schermata, arte, design&#10;&#10;Descrizione generata automaticamente">
            <a:extLst>
              <a:ext uri="{FF2B5EF4-FFF2-40B4-BE49-F238E27FC236}">
                <a16:creationId xmlns:a16="http://schemas.microsoft.com/office/drawing/2014/main" id="{FE44E61B-37A3-17A2-7CB6-230EF59C6EF9}"/>
              </a:ext>
            </a:extLst>
          </p:cNvPr>
          <p:cNvPicPr>
            <a:picLocks noChangeAspect="1"/>
          </p:cNvPicPr>
          <p:nvPr/>
        </p:nvPicPr>
        <p:blipFill>
          <a:blip r:embed="rId9"/>
          <a:stretch>
            <a:fillRect/>
          </a:stretch>
        </p:blipFill>
        <p:spPr>
          <a:xfrm>
            <a:off x="9606759" y="1528630"/>
            <a:ext cx="692077" cy="837691"/>
          </a:xfrm>
          <a:prstGeom prst="rect">
            <a:avLst/>
          </a:prstGeom>
        </p:spPr>
      </p:pic>
      <p:cxnSp>
        <p:nvCxnSpPr>
          <p:cNvPr id="48" name="Straight Connector 64">
            <a:extLst>
              <a:ext uri="{FF2B5EF4-FFF2-40B4-BE49-F238E27FC236}">
                <a16:creationId xmlns:a16="http://schemas.microsoft.com/office/drawing/2014/main" id="{62C50824-A246-BED9-F721-030ACD004DFA}"/>
              </a:ext>
              <a:ext uri="{C183D7F6-B498-43B3-948B-1728B52AA6E4}">
                <adec:decorative xmlns:adec="http://schemas.microsoft.com/office/drawing/2017/decorative" val="1"/>
              </a:ext>
            </a:extLst>
          </p:cNvPr>
          <p:cNvCxnSpPr>
            <a:cxnSpLocks/>
          </p:cNvCxnSpPr>
          <p:nvPr/>
        </p:nvCxnSpPr>
        <p:spPr>
          <a:xfrm flipH="1" flipV="1">
            <a:off x="10001871" y="2683558"/>
            <a:ext cx="93129" cy="1062008"/>
          </a:xfrm>
          <a:prstGeom prst="line">
            <a:avLst/>
          </a:prstGeom>
          <a:ln w="9525">
            <a:solidFill>
              <a:schemeClr val="bg1">
                <a:lumMod val="75000"/>
              </a:schemeClr>
            </a:solidFill>
            <a:headEnd w="sm" len="sm"/>
            <a:tailEnd type="oval" w="sm" len="sm"/>
          </a:ln>
        </p:spPr>
        <p:style>
          <a:lnRef idx="1">
            <a:schemeClr val="accent1"/>
          </a:lnRef>
          <a:fillRef idx="0">
            <a:schemeClr val="accent1"/>
          </a:fillRef>
          <a:effectRef idx="0">
            <a:schemeClr val="accent1"/>
          </a:effectRef>
          <a:fontRef idx="minor">
            <a:schemeClr val="tx1"/>
          </a:fontRef>
        </p:style>
      </p:cxnSp>
      <p:pic>
        <p:nvPicPr>
          <p:cNvPr id="5" name="Immagine 4" descr="Immagine che contiene testo, Carattere, Elementi grafici, logo&#10;&#10;Descrizione generata automaticamente">
            <a:extLst>
              <a:ext uri="{FF2B5EF4-FFF2-40B4-BE49-F238E27FC236}">
                <a16:creationId xmlns:a16="http://schemas.microsoft.com/office/drawing/2014/main" id="{9CE3586E-77C3-267E-5AF6-D35C783E091E}"/>
              </a:ext>
            </a:extLst>
          </p:cNvPr>
          <p:cNvPicPr>
            <a:picLocks noChangeAspect="1"/>
          </p:cNvPicPr>
          <p:nvPr/>
        </p:nvPicPr>
        <p:blipFill>
          <a:blip r:embed="rId10"/>
          <a:stretch>
            <a:fillRect/>
          </a:stretch>
        </p:blipFill>
        <p:spPr>
          <a:xfrm>
            <a:off x="9056776" y="3342365"/>
            <a:ext cx="2076448" cy="1168002"/>
          </a:xfrm>
          <a:prstGeom prst="rect">
            <a:avLst/>
          </a:prstGeom>
        </p:spPr>
      </p:pic>
      <p:sp>
        <p:nvSpPr>
          <p:cNvPr id="51" name="CasellaDiTesto 50">
            <a:extLst>
              <a:ext uri="{FF2B5EF4-FFF2-40B4-BE49-F238E27FC236}">
                <a16:creationId xmlns:a16="http://schemas.microsoft.com/office/drawing/2014/main" id="{70500856-0C7F-ADA8-0C99-84AD13037F84}"/>
              </a:ext>
            </a:extLst>
          </p:cNvPr>
          <p:cNvSpPr txBox="1"/>
          <p:nvPr/>
        </p:nvSpPr>
        <p:spPr>
          <a:xfrm>
            <a:off x="9572061" y="2318708"/>
            <a:ext cx="861133" cy="338554"/>
          </a:xfrm>
          <a:prstGeom prst="rect">
            <a:avLst/>
          </a:prstGeom>
          <a:noFill/>
        </p:spPr>
        <p:txBody>
          <a:bodyPr wrap="none" rtlCol="0">
            <a:spAutoFit/>
          </a:bodyPr>
          <a:lstStyle/>
          <a:p>
            <a:r>
              <a:rPr lang="it-IT" sz="1600" b="1">
                <a:solidFill>
                  <a:srgbClr val="CF6C35"/>
                </a:solidFill>
              </a:rPr>
              <a:t>Lambda</a:t>
            </a:r>
          </a:p>
        </p:txBody>
      </p:sp>
    </p:spTree>
    <p:extLst>
      <p:ext uri="{BB962C8B-B14F-4D97-AF65-F5344CB8AC3E}">
        <p14:creationId xmlns:p14="http://schemas.microsoft.com/office/powerpoint/2010/main" val="141683420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Title 67" hidden="1">
            <a:extLst>
              <a:ext uri="{FF2B5EF4-FFF2-40B4-BE49-F238E27FC236}">
                <a16:creationId xmlns:a16="http://schemas.microsoft.com/office/drawing/2014/main" id="{3D46526D-118F-4F6F-BAE0-066F422EBD1E}"/>
              </a:ext>
            </a:extLst>
          </p:cNvPr>
          <p:cNvSpPr>
            <a:spLocks noGrp="1"/>
          </p:cNvSpPr>
          <p:nvPr>
            <p:ph type="title"/>
          </p:nvPr>
        </p:nvSpPr>
        <p:spPr/>
        <p:txBody>
          <a:bodyPr/>
          <a:lstStyle/>
          <a:p>
            <a:r>
              <a:rPr lang="en-US"/>
              <a:t>Human resources slide 3</a:t>
            </a:r>
          </a:p>
        </p:txBody>
      </p:sp>
      <p:pic>
        <p:nvPicPr>
          <p:cNvPr id="3" name="Immagine 2" descr="Immagine che contiene testo, Carattere, logo, simbolo&#10;&#10;Descrizione generata automaticamente">
            <a:extLst>
              <a:ext uri="{FF2B5EF4-FFF2-40B4-BE49-F238E27FC236}">
                <a16:creationId xmlns:a16="http://schemas.microsoft.com/office/drawing/2014/main" id="{F2050FBB-BE25-59B0-EEB8-15CFD58B53CC}"/>
              </a:ext>
            </a:extLst>
          </p:cNvPr>
          <p:cNvPicPr>
            <a:picLocks noChangeAspect="1"/>
          </p:cNvPicPr>
          <p:nvPr/>
        </p:nvPicPr>
        <p:blipFill>
          <a:blip r:embed="rId3"/>
          <a:stretch>
            <a:fillRect/>
          </a:stretch>
        </p:blipFill>
        <p:spPr>
          <a:xfrm>
            <a:off x="122830" y="142843"/>
            <a:ext cx="1787858" cy="503622"/>
          </a:xfrm>
          <a:prstGeom prst="rect">
            <a:avLst/>
          </a:prstGeom>
        </p:spPr>
      </p:pic>
      <p:sp>
        <p:nvSpPr>
          <p:cNvPr id="6" name="CasellaDiTesto 5">
            <a:extLst>
              <a:ext uri="{FF2B5EF4-FFF2-40B4-BE49-F238E27FC236}">
                <a16:creationId xmlns:a16="http://schemas.microsoft.com/office/drawing/2014/main" id="{F296BE79-B134-04DF-F2F0-8B8BDF7A3855}"/>
              </a:ext>
            </a:extLst>
          </p:cNvPr>
          <p:cNvSpPr txBox="1"/>
          <p:nvPr/>
        </p:nvSpPr>
        <p:spPr>
          <a:xfrm>
            <a:off x="0" y="681202"/>
            <a:ext cx="2844048" cy="215444"/>
          </a:xfrm>
          <a:prstGeom prst="rect">
            <a:avLst/>
          </a:prstGeom>
          <a:noFill/>
        </p:spPr>
        <p:txBody>
          <a:bodyPr wrap="none" rtlCol="0">
            <a:spAutoFit/>
          </a:bodyPr>
          <a:lstStyle/>
          <a:p>
            <a:r>
              <a:rPr lang="it-IT" sz="800">
                <a:latin typeface="Adobe Caslon Pro" panose="0205050205050A020403" pitchFamily="18" charset="0"/>
                <a:ea typeface="NSimSun" panose="02010609030101010101" pitchFamily="49" charset="-122"/>
              </a:rPr>
              <a:t>Dip. di Ingegneria Elettrica e delle Tecnologie dell’Informazione</a:t>
            </a:r>
          </a:p>
        </p:txBody>
      </p:sp>
      <p:sp>
        <p:nvSpPr>
          <p:cNvPr id="10" name="TextBox 1">
            <a:extLst>
              <a:ext uri="{FF2B5EF4-FFF2-40B4-BE49-F238E27FC236}">
                <a16:creationId xmlns:a16="http://schemas.microsoft.com/office/drawing/2014/main" id="{D2ED6C67-E37C-EEB8-3111-FFFC2CD931DE}"/>
              </a:ext>
            </a:extLst>
          </p:cNvPr>
          <p:cNvSpPr txBox="1"/>
          <p:nvPr/>
        </p:nvSpPr>
        <p:spPr>
          <a:xfrm>
            <a:off x="3207382" y="327600"/>
            <a:ext cx="6520736" cy="512961"/>
          </a:xfrm>
          <a:prstGeom prst="rect">
            <a:avLst/>
          </a:prstGeom>
          <a:noFill/>
        </p:spPr>
        <p:txBody>
          <a:bodyPr wrap="square" lIns="0" tIns="0" rIns="0" bIns="0" rtlCol="0">
            <a:spAutoFit/>
          </a:bodyPr>
          <a:lstStyle/>
          <a:p>
            <a:pPr>
              <a:lnSpc>
                <a:spcPts val="4000"/>
              </a:lnSpc>
            </a:pPr>
            <a:r>
              <a:rPr lang="en-US" sz="4400" b="1">
                <a:solidFill>
                  <a:srgbClr val="002060"/>
                </a:solidFill>
                <a:latin typeface="Segoe UI" panose="020B0502040204020203" pitchFamily="34" charset="0"/>
                <a:cs typeface="Segoe UI" panose="020B0502040204020203" pitchFamily="34" charset="0"/>
              </a:rPr>
              <a:t>Threat Modeling Process</a:t>
            </a:r>
          </a:p>
        </p:txBody>
      </p:sp>
      <p:cxnSp>
        <p:nvCxnSpPr>
          <p:cNvPr id="25" name="Connettore diritto 24">
            <a:extLst>
              <a:ext uri="{FF2B5EF4-FFF2-40B4-BE49-F238E27FC236}">
                <a16:creationId xmlns:a16="http://schemas.microsoft.com/office/drawing/2014/main" id="{F34CCCFE-A208-A168-A9F0-346B7A1E6E2F}"/>
              </a:ext>
            </a:extLst>
          </p:cNvPr>
          <p:cNvCxnSpPr>
            <a:cxnSpLocks/>
          </p:cNvCxnSpPr>
          <p:nvPr/>
        </p:nvCxnSpPr>
        <p:spPr>
          <a:xfrm>
            <a:off x="122830" y="974366"/>
            <a:ext cx="1195283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4" name="Immagine 3" descr="Immagine che contiene diagramma, schermata, linea, Piano&#10;&#10;Descrizione generata automaticamente">
            <a:extLst>
              <a:ext uri="{FF2B5EF4-FFF2-40B4-BE49-F238E27FC236}">
                <a16:creationId xmlns:a16="http://schemas.microsoft.com/office/drawing/2014/main" id="{28404BA3-F597-B2A6-C92C-61DA3EDDF04C}"/>
              </a:ext>
            </a:extLst>
          </p:cNvPr>
          <p:cNvPicPr>
            <a:picLocks noChangeAspect="1"/>
          </p:cNvPicPr>
          <p:nvPr/>
        </p:nvPicPr>
        <p:blipFill>
          <a:blip r:embed="rId4"/>
          <a:stretch>
            <a:fillRect/>
          </a:stretch>
        </p:blipFill>
        <p:spPr>
          <a:xfrm>
            <a:off x="1559730" y="1874165"/>
            <a:ext cx="9072539" cy="4840993"/>
          </a:xfrm>
          <a:prstGeom prst="rect">
            <a:avLst/>
          </a:prstGeom>
        </p:spPr>
      </p:pic>
      <p:sp>
        <p:nvSpPr>
          <p:cNvPr id="2" name="TextBox 1">
            <a:extLst>
              <a:ext uri="{FF2B5EF4-FFF2-40B4-BE49-F238E27FC236}">
                <a16:creationId xmlns:a16="http://schemas.microsoft.com/office/drawing/2014/main" id="{FF251336-4D04-CD80-4667-0492D92EEC77}"/>
              </a:ext>
            </a:extLst>
          </p:cNvPr>
          <p:cNvSpPr txBox="1"/>
          <p:nvPr/>
        </p:nvSpPr>
        <p:spPr>
          <a:xfrm>
            <a:off x="5121431" y="1065008"/>
            <a:ext cx="1971386" cy="454420"/>
          </a:xfrm>
          <a:prstGeom prst="rect">
            <a:avLst/>
          </a:prstGeom>
          <a:noFill/>
        </p:spPr>
        <p:txBody>
          <a:bodyPr wrap="square" lIns="0" tIns="0" rIns="0" bIns="0" rtlCol="0">
            <a:spAutoFit/>
          </a:bodyPr>
          <a:lstStyle/>
          <a:p>
            <a:pPr>
              <a:lnSpc>
                <a:spcPts val="4000"/>
              </a:lnSpc>
            </a:pPr>
            <a:r>
              <a:rPr lang="en-US" sz="2400" b="1">
                <a:solidFill>
                  <a:schemeClr val="accent1">
                    <a:lumMod val="50000"/>
                  </a:schemeClr>
                </a:solidFill>
                <a:latin typeface="Segoe UI" panose="020B0502040204020203" pitchFamily="34" charset="0"/>
                <a:cs typeface="Segoe UI" panose="020B0502040204020203" pitchFamily="34" charset="0"/>
              </a:rPr>
              <a:t>Threat Model</a:t>
            </a:r>
          </a:p>
        </p:txBody>
      </p:sp>
      <p:cxnSp>
        <p:nvCxnSpPr>
          <p:cNvPr id="5" name="Connettore diritto 4">
            <a:extLst>
              <a:ext uri="{FF2B5EF4-FFF2-40B4-BE49-F238E27FC236}">
                <a16:creationId xmlns:a16="http://schemas.microsoft.com/office/drawing/2014/main" id="{7F2ABEA4-26A3-5346-5542-37A57BB74565}"/>
              </a:ext>
            </a:extLst>
          </p:cNvPr>
          <p:cNvCxnSpPr>
            <a:cxnSpLocks/>
          </p:cNvCxnSpPr>
          <p:nvPr/>
        </p:nvCxnSpPr>
        <p:spPr>
          <a:xfrm>
            <a:off x="5209410" y="1535028"/>
            <a:ext cx="179542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1">
            <a:extLst>
              <a:ext uri="{FF2B5EF4-FFF2-40B4-BE49-F238E27FC236}">
                <a16:creationId xmlns:a16="http://schemas.microsoft.com/office/drawing/2014/main" id="{0F1B69C9-43E5-78F7-2A31-B57AC611AA64}"/>
              </a:ext>
            </a:extLst>
          </p:cNvPr>
          <p:cNvSpPr txBox="1"/>
          <p:nvPr/>
        </p:nvSpPr>
        <p:spPr>
          <a:xfrm>
            <a:off x="5546769" y="1328145"/>
            <a:ext cx="1098461" cy="412213"/>
          </a:xfrm>
          <a:prstGeom prst="rect">
            <a:avLst/>
          </a:prstGeom>
          <a:noFill/>
        </p:spPr>
        <p:txBody>
          <a:bodyPr wrap="square" lIns="0" tIns="0" rIns="0" bIns="0" rtlCol="0">
            <a:spAutoFit/>
          </a:bodyPr>
          <a:lstStyle/>
          <a:p>
            <a:pPr>
              <a:lnSpc>
                <a:spcPts val="4000"/>
              </a:lnSpc>
            </a:pPr>
            <a:r>
              <a:rPr lang="en-US" sz="1000" b="1">
                <a:solidFill>
                  <a:schemeClr val="accent1">
                    <a:lumMod val="50000"/>
                  </a:schemeClr>
                </a:solidFill>
                <a:latin typeface="Segoe UI" panose="020B0502040204020203" pitchFamily="34" charset="0"/>
                <a:cs typeface="Segoe UI" panose="020B0502040204020203" pitchFamily="34" charset="0"/>
              </a:rPr>
              <a:t>(After Mitigation)</a:t>
            </a:r>
          </a:p>
        </p:txBody>
      </p:sp>
      <p:cxnSp>
        <p:nvCxnSpPr>
          <p:cNvPr id="9" name="Connettore diritto 8">
            <a:extLst>
              <a:ext uri="{FF2B5EF4-FFF2-40B4-BE49-F238E27FC236}">
                <a16:creationId xmlns:a16="http://schemas.microsoft.com/office/drawing/2014/main" id="{56B95C68-99A7-D276-4720-5E00BDB568F2}"/>
              </a:ext>
            </a:extLst>
          </p:cNvPr>
          <p:cNvCxnSpPr>
            <a:cxnSpLocks/>
          </p:cNvCxnSpPr>
          <p:nvPr/>
        </p:nvCxnSpPr>
        <p:spPr>
          <a:xfrm>
            <a:off x="5610223" y="1795378"/>
            <a:ext cx="97155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70449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outVertical)">
                                      <p:cBhvr>
                                        <p:cTn id="7" dur="250"/>
                                        <p:tgtEl>
                                          <p:spTgt spid="5"/>
                                        </p:tgtEl>
                                      </p:cBhvr>
                                    </p:animEffect>
                                  </p:childTnLst>
                                </p:cTn>
                              </p:par>
                              <p:par>
                                <p:cTn id="8" presetID="16" presetClass="entr" presetSubtype="37"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barn(outVertical)">
                                      <p:cBhvr>
                                        <p:cTn id="10" dur="25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Title 67" hidden="1">
            <a:extLst>
              <a:ext uri="{FF2B5EF4-FFF2-40B4-BE49-F238E27FC236}">
                <a16:creationId xmlns:a16="http://schemas.microsoft.com/office/drawing/2014/main" id="{3D46526D-118F-4F6F-BAE0-066F422EBD1E}"/>
              </a:ext>
            </a:extLst>
          </p:cNvPr>
          <p:cNvSpPr>
            <a:spLocks noGrp="1"/>
          </p:cNvSpPr>
          <p:nvPr>
            <p:ph type="title"/>
          </p:nvPr>
        </p:nvSpPr>
        <p:spPr/>
        <p:txBody>
          <a:bodyPr/>
          <a:lstStyle/>
          <a:p>
            <a:r>
              <a:rPr lang="en-US"/>
              <a:t>Human resources slide 3</a:t>
            </a:r>
          </a:p>
        </p:txBody>
      </p:sp>
      <p:pic>
        <p:nvPicPr>
          <p:cNvPr id="3" name="Immagine 2" descr="Immagine che contiene testo, Carattere, logo, simbolo&#10;&#10;Descrizione generata automaticamente">
            <a:extLst>
              <a:ext uri="{FF2B5EF4-FFF2-40B4-BE49-F238E27FC236}">
                <a16:creationId xmlns:a16="http://schemas.microsoft.com/office/drawing/2014/main" id="{F2050FBB-BE25-59B0-EEB8-15CFD58B53CC}"/>
              </a:ext>
            </a:extLst>
          </p:cNvPr>
          <p:cNvPicPr>
            <a:picLocks noChangeAspect="1"/>
          </p:cNvPicPr>
          <p:nvPr/>
        </p:nvPicPr>
        <p:blipFill>
          <a:blip r:embed="rId3"/>
          <a:stretch>
            <a:fillRect/>
          </a:stretch>
        </p:blipFill>
        <p:spPr>
          <a:xfrm>
            <a:off x="122830" y="142843"/>
            <a:ext cx="1787858" cy="503622"/>
          </a:xfrm>
          <a:prstGeom prst="rect">
            <a:avLst/>
          </a:prstGeom>
        </p:spPr>
      </p:pic>
      <p:sp>
        <p:nvSpPr>
          <p:cNvPr id="6" name="CasellaDiTesto 5">
            <a:extLst>
              <a:ext uri="{FF2B5EF4-FFF2-40B4-BE49-F238E27FC236}">
                <a16:creationId xmlns:a16="http://schemas.microsoft.com/office/drawing/2014/main" id="{F296BE79-B134-04DF-F2F0-8B8BDF7A3855}"/>
              </a:ext>
            </a:extLst>
          </p:cNvPr>
          <p:cNvSpPr txBox="1"/>
          <p:nvPr/>
        </p:nvSpPr>
        <p:spPr>
          <a:xfrm>
            <a:off x="0" y="681202"/>
            <a:ext cx="2844048" cy="215444"/>
          </a:xfrm>
          <a:prstGeom prst="rect">
            <a:avLst/>
          </a:prstGeom>
          <a:noFill/>
        </p:spPr>
        <p:txBody>
          <a:bodyPr wrap="none" rtlCol="0">
            <a:spAutoFit/>
          </a:bodyPr>
          <a:lstStyle/>
          <a:p>
            <a:r>
              <a:rPr lang="it-IT" sz="800">
                <a:latin typeface="Adobe Caslon Pro" panose="0205050205050A020403" pitchFamily="18" charset="0"/>
                <a:ea typeface="NSimSun" panose="02010609030101010101" pitchFamily="49" charset="-122"/>
              </a:rPr>
              <a:t>Dip. di Ingegneria Elettrica e delle Tecnologie dell’Informazione</a:t>
            </a:r>
          </a:p>
        </p:txBody>
      </p:sp>
      <p:sp>
        <p:nvSpPr>
          <p:cNvPr id="10" name="TextBox 1">
            <a:extLst>
              <a:ext uri="{FF2B5EF4-FFF2-40B4-BE49-F238E27FC236}">
                <a16:creationId xmlns:a16="http://schemas.microsoft.com/office/drawing/2014/main" id="{D2ED6C67-E37C-EEB8-3111-FFFC2CD931DE}"/>
              </a:ext>
            </a:extLst>
          </p:cNvPr>
          <p:cNvSpPr txBox="1"/>
          <p:nvPr/>
        </p:nvSpPr>
        <p:spPr>
          <a:xfrm>
            <a:off x="3207382" y="327600"/>
            <a:ext cx="6520736" cy="512961"/>
          </a:xfrm>
          <a:prstGeom prst="rect">
            <a:avLst/>
          </a:prstGeom>
          <a:noFill/>
        </p:spPr>
        <p:txBody>
          <a:bodyPr wrap="square" lIns="0" tIns="0" rIns="0" bIns="0" rtlCol="0">
            <a:spAutoFit/>
          </a:bodyPr>
          <a:lstStyle/>
          <a:p>
            <a:pPr>
              <a:lnSpc>
                <a:spcPts val="4000"/>
              </a:lnSpc>
            </a:pPr>
            <a:r>
              <a:rPr lang="en-US" sz="4400" b="1">
                <a:solidFill>
                  <a:srgbClr val="002060"/>
                </a:solidFill>
                <a:latin typeface="Segoe UI" panose="020B0502040204020203" pitchFamily="34" charset="0"/>
                <a:cs typeface="Segoe UI" panose="020B0502040204020203" pitchFamily="34" charset="0"/>
              </a:rPr>
              <a:t>Threat Modeling Process</a:t>
            </a:r>
          </a:p>
        </p:txBody>
      </p:sp>
      <p:cxnSp>
        <p:nvCxnSpPr>
          <p:cNvPr id="25" name="Connettore diritto 24">
            <a:extLst>
              <a:ext uri="{FF2B5EF4-FFF2-40B4-BE49-F238E27FC236}">
                <a16:creationId xmlns:a16="http://schemas.microsoft.com/office/drawing/2014/main" id="{F34CCCFE-A208-A168-A9F0-346B7A1E6E2F}"/>
              </a:ext>
            </a:extLst>
          </p:cNvPr>
          <p:cNvCxnSpPr>
            <a:cxnSpLocks/>
          </p:cNvCxnSpPr>
          <p:nvPr/>
        </p:nvCxnSpPr>
        <p:spPr>
          <a:xfrm>
            <a:off x="122830" y="974366"/>
            <a:ext cx="1195283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FF251336-4D04-CD80-4667-0492D92EEC77}"/>
              </a:ext>
            </a:extLst>
          </p:cNvPr>
          <p:cNvSpPr txBox="1"/>
          <p:nvPr/>
        </p:nvSpPr>
        <p:spPr>
          <a:xfrm>
            <a:off x="5228607" y="1047600"/>
            <a:ext cx="1734783" cy="454420"/>
          </a:xfrm>
          <a:prstGeom prst="rect">
            <a:avLst/>
          </a:prstGeom>
          <a:noFill/>
        </p:spPr>
        <p:txBody>
          <a:bodyPr wrap="square" lIns="0" tIns="0" rIns="0" bIns="0" rtlCol="0">
            <a:spAutoFit/>
          </a:bodyPr>
          <a:lstStyle/>
          <a:p>
            <a:pPr>
              <a:lnSpc>
                <a:spcPts val="4000"/>
              </a:lnSpc>
            </a:pPr>
            <a:r>
              <a:rPr lang="en-US" sz="2400" b="1">
                <a:solidFill>
                  <a:schemeClr val="accent1">
                    <a:lumMod val="50000"/>
                  </a:schemeClr>
                </a:solidFill>
                <a:latin typeface="Segoe UI" panose="020B0502040204020203" pitchFamily="34" charset="0"/>
                <a:cs typeface="Segoe UI" panose="020B0502040204020203" pitchFamily="34" charset="0"/>
              </a:rPr>
              <a:t>Assessment</a:t>
            </a:r>
          </a:p>
        </p:txBody>
      </p:sp>
      <p:cxnSp>
        <p:nvCxnSpPr>
          <p:cNvPr id="5" name="Connettore diritto 4">
            <a:extLst>
              <a:ext uri="{FF2B5EF4-FFF2-40B4-BE49-F238E27FC236}">
                <a16:creationId xmlns:a16="http://schemas.microsoft.com/office/drawing/2014/main" id="{7F2ABEA4-26A3-5346-5542-37A57BB74565}"/>
              </a:ext>
            </a:extLst>
          </p:cNvPr>
          <p:cNvCxnSpPr>
            <a:cxnSpLocks/>
          </p:cNvCxnSpPr>
          <p:nvPr/>
        </p:nvCxnSpPr>
        <p:spPr>
          <a:xfrm>
            <a:off x="5279492" y="1535028"/>
            <a:ext cx="158852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4">
            <a:extLst>
              <a:ext uri="{FF2B5EF4-FFF2-40B4-BE49-F238E27FC236}">
                <a16:creationId xmlns:a16="http://schemas.microsoft.com/office/drawing/2014/main" id="{6BA0BE5A-0250-932B-4A16-95F82A6DEB79}"/>
              </a:ext>
            </a:extLst>
          </p:cNvPr>
          <p:cNvSpPr txBox="1"/>
          <p:nvPr/>
        </p:nvSpPr>
        <p:spPr>
          <a:xfrm>
            <a:off x="93577" y="1711224"/>
            <a:ext cx="12004845" cy="646331"/>
          </a:xfrm>
          <a:prstGeom prst="rect">
            <a:avLst/>
          </a:prstGeom>
        </p:spPr>
        <p:txBody>
          <a:bodyPr wrap="square" lIns="0" tIns="0" rIns="0" bIns="0">
            <a:spAutoFit/>
          </a:bodyPr>
          <a:lstStyle>
            <a:defPPr>
              <a:defRPr lang="en-US"/>
            </a:defPPr>
            <a:lvl1pPr>
              <a:defRPr sz="1600" i="1">
                <a:solidFill>
                  <a:srgbClr val="002060"/>
                </a:solidFill>
                <a:latin typeface="+mj-lt"/>
                <a:cs typeface="Segoe UI" panose="020B0502040204020203" pitchFamily="34" charset="0"/>
              </a:defRPr>
            </a:lvl1pPr>
          </a:lstStyle>
          <a:p>
            <a:r>
              <a:rPr lang="it-IT" sz="1400"/>
              <a:t>Adottando l'approccio appena descritto per ogni minaccia reale identificata, è stata creata una tabella di controlli del NIST da implementare per ridurre al minimo le minacce potenziali. La valutazione dell'applicazione è stata eseguita secondo le linee guida del NIST, considerando un livello di impatto moderato. Questa valutazione ha permesso di determinare i controlli di sicurezza più appropriati per mitigare i rischi identificati.</a:t>
            </a:r>
            <a:endParaRPr lang="en-US" sz="1200" i="0"/>
          </a:p>
        </p:txBody>
      </p:sp>
      <p:graphicFrame>
        <p:nvGraphicFramePr>
          <p:cNvPr id="11" name="Tabella 10">
            <a:extLst>
              <a:ext uri="{FF2B5EF4-FFF2-40B4-BE49-F238E27FC236}">
                <a16:creationId xmlns:a16="http://schemas.microsoft.com/office/drawing/2014/main" id="{6796ECD3-8FC3-5C41-CBEE-DC48F65B2B30}"/>
              </a:ext>
            </a:extLst>
          </p:cNvPr>
          <p:cNvGraphicFramePr>
            <a:graphicFrameLocks noGrp="1"/>
          </p:cNvGraphicFramePr>
          <p:nvPr>
            <p:extLst>
              <p:ext uri="{D42A27DB-BD31-4B8C-83A1-F6EECF244321}">
                <p14:modId xmlns:p14="http://schemas.microsoft.com/office/powerpoint/2010/main" val="3114384510"/>
              </p:ext>
            </p:extLst>
          </p:nvPr>
        </p:nvGraphicFramePr>
        <p:xfrm>
          <a:off x="374946" y="2566759"/>
          <a:ext cx="11423058" cy="3996650"/>
        </p:xfrm>
        <a:graphic>
          <a:graphicData uri="http://schemas.openxmlformats.org/drawingml/2006/table">
            <a:tbl>
              <a:tblPr firstRow="1" bandRow="1">
                <a:tableStyleId>{5C22544A-7EE6-4342-B048-85BDC9FD1C3A}</a:tableStyleId>
              </a:tblPr>
              <a:tblGrid>
                <a:gridCol w="5711529">
                  <a:extLst>
                    <a:ext uri="{9D8B030D-6E8A-4147-A177-3AD203B41FA5}">
                      <a16:colId xmlns:a16="http://schemas.microsoft.com/office/drawing/2014/main" val="3667489456"/>
                    </a:ext>
                  </a:extLst>
                </a:gridCol>
                <a:gridCol w="5711529">
                  <a:extLst>
                    <a:ext uri="{9D8B030D-6E8A-4147-A177-3AD203B41FA5}">
                      <a16:colId xmlns:a16="http://schemas.microsoft.com/office/drawing/2014/main" val="2934180887"/>
                    </a:ext>
                  </a:extLst>
                </a:gridCol>
              </a:tblGrid>
              <a:tr h="570950">
                <a:tc>
                  <a:txBody>
                    <a:bodyPr/>
                    <a:lstStyle/>
                    <a:p>
                      <a:pPr algn="ctr"/>
                      <a:r>
                        <a:rPr lang="it-IT" sz="2000"/>
                        <a:t>STRIDE</a:t>
                      </a:r>
                    </a:p>
                  </a:txBody>
                  <a:tcPr anchor="ctr"/>
                </a:tc>
                <a:tc>
                  <a:txBody>
                    <a:bodyPr/>
                    <a:lstStyle/>
                    <a:p>
                      <a:pPr algn="ctr"/>
                      <a:r>
                        <a:rPr lang="it-IT" sz="2000"/>
                        <a:t>Controlli di Sicurezza</a:t>
                      </a:r>
                    </a:p>
                  </a:txBody>
                  <a:tcPr anchor="ctr"/>
                </a:tc>
                <a:extLst>
                  <a:ext uri="{0D108BD9-81ED-4DB2-BD59-A6C34878D82A}">
                    <a16:rowId xmlns:a16="http://schemas.microsoft.com/office/drawing/2014/main" val="6869842"/>
                  </a:ext>
                </a:extLst>
              </a:tr>
              <a:tr h="570950">
                <a:tc>
                  <a:txBody>
                    <a:bodyPr/>
                    <a:lstStyle/>
                    <a:p>
                      <a:pPr algn="ctr"/>
                      <a:r>
                        <a:rPr lang="it-IT"/>
                        <a:t>Spoofing</a:t>
                      </a:r>
                    </a:p>
                  </a:txBody>
                  <a:tcPr anchor="ctr"/>
                </a:tc>
                <a:tc>
                  <a:txBody>
                    <a:bodyPr/>
                    <a:lstStyle/>
                    <a:p>
                      <a:r>
                        <a:rPr lang="it-IT" sz="1400"/>
                        <a:t>IA-2, IA-4, IA-5, IA-11, IA-12, AC-2, AC-7, AC-8, AC-12, SC-7, SC-17, SC-18, </a:t>
                      </a:r>
                    </a:p>
                    <a:p>
                      <a:r>
                        <a:rPr lang="it-IT" sz="1400"/>
                        <a:t>SC-23</a:t>
                      </a:r>
                    </a:p>
                  </a:txBody>
                  <a:tcPr/>
                </a:tc>
                <a:extLst>
                  <a:ext uri="{0D108BD9-81ED-4DB2-BD59-A6C34878D82A}">
                    <a16:rowId xmlns:a16="http://schemas.microsoft.com/office/drawing/2014/main" val="538990058"/>
                  </a:ext>
                </a:extLst>
              </a:tr>
              <a:tr h="570950">
                <a:tc>
                  <a:txBody>
                    <a:bodyPr/>
                    <a:lstStyle/>
                    <a:p>
                      <a:pPr algn="ctr"/>
                      <a:r>
                        <a:rPr lang="it-IT"/>
                        <a:t>Tampering</a:t>
                      </a:r>
                    </a:p>
                  </a:txBody>
                  <a:tcPr anchor="ctr"/>
                </a:tc>
                <a:tc>
                  <a:txBody>
                    <a:bodyPr/>
                    <a:lstStyle/>
                    <a:p>
                      <a:r>
                        <a:rPr lang="it-IT" sz="1400"/>
                        <a:t>AC-3, AC-5, AC-17, SC-5, SC-7, SC-8, SC-12, SC-13, SC-18, SC-23, AU-4, AU-8, AU-9, AU-12</a:t>
                      </a:r>
                    </a:p>
                  </a:txBody>
                  <a:tcPr/>
                </a:tc>
                <a:extLst>
                  <a:ext uri="{0D108BD9-81ED-4DB2-BD59-A6C34878D82A}">
                    <a16:rowId xmlns:a16="http://schemas.microsoft.com/office/drawing/2014/main" val="1906395273"/>
                  </a:ext>
                </a:extLst>
              </a:tr>
              <a:tr h="570950">
                <a:tc>
                  <a:txBody>
                    <a:bodyPr/>
                    <a:lstStyle/>
                    <a:p>
                      <a:pPr algn="ctr"/>
                      <a:r>
                        <a:rPr lang="it-IT"/>
                        <a:t>Repudation</a:t>
                      </a:r>
                    </a:p>
                  </a:txBody>
                  <a:tcPr anchor="ctr"/>
                </a:tc>
                <a:tc>
                  <a:txBody>
                    <a:bodyPr/>
                    <a:lstStyle/>
                    <a:p>
                      <a:r>
                        <a:rPr lang="it-IT" sz="1400"/>
                        <a:t>IA-2, </a:t>
                      </a:r>
                      <a:r>
                        <a:rPr lang="it-IT" sz="1400" i="0"/>
                        <a:t>IA-4, IA-5, IA-11, AC-2, AC-5, AC-8, SC-17, AU-2, AU-3, AU-4, AU-8, </a:t>
                      </a:r>
                    </a:p>
                    <a:p>
                      <a:r>
                        <a:rPr lang="it-IT" sz="1400" i="0"/>
                        <a:t>AU-9, AU-11, AU-12</a:t>
                      </a:r>
                      <a:endParaRPr lang="it-IT" sz="1400"/>
                    </a:p>
                  </a:txBody>
                  <a:tcPr/>
                </a:tc>
                <a:extLst>
                  <a:ext uri="{0D108BD9-81ED-4DB2-BD59-A6C34878D82A}">
                    <a16:rowId xmlns:a16="http://schemas.microsoft.com/office/drawing/2014/main" val="4108372869"/>
                  </a:ext>
                </a:extLst>
              </a:tr>
              <a:tr h="570950">
                <a:tc>
                  <a:txBody>
                    <a:bodyPr/>
                    <a:lstStyle/>
                    <a:p>
                      <a:pPr algn="ctr"/>
                      <a:r>
                        <a:rPr lang="it-IT"/>
                        <a:t>Information Disclosure</a:t>
                      </a:r>
                    </a:p>
                  </a:txBody>
                  <a:tcPr anchor="ctr"/>
                </a:tc>
                <a:tc>
                  <a:txBody>
                    <a:bodyPr/>
                    <a:lstStyle/>
                    <a:p>
                      <a:r>
                        <a:rPr lang="it-IT" sz="1400"/>
                        <a:t>IA-5, IA-6, AC-2, AC-3, AC-17, SC-8, SC-12, SC-13, SC-23, AU-7, AU-11</a:t>
                      </a:r>
                    </a:p>
                  </a:txBody>
                  <a:tcPr/>
                </a:tc>
                <a:extLst>
                  <a:ext uri="{0D108BD9-81ED-4DB2-BD59-A6C34878D82A}">
                    <a16:rowId xmlns:a16="http://schemas.microsoft.com/office/drawing/2014/main" val="3159325675"/>
                  </a:ext>
                </a:extLst>
              </a:tr>
              <a:tr h="570950">
                <a:tc>
                  <a:txBody>
                    <a:bodyPr/>
                    <a:lstStyle/>
                    <a:p>
                      <a:pPr algn="ctr"/>
                      <a:r>
                        <a:rPr lang="it-IT"/>
                        <a:t>Denial Of Service</a:t>
                      </a:r>
                    </a:p>
                  </a:txBody>
                  <a:tcPr anchor="ctr"/>
                </a:tc>
                <a:tc>
                  <a:txBody>
                    <a:bodyPr/>
                    <a:lstStyle/>
                    <a:p>
                      <a:r>
                        <a:rPr lang="it-IT" sz="1400"/>
                        <a:t>SC-5, SC-7</a:t>
                      </a:r>
                    </a:p>
                  </a:txBody>
                  <a:tcPr/>
                </a:tc>
                <a:extLst>
                  <a:ext uri="{0D108BD9-81ED-4DB2-BD59-A6C34878D82A}">
                    <a16:rowId xmlns:a16="http://schemas.microsoft.com/office/drawing/2014/main" val="852787106"/>
                  </a:ext>
                </a:extLst>
              </a:tr>
              <a:tr h="570950">
                <a:tc>
                  <a:txBody>
                    <a:bodyPr/>
                    <a:lstStyle/>
                    <a:p>
                      <a:pPr algn="ctr"/>
                      <a:r>
                        <a:rPr lang="it-IT"/>
                        <a:t>Elevation Of Privilege</a:t>
                      </a:r>
                    </a:p>
                  </a:txBody>
                  <a:tcPr anchor="ctr"/>
                </a:tc>
                <a:tc>
                  <a:txBody>
                    <a:bodyPr/>
                    <a:lstStyle/>
                    <a:p>
                      <a:r>
                        <a:rPr lang="it-IT" sz="1400"/>
                        <a:t>AC-3, AC-6, SC-2</a:t>
                      </a:r>
                    </a:p>
                  </a:txBody>
                  <a:tcPr/>
                </a:tc>
                <a:extLst>
                  <a:ext uri="{0D108BD9-81ED-4DB2-BD59-A6C34878D82A}">
                    <a16:rowId xmlns:a16="http://schemas.microsoft.com/office/drawing/2014/main" val="2668626846"/>
                  </a:ext>
                </a:extLst>
              </a:tr>
            </a:tbl>
          </a:graphicData>
        </a:graphic>
      </p:graphicFrame>
    </p:spTree>
    <p:extLst>
      <p:ext uri="{BB962C8B-B14F-4D97-AF65-F5344CB8AC3E}">
        <p14:creationId xmlns:p14="http://schemas.microsoft.com/office/powerpoint/2010/main" val="547499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outVertical)">
                                      <p:cBhvr>
                                        <p:cTn id="7" dur="2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Title 67" hidden="1">
            <a:extLst>
              <a:ext uri="{FF2B5EF4-FFF2-40B4-BE49-F238E27FC236}">
                <a16:creationId xmlns:a16="http://schemas.microsoft.com/office/drawing/2014/main" id="{3D46526D-118F-4F6F-BAE0-066F422EBD1E}"/>
              </a:ext>
            </a:extLst>
          </p:cNvPr>
          <p:cNvSpPr>
            <a:spLocks noGrp="1"/>
          </p:cNvSpPr>
          <p:nvPr>
            <p:ph type="title"/>
          </p:nvPr>
        </p:nvSpPr>
        <p:spPr/>
        <p:txBody>
          <a:bodyPr/>
          <a:lstStyle/>
          <a:p>
            <a:r>
              <a:rPr lang="en-US"/>
              <a:t>Human resources slide 3</a:t>
            </a:r>
          </a:p>
        </p:txBody>
      </p:sp>
      <p:pic>
        <p:nvPicPr>
          <p:cNvPr id="3" name="Immagine 2" descr="Immagine che contiene testo, Carattere, logo, simbolo&#10;&#10;Descrizione generata automaticamente">
            <a:extLst>
              <a:ext uri="{FF2B5EF4-FFF2-40B4-BE49-F238E27FC236}">
                <a16:creationId xmlns:a16="http://schemas.microsoft.com/office/drawing/2014/main" id="{F2050FBB-BE25-59B0-EEB8-15CFD58B53CC}"/>
              </a:ext>
            </a:extLst>
          </p:cNvPr>
          <p:cNvPicPr>
            <a:picLocks noChangeAspect="1"/>
          </p:cNvPicPr>
          <p:nvPr/>
        </p:nvPicPr>
        <p:blipFill>
          <a:blip r:embed="rId3"/>
          <a:stretch>
            <a:fillRect/>
          </a:stretch>
        </p:blipFill>
        <p:spPr>
          <a:xfrm>
            <a:off x="122830" y="142843"/>
            <a:ext cx="1787858" cy="503622"/>
          </a:xfrm>
          <a:prstGeom prst="rect">
            <a:avLst/>
          </a:prstGeom>
        </p:spPr>
      </p:pic>
      <p:sp>
        <p:nvSpPr>
          <p:cNvPr id="6" name="CasellaDiTesto 5">
            <a:extLst>
              <a:ext uri="{FF2B5EF4-FFF2-40B4-BE49-F238E27FC236}">
                <a16:creationId xmlns:a16="http://schemas.microsoft.com/office/drawing/2014/main" id="{F296BE79-B134-04DF-F2F0-8B8BDF7A3855}"/>
              </a:ext>
            </a:extLst>
          </p:cNvPr>
          <p:cNvSpPr txBox="1"/>
          <p:nvPr/>
        </p:nvSpPr>
        <p:spPr>
          <a:xfrm>
            <a:off x="0" y="681202"/>
            <a:ext cx="2844048" cy="215444"/>
          </a:xfrm>
          <a:prstGeom prst="rect">
            <a:avLst/>
          </a:prstGeom>
          <a:noFill/>
        </p:spPr>
        <p:txBody>
          <a:bodyPr wrap="none" rtlCol="0">
            <a:spAutoFit/>
          </a:bodyPr>
          <a:lstStyle/>
          <a:p>
            <a:r>
              <a:rPr lang="it-IT" sz="800">
                <a:latin typeface="Adobe Caslon Pro" panose="0205050205050A020403" pitchFamily="18" charset="0"/>
                <a:ea typeface="NSimSun" panose="02010609030101010101" pitchFamily="49" charset="-122"/>
              </a:rPr>
              <a:t>Dip. di Ingegneria Elettrica e delle Tecnologie dell’Informazione</a:t>
            </a:r>
          </a:p>
        </p:txBody>
      </p:sp>
      <p:sp>
        <p:nvSpPr>
          <p:cNvPr id="10" name="TextBox 1">
            <a:extLst>
              <a:ext uri="{FF2B5EF4-FFF2-40B4-BE49-F238E27FC236}">
                <a16:creationId xmlns:a16="http://schemas.microsoft.com/office/drawing/2014/main" id="{D2ED6C67-E37C-EEB8-3111-FFFC2CD931DE}"/>
              </a:ext>
            </a:extLst>
          </p:cNvPr>
          <p:cNvSpPr txBox="1"/>
          <p:nvPr/>
        </p:nvSpPr>
        <p:spPr>
          <a:xfrm>
            <a:off x="3241154" y="325435"/>
            <a:ext cx="5709687" cy="512961"/>
          </a:xfrm>
          <a:prstGeom prst="rect">
            <a:avLst/>
          </a:prstGeom>
          <a:noFill/>
        </p:spPr>
        <p:txBody>
          <a:bodyPr wrap="square" lIns="0" tIns="0" rIns="0" bIns="0" rtlCol="0">
            <a:spAutoFit/>
          </a:bodyPr>
          <a:lstStyle/>
          <a:p>
            <a:pPr>
              <a:lnSpc>
                <a:spcPts val="4000"/>
              </a:lnSpc>
            </a:pPr>
            <a:r>
              <a:rPr lang="en-US" sz="4400" b="1">
                <a:solidFill>
                  <a:srgbClr val="002060"/>
                </a:solidFill>
                <a:latin typeface="Segoe UI" panose="020B0502040204020203" pitchFamily="34" charset="0"/>
                <a:cs typeface="Segoe UI" panose="020B0502040204020203" pitchFamily="34" charset="0"/>
              </a:rPr>
              <a:t>NIST Control Families</a:t>
            </a:r>
          </a:p>
        </p:txBody>
      </p:sp>
      <p:sp>
        <p:nvSpPr>
          <p:cNvPr id="4" name="Parallelogram 3">
            <a:extLst>
              <a:ext uri="{FF2B5EF4-FFF2-40B4-BE49-F238E27FC236}">
                <a16:creationId xmlns:a16="http://schemas.microsoft.com/office/drawing/2014/main" id="{4E918A19-3871-CABA-52BE-148B81EF0CF3}"/>
              </a:ext>
              <a:ext uri="{C183D7F6-B498-43B3-948B-1728B52AA6E4}">
                <adec:decorative xmlns:adec="http://schemas.microsoft.com/office/drawing/2017/decorative" val="1"/>
              </a:ext>
            </a:extLst>
          </p:cNvPr>
          <p:cNvSpPr/>
          <p:nvPr/>
        </p:nvSpPr>
        <p:spPr>
          <a:xfrm>
            <a:off x="7998000" y="974366"/>
            <a:ext cx="4194000" cy="5904000"/>
          </a:xfrm>
          <a:prstGeom prst="parallelogram">
            <a:avLst>
              <a:gd name="adj" fmla="val 0"/>
            </a:avLst>
          </a:prstGeom>
          <a:gradFill>
            <a:gsLst>
              <a:gs pos="0">
                <a:srgbClr val="7CEFD8"/>
              </a:gs>
              <a:gs pos="55000">
                <a:srgbClr val="6672E4"/>
              </a:gs>
              <a:gs pos="100000">
                <a:srgbClr val="882BE5"/>
              </a:gs>
            </a:gsLst>
            <a:lin ang="5400000" scaled="1"/>
          </a:gra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cxnSp>
        <p:nvCxnSpPr>
          <p:cNvPr id="8" name="Connettore diritto 7">
            <a:extLst>
              <a:ext uri="{FF2B5EF4-FFF2-40B4-BE49-F238E27FC236}">
                <a16:creationId xmlns:a16="http://schemas.microsoft.com/office/drawing/2014/main" id="{98562AB4-E18E-8F3B-067E-101C9EB31D1A}"/>
              </a:ext>
            </a:extLst>
          </p:cNvPr>
          <p:cNvCxnSpPr>
            <a:cxnSpLocks/>
          </p:cNvCxnSpPr>
          <p:nvPr/>
        </p:nvCxnSpPr>
        <p:spPr>
          <a:xfrm>
            <a:off x="122830" y="974366"/>
            <a:ext cx="1206917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2">
            <a:extLst>
              <a:ext uri="{FF2B5EF4-FFF2-40B4-BE49-F238E27FC236}">
                <a16:creationId xmlns:a16="http://schemas.microsoft.com/office/drawing/2014/main" id="{1938CEE2-C201-A451-BE66-F4EDA593E4B7}"/>
              </a:ext>
            </a:extLst>
          </p:cNvPr>
          <p:cNvSpPr txBox="1"/>
          <p:nvPr/>
        </p:nvSpPr>
        <p:spPr>
          <a:xfrm>
            <a:off x="122830" y="1221520"/>
            <a:ext cx="5394050" cy="405205"/>
          </a:xfrm>
          <a:prstGeom prst="rect">
            <a:avLst/>
          </a:prstGeom>
          <a:noFill/>
        </p:spPr>
        <p:txBody>
          <a:bodyPr wrap="square" lIns="0" tIns="0" rIns="0" bIns="0" rtlCol="0">
            <a:noAutofit/>
          </a:bodyPr>
          <a:lstStyle>
            <a:defPPr>
              <a:defRPr lang="en-US"/>
            </a:defPPr>
            <a:lvl1pPr>
              <a:lnSpc>
                <a:spcPts val="4000"/>
              </a:lnSpc>
              <a:defRPr sz="3600" b="1">
                <a:solidFill>
                  <a:srgbClr val="002060"/>
                </a:solidFill>
                <a:latin typeface="Segoe UI" panose="020B0502040204020203" pitchFamily="34" charset="0"/>
                <a:cs typeface="Segoe UI" panose="020B0502040204020203" pitchFamily="34" charset="0"/>
              </a:defRPr>
            </a:lvl1pPr>
          </a:lstStyle>
          <a:p>
            <a:r>
              <a:rPr lang="en-US" sz="3200"/>
              <a:t>NIST 800-53 v.5</a:t>
            </a:r>
          </a:p>
        </p:txBody>
      </p:sp>
      <p:sp>
        <p:nvSpPr>
          <p:cNvPr id="13" name="TextBox 4">
            <a:extLst>
              <a:ext uri="{FF2B5EF4-FFF2-40B4-BE49-F238E27FC236}">
                <a16:creationId xmlns:a16="http://schemas.microsoft.com/office/drawing/2014/main" id="{282294A6-C715-CDAB-0A04-D7DCCEBF4C9A}"/>
              </a:ext>
            </a:extLst>
          </p:cNvPr>
          <p:cNvSpPr txBox="1"/>
          <p:nvPr/>
        </p:nvSpPr>
        <p:spPr>
          <a:xfrm>
            <a:off x="159438" y="1873879"/>
            <a:ext cx="7783161" cy="830997"/>
          </a:xfrm>
          <a:prstGeom prst="rect">
            <a:avLst/>
          </a:prstGeom>
        </p:spPr>
        <p:txBody>
          <a:bodyPr wrap="square" lIns="0" tIns="0" rIns="0" bIns="0">
            <a:spAutoFit/>
          </a:bodyPr>
          <a:lstStyle>
            <a:defPPr>
              <a:defRPr lang="en-US"/>
            </a:defPPr>
            <a:lvl1pPr>
              <a:defRPr sz="1600" i="1">
                <a:solidFill>
                  <a:srgbClr val="002060"/>
                </a:solidFill>
                <a:latin typeface="+mj-lt"/>
                <a:cs typeface="Segoe UI" panose="020B0502040204020203" pitchFamily="34" charset="0"/>
              </a:defRPr>
            </a:lvl1pPr>
          </a:lstStyle>
          <a:p>
            <a:r>
              <a:rPr lang="it-IT" sz="1800"/>
              <a:t>Il documento NIST 800-53 v.5 rappresenta una risorsa chiave per la protezione degli asset e delle operazioni delle organizzazioni, nonché per la sicurezza individuale e la privacy.</a:t>
            </a:r>
          </a:p>
        </p:txBody>
      </p:sp>
      <p:pic>
        <p:nvPicPr>
          <p:cNvPr id="21" name="Immagine 20" descr="Immagine che contiene Elementi grafici, cerchio, clipart, cartone animato&#10;&#10;Descrizione generata automaticamente">
            <a:extLst>
              <a:ext uri="{FF2B5EF4-FFF2-40B4-BE49-F238E27FC236}">
                <a16:creationId xmlns:a16="http://schemas.microsoft.com/office/drawing/2014/main" id="{10E7711C-4C9A-9DAA-18EB-3875C79FFFAF}"/>
              </a:ext>
            </a:extLst>
          </p:cNvPr>
          <p:cNvPicPr>
            <a:picLocks noChangeAspect="1"/>
          </p:cNvPicPr>
          <p:nvPr/>
        </p:nvPicPr>
        <p:blipFill>
          <a:blip r:embed="rId4"/>
          <a:stretch>
            <a:fillRect/>
          </a:stretch>
        </p:blipFill>
        <p:spPr>
          <a:xfrm>
            <a:off x="7971568" y="2731002"/>
            <a:ext cx="4246863" cy="2390728"/>
          </a:xfrm>
          <a:prstGeom prst="rect">
            <a:avLst/>
          </a:prstGeom>
        </p:spPr>
      </p:pic>
      <p:sp>
        <p:nvSpPr>
          <p:cNvPr id="22" name="TextBox 67">
            <a:extLst>
              <a:ext uri="{FF2B5EF4-FFF2-40B4-BE49-F238E27FC236}">
                <a16:creationId xmlns:a16="http://schemas.microsoft.com/office/drawing/2014/main" id="{17846151-CC34-55B3-60F2-C98F36B03629}"/>
              </a:ext>
            </a:extLst>
          </p:cNvPr>
          <p:cNvSpPr txBox="1"/>
          <p:nvPr/>
        </p:nvSpPr>
        <p:spPr>
          <a:xfrm>
            <a:off x="122830" y="2798553"/>
            <a:ext cx="5266002" cy="246221"/>
          </a:xfrm>
          <a:prstGeom prst="rect">
            <a:avLst/>
          </a:prstGeom>
        </p:spPr>
        <p:txBody>
          <a:bodyPr wrap="square" lIns="0" tIns="0" rIns="0" bIns="0">
            <a:spAutoFit/>
          </a:bodyPr>
          <a:lstStyle>
            <a:defPPr>
              <a:defRPr lang="en-US"/>
            </a:defPPr>
            <a:lvl1pPr>
              <a:defRPr sz="1600" i="1">
                <a:solidFill>
                  <a:srgbClr val="002060"/>
                </a:solidFill>
                <a:latin typeface="+mj-lt"/>
                <a:cs typeface="Segoe UI" panose="020B0502040204020203" pitchFamily="34" charset="0"/>
              </a:defRPr>
            </a:lvl1pPr>
          </a:lstStyle>
          <a:p>
            <a:r>
              <a:rPr lang="en-US" b="1">
                <a:latin typeface="Segoe UI" panose="020B0502040204020203" pitchFamily="34" charset="0"/>
              </a:rPr>
              <a:t>NIST Control Families</a:t>
            </a:r>
          </a:p>
        </p:txBody>
      </p:sp>
      <p:sp>
        <p:nvSpPr>
          <p:cNvPr id="23" name="TextBox 4">
            <a:extLst>
              <a:ext uri="{FF2B5EF4-FFF2-40B4-BE49-F238E27FC236}">
                <a16:creationId xmlns:a16="http://schemas.microsoft.com/office/drawing/2014/main" id="{81CC9CCB-8698-6EFB-AF1F-7A5C91DE50B4}"/>
              </a:ext>
            </a:extLst>
          </p:cNvPr>
          <p:cNvSpPr txBox="1"/>
          <p:nvPr/>
        </p:nvSpPr>
        <p:spPr>
          <a:xfrm>
            <a:off x="122830" y="3082899"/>
            <a:ext cx="7703067" cy="1231106"/>
          </a:xfrm>
          <a:prstGeom prst="rect">
            <a:avLst/>
          </a:prstGeom>
        </p:spPr>
        <p:txBody>
          <a:bodyPr wrap="square" lIns="0" tIns="0" rIns="0" bIns="0">
            <a:spAutoFit/>
          </a:bodyPr>
          <a:lstStyle>
            <a:defPPr>
              <a:defRPr lang="en-US"/>
            </a:defPPr>
            <a:lvl1pPr>
              <a:defRPr sz="1600" i="1">
                <a:solidFill>
                  <a:srgbClr val="002060"/>
                </a:solidFill>
                <a:latin typeface="+mj-lt"/>
                <a:cs typeface="Segoe UI" panose="020B0502040204020203" pitchFamily="34" charset="0"/>
              </a:defRPr>
            </a:lvl1pPr>
          </a:lstStyle>
          <a:p>
            <a:r>
              <a:rPr lang="it-IT"/>
              <a:t>Il documento NIST 800-53 v.5  fornisce un ampio catalogo di controlli di sicurezza progettati per mitigare una vasta gamma di minacce, inclusi attacchi informatici, errori umani, calamità naturali, problemi strutturali, e rischi provenienti da entità di intelligence straniere. </a:t>
            </a:r>
          </a:p>
          <a:p>
            <a:r>
              <a:rPr lang="it-IT"/>
              <a:t>Inoltre, il catalogo si concentra sull'assicurare che i prodotti siano sufficientemente affidabili, trattando la sicurezza e la privacy con un approccio orientato alla funzionalità e alla garanzia.</a:t>
            </a:r>
          </a:p>
        </p:txBody>
      </p:sp>
    </p:spTree>
    <p:extLst>
      <p:ext uri="{BB962C8B-B14F-4D97-AF65-F5344CB8AC3E}">
        <p14:creationId xmlns:p14="http://schemas.microsoft.com/office/powerpoint/2010/main" val="283409359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Title 67" hidden="1">
            <a:extLst>
              <a:ext uri="{FF2B5EF4-FFF2-40B4-BE49-F238E27FC236}">
                <a16:creationId xmlns:a16="http://schemas.microsoft.com/office/drawing/2014/main" id="{3D46526D-118F-4F6F-BAE0-066F422EBD1E}"/>
              </a:ext>
            </a:extLst>
          </p:cNvPr>
          <p:cNvSpPr>
            <a:spLocks noGrp="1"/>
          </p:cNvSpPr>
          <p:nvPr>
            <p:ph type="title"/>
          </p:nvPr>
        </p:nvSpPr>
        <p:spPr/>
        <p:txBody>
          <a:bodyPr/>
          <a:lstStyle/>
          <a:p>
            <a:r>
              <a:rPr lang="en-US"/>
              <a:t>Human resources slide 3</a:t>
            </a:r>
          </a:p>
        </p:txBody>
      </p:sp>
      <p:pic>
        <p:nvPicPr>
          <p:cNvPr id="3" name="Immagine 2" descr="Immagine che contiene testo, Carattere, logo, simbolo&#10;&#10;Descrizione generata automaticamente">
            <a:extLst>
              <a:ext uri="{FF2B5EF4-FFF2-40B4-BE49-F238E27FC236}">
                <a16:creationId xmlns:a16="http://schemas.microsoft.com/office/drawing/2014/main" id="{F2050FBB-BE25-59B0-EEB8-15CFD58B53CC}"/>
              </a:ext>
            </a:extLst>
          </p:cNvPr>
          <p:cNvPicPr>
            <a:picLocks noChangeAspect="1"/>
          </p:cNvPicPr>
          <p:nvPr/>
        </p:nvPicPr>
        <p:blipFill>
          <a:blip r:embed="rId3"/>
          <a:stretch>
            <a:fillRect/>
          </a:stretch>
        </p:blipFill>
        <p:spPr>
          <a:xfrm>
            <a:off x="122830" y="142843"/>
            <a:ext cx="1787858" cy="503622"/>
          </a:xfrm>
          <a:prstGeom prst="rect">
            <a:avLst/>
          </a:prstGeom>
        </p:spPr>
      </p:pic>
      <p:sp>
        <p:nvSpPr>
          <p:cNvPr id="6" name="CasellaDiTesto 5">
            <a:extLst>
              <a:ext uri="{FF2B5EF4-FFF2-40B4-BE49-F238E27FC236}">
                <a16:creationId xmlns:a16="http://schemas.microsoft.com/office/drawing/2014/main" id="{F296BE79-B134-04DF-F2F0-8B8BDF7A3855}"/>
              </a:ext>
            </a:extLst>
          </p:cNvPr>
          <p:cNvSpPr txBox="1"/>
          <p:nvPr/>
        </p:nvSpPr>
        <p:spPr>
          <a:xfrm>
            <a:off x="0" y="681202"/>
            <a:ext cx="2844048" cy="215444"/>
          </a:xfrm>
          <a:prstGeom prst="rect">
            <a:avLst/>
          </a:prstGeom>
          <a:noFill/>
        </p:spPr>
        <p:txBody>
          <a:bodyPr wrap="none" rtlCol="0">
            <a:spAutoFit/>
          </a:bodyPr>
          <a:lstStyle/>
          <a:p>
            <a:r>
              <a:rPr lang="it-IT" sz="800">
                <a:latin typeface="Adobe Caslon Pro" panose="0205050205050A020403" pitchFamily="18" charset="0"/>
                <a:ea typeface="NSimSun" panose="02010609030101010101" pitchFamily="49" charset="-122"/>
              </a:rPr>
              <a:t>Dip. di Ingegneria Elettrica e delle Tecnologie dell’Informazione</a:t>
            </a:r>
          </a:p>
        </p:txBody>
      </p:sp>
      <p:sp>
        <p:nvSpPr>
          <p:cNvPr id="10" name="TextBox 1">
            <a:extLst>
              <a:ext uri="{FF2B5EF4-FFF2-40B4-BE49-F238E27FC236}">
                <a16:creationId xmlns:a16="http://schemas.microsoft.com/office/drawing/2014/main" id="{D2ED6C67-E37C-EEB8-3111-FFFC2CD931DE}"/>
              </a:ext>
            </a:extLst>
          </p:cNvPr>
          <p:cNvSpPr txBox="1"/>
          <p:nvPr/>
        </p:nvSpPr>
        <p:spPr>
          <a:xfrm>
            <a:off x="3241154" y="325435"/>
            <a:ext cx="5709687" cy="512961"/>
          </a:xfrm>
          <a:prstGeom prst="rect">
            <a:avLst/>
          </a:prstGeom>
          <a:noFill/>
        </p:spPr>
        <p:txBody>
          <a:bodyPr wrap="square" lIns="0" tIns="0" rIns="0" bIns="0" rtlCol="0">
            <a:spAutoFit/>
          </a:bodyPr>
          <a:lstStyle/>
          <a:p>
            <a:pPr>
              <a:lnSpc>
                <a:spcPts val="4000"/>
              </a:lnSpc>
            </a:pPr>
            <a:r>
              <a:rPr lang="en-US" sz="4400" b="1">
                <a:solidFill>
                  <a:srgbClr val="002060"/>
                </a:solidFill>
                <a:latin typeface="Segoe UI" panose="020B0502040204020203" pitchFamily="34" charset="0"/>
                <a:cs typeface="Segoe UI" panose="020B0502040204020203" pitchFamily="34" charset="0"/>
              </a:rPr>
              <a:t>NIST Control Families</a:t>
            </a:r>
          </a:p>
        </p:txBody>
      </p:sp>
      <p:sp>
        <p:nvSpPr>
          <p:cNvPr id="4" name="Parallelogram 3">
            <a:extLst>
              <a:ext uri="{FF2B5EF4-FFF2-40B4-BE49-F238E27FC236}">
                <a16:creationId xmlns:a16="http://schemas.microsoft.com/office/drawing/2014/main" id="{4E918A19-3871-CABA-52BE-148B81EF0CF3}"/>
              </a:ext>
              <a:ext uri="{C183D7F6-B498-43B3-948B-1728B52AA6E4}">
                <adec:decorative xmlns:adec="http://schemas.microsoft.com/office/drawing/2017/decorative" val="1"/>
              </a:ext>
            </a:extLst>
          </p:cNvPr>
          <p:cNvSpPr/>
          <p:nvPr/>
        </p:nvSpPr>
        <p:spPr>
          <a:xfrm>
            <a:off x="7998000" y="974366"/>
            <a:ext cx="4194000" cy="5904000"/>
          </a:xfrm>
          <a:prstGeom prst="parallelogram">
            <a:avLst>
              <a:gd name="adj" fmla="val 0"/>
            </a:avLst>
          </a:prstGeom>
          <a:gradFill>
            <a:gsLst>
              <a:gs pos="0">
                <a:srgbClr val="7CEFD8"/>
              </a:gs>
              <a:gs pos="55000">
                <a:srgbClr val="6672E4"/>
              </a:gs>
              <a:gs pos="100000">
                <a:srgbClr val="882BE5"/>
              </a:gs>
            </a:gsLst>
            <a:lin ang="5400000" scaled="1"/>
          </a:gra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cxnSp>
        <p:nvCxnSpPr>
          <p:cNvPr id="8" name="Connettore diritto 7">
            <a:extLst>
              <a:ext uri="{FF2B5EF4-FFF2-40B4-BE49-F238E27FC236}">
                <a16:creationId xmlns:a16="http://schemas.microsoft.com/office/drawing/2014/main" id="{98562AB4-E18E-8F3B-067E-101C9EB31D1A}"/>
              </a:ext>
            </a:extLst>
          </p:cNvPr>
          <p:cNvCxnSpPr>
            <a:cxnSpLocks/>
          </p:cNvCxnSpPr>
          <p:nvPr/>
        </p:nvCxnSpPr>
        <p:spPr>
          <a:xfrm>
            <a:off x="122830" y="974366"/>
            <a:ext cx="1206917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2">
            <a:extLst>
              <a:ext uri="{FF2B5EF4-FFF2-40B4-BE49-F238E27FC236}">
                <a16:creationId xmlns:a16="http://schemas.microsoft.com/office/drawing/2014/main" id="{1938CEE2-C201-A451-BE66-F4EDA593E4B7}"/>
              </a:ext>
            </a:extLst>
          </p:cNvPr>
          <p:cNvSpPr txBox="1"/>
          <p:nvPr/>
        </p:nvSpPr>
        <p:spPr>
          <a:xfrm>
            <a:off x="122829" y="1221520"/>
            <a:ext cx="6498227" cy="405205"/>
          </a:xfrm>
          <a:prstGeom prst="rect">
            <a:avLst/>
          </a:prstGeom>
          <a:noFill/>
        </p:spPr>
        <p:txBody>
          <a:bodyPr wrap="square" lIns="0" tIns="0" rIns="0" bIns="0" rtlCol="0">
            <a:noAutofit/>
          </a:bodyPr>
          <a:lstStyle>
            <a:defPPr>
              <a:defRPr lang="en-US"/>
            </a:defPPr>
            <a:lvl1pPr>
              <a:lnSpc>
                <a:spcPts val="4000"/>
              </a:lnSpc>
              <a:defRPr sz="3600" b="1">
                <a:solidFill>
                  <a:srgbClr val="002060"/>
                </a:solidFill>
                <a:latin typeface="Segoe UI" panose="020B0502040204020203" pitchFamily="34" charset="0"/>
                <a:cs typeface="Segoe UI" panose="020B0502040204020203" pitchFamily="34" charset="0"/>
              </a:defRPr>
            </a:lvl1pPr>
          </a:lstStyle>
          <a:p>
            <a:r>
              <a:rPr lang="en-US" sz="3200"/>
              <a:t>Identification And Authentication </a:t>
            </a:r>
          </a:p>
        </p:txBody>
      </p:sp>
      <p:sp>
        <p:nvSpPr>
          <p:cNvPr id="13" name="TextBox 4">
            <a:extLst>
              <a:ext uri="{FF2B5EF4-FFF2-40B4-BE49-F238E27FC236}">
                <a16:creationId xmlns:a16="http://schemas.microsoft.com/office/drawing/2014/main" id="{282294A6-C715-CDAB-0A04-D7DCCEBF4C9A}"/>
              </a:ext>
            </a:extLst>
          </p:cNvPr>
          <p:cNvSpPr txBox="1"/>
          <p:nvPr/>
        </p:nvSpPr>
        <p:spPr>
          <a:xfrm>
            <a:off x="159438" y="1873879"/>
            <a:ext cx="7783161" cy="861774"/>
          </a:xfrm>
          <a:prstGeom prst="rect">
            <a:avLst/>
          </a:prstGeom>
        </p:spPr>
        <p:txBody>
          <a:bodyPr wrap="square" lIns="0" tIns="0" rIns="0" bIns="0">
            <a:spAutoFit/>
          </a:bodyPr>
          <a:lstStyle>
            <a:defPPr>
              <a:defRPr lang="en-US"/>
            </a:defPPr>
            <a:lvl1pPr>
              <a:defRPr sz="1600" i="1">
                <a:solidFill>
                  <a:srgbClr val="002060"/>
                </a:solidFill>
                <a:latin typeface="+mj-lt"/>
                <a:cs typeface="Segoe UI" panose="020B0502040204020203" pitchFamily="34" charset="0"/>
              </a:defRPr>
            </a:lvl1pPr>
          </a:lstStyle>
          <a:p>
            <a:r>
              <a:rPr lang="it-IT" sz="1400"/>
              <a:t>La famiglia dei controlli di Identification and Authentication si concentra sull'identificazione e l'autenticazione degli utenti e dei dispositivi che accedono a risorse informatiche e fisiche all'interno di un'organizzazione. Questi controlli sono fondamentali per garantire che le persone e i dispositivi siano chi sono dichiarati di essere e abbiano i diritti appropriati per accedere alle risorse desiderate.</a:t>
            </a:r>
          </a:p>
        </p:txBody>
      </p:sp>
      <p:sp>
        <p:nvSpPr>
          <p:cNvPr id="23" name="TextBox 4">
            <a:extLst>
              <a:ext uri="{FF2B5EF4-FFF2-40B4-BE49-F238E27FC236}">
                <a16:creationId xmlns:a16="http://schemas.microsoft.com/office/drawing/2014/main" id="{81CC9CCB-8698-6EFB-AF1F-7A5C91DE50B4}"/>
              </a:ext>
            </a:extLst>
          </p:cNvPr>
          <p:cNvSpPr txBox="1"/>
          <p:nvPr/>
        </p:nvSpPr>
        <p:spPr>
          <a:xfrm>
            <a:off x="159434" y="2851156"/>
            <a:ext cx="7703067" cy="646331"/>
          </a:xfrm>
          <a:prstGeom prst="rect">
            <a:avLst/>
          </a:prstGeom>
        </p:spPr>
        <p:txBody>
          <a:bodyPr wrap="square" lIns="0" tIns="0" rIns="0" bIns="0">
            <a:spAutoFit/>
          </a:bodyPr>
          <a:lstStyle>
            <a:defPPr>
              <a:defRPr lang="en-US"/>
            </a:defPPr>
            <a:lvl1pPr>
              <a:defRPr sz="1600" i="1">
                <a:solidFill>
                  <a:srgbClr val="002060"/>
                </a:solidFill>
                <a:latin typeface="+mj-lt"/>
                <a:cs typeface="Segoe UI" panose="020B0502040204020203" pitchFamily="34" charset="0"/>
              </a:defRPr>
            </a:lvl1pPr>
          </a:lstStyle>
          <a:p>
            <a:r>
              <a:rPr lang="it-IT" sz="1400"/>
              <a:t>La parte dell'identificazione coinvolge l'assegnazione di identificatori unici agli utenti e ai dispositivi, mentre l'autenticazione implica la verifica dell'identità mediante l'uso di credenziali, come password, PIN, o metodi più avanzati come biometria o token hardware.</a:t>
            </a:r>
          </a:p>
        </p:txBody>
      </p:sp>
      <p:sp>
        <p:nvSpPr>
          <p:cNvPr id="2" name="TextBox 4">
            <a:extLst>
              <a:ext uri="{FF2B5EF4-FFF2-40B4-BE49-F238E27FC236}">
                <a16:creationId xmlns:a16="http://schemas.microsoft.com/office/drawing/2014/main" id="{33F5FA66-BA00-DED2-F7A9-2F9042B1D837}"/>
              </a:ext>
            </a:extLst>
          </p:cNvPr>
          <p:cNvSpPr txBox="1"/>
          <p:nvPr/>
        </p:nvSpPr>
        <p:spPr>
          <a:xfrm>
            <a:off x="159433" y="3691461"/>
            <a:ext cx="7703067" cy="861774"/>
          </a:xfrm>
          <a:prstGeom prst="rect">
            <a:avLst/>
          </a:prstGeom>
        </p:spPr>
        <p:txBody>
          <a:bodyPr wrap="square" lIns="0" tIns="0" rIns="0" bIns="0">
            <a:spAutoFit/>
          </a:bodyPr>
          <a:lstStyle>
            <a:defPPr>
              <a:defRPr lang="en-US"/>
            </a:defPPr>
            <a:lvl1pPr>
              <a:defRPr sz="1600" i="1">
                <a:solidFill>
                  <a:srgbClr val="002060"/>
                </a:solidFill>
                <a:latin typeface="+mj-lt"/>
                <a:cs typeface="Segoe UI" panose="020B0502040204020203" pitchFamily="34" charset="0"/>
              </a:defRPr>
            </a:lvl1pPr>
          </a:lstStyle>
          <a:p>
            <a:r>
              <a:rPr lang="it-IT" sz="1400"/>
              <a:t>L'implementazione efficace di questi controlli aiuta a mitigare il rischio di accessi non autorizzati e protegge la sicurezza delle informazioni e dei sistemi, contribuendo a garantire la conformità alle politiche di sicurezza dell'organizzazione e a preservare la confidenzialità, l'integrità e la disponibilità dei dati critici e delle risorse aziendali.</a:t>
            </a:r>
          </a:p>
        </p:txBody>
      </p:sp>
      <p:pic>
        <p:nvPicPr>
          <p:cNvPr id="7" name="Immagine 6" descr="Immagine che contiene Elementi grafici, cerchio, clipart, cartone animato&#10;&#10;Descrizione generata automaticamente">
            <a:extLst>
              <a:ext uri="{FF2B5EF4-FFF2-40B4-BE49-F238E27FC236}">
                <a16:creationId xmlns:a16="http://schemas.microsoft.com/office/drawing/2014/main" id="{4B4C408D-9446-1418-25C1-49C0D7F22F01}"/>
              </a:ext>
            </a:extLst>
          </p:cNvPr>
          <p:cNvPicPr>
            <a:picLocks noChangeAspect="1"/>
          </p:cNvPicPr>
          <p:nvPr/>
        </p:nvPicPr>
        <p:blipFill>
          <a:blip r:embed="rId4"/>
          <a:stretch>
            <a:fillRect/>
          </a:stretch>
        </p:blipFill>
        <p:spPr>
          <a:xfrm>
            <a:off x="7971568" y="2731002"/>
            <a:ext cx="4246863" cy="2390728"/>
          </a:xfrm>
          <a:prstGeom prst="rect">
            <a:avLst/>
          </a:prstGeom>
        </p:spPr>
      </p:pic>
      <p:sp>
        <p:nvSpPr>
          <p:cNvPr id="9" name="TextBox 4">
            <a:extLst>
              <a:ext uri="{FF2B5EF4-FFF2-40B4-BE49-F238E27FC236}">
                <a16:creationId xmlns:a16="http://schemas.microsoft.com/office/drawing/2014/main" id="{45C016CC-3F24-AC52-FCB4-91582C557EA9}"/>
              </a:ext>
            </a:extLst>
          </p:cNvPr>
          <p:cNvSpPr txBox="1"/>
          <p:nvPr/>
        </p:nvSpPr>
        <p:spPr>
          <a:xfrm>
            <a:off x="159432" y="4747209"/>
            <a:ext cx="7703067" cy="1508105"/>
          </a:xfrm>
          <a:prstGeom prst="rect">
            <a:avLst/>
          </a:prstGeom>
        </p:spPr>
        <p:txBody>
          <a:bodyPr wrap="square" lIns="0" tIns="0" rIns="0" bIns="0">
            <a:spAutoFit/>
          </a:bodyPr>
          <a:lstStyle>
            <a:defPPr>
              <a:defRPr lang="en-US"/>
            </a:defPPr>
            <a:lvl1pPr>
              <a:defRPr sz="1600" i="1">
                <a:solidFill>
                  <a:srgbClr val="002060"/>
                </a:solidFill>
                <a:latin typeface="+mj-lt"/>
                <a:cs typeface="Segoe UI" panose="020B0502040204020203" pitchFamily="34" charset="0"/>
              </a:defRPr>
            </a:lvl1pPr>
          </a:lstStyle>
          <a:p>
            <a:r>
              <a:rPr lang="it-IT" sz="1400"/>
              <a:t>Per i sistemi non federati, le agenzie selezioneranno due componenti, denominati Identity Assurance Level (IAL) e Authentication Assurance Level (AAL).</a:t>
            </a:r>
          </a:p>
          <a:p>
            <a:endParaRPr lang="it-IT" sz="1400"/>
          </a:p>
          <a:p>
            <a:r>
              <a:rPr lang="it-IT" sz="1400"/>
              <a:t>Per i sistemi federati, è incluso un terzo componente, Federation Assurance Level (FAL):</a:t>
            </a:r>
          </a:p>
          <a:p>
            <a:pPr marL="285750" indent="-285750">
              <a:buFont typeface="Arial" panose="020B0604020202020204" pitchFamily="34" charset="0"/>
              <a:buChar char="•"/>
            </a:pPr>
            <a:r>
              <a:rPr lang="it-IT" sz="1400"/>
              <a:t>IAL:  si riferisce al processo di verifica dell'identità.</a:t>
            </a:r>
          </a:p>
          <a:p>
            <a:pPr marL="285750" indent="-285750">
              <a:buFont typeface="Arial" panose="020B0604020202020204" pitchFamily="34" charset="0"/>
              <a:buChar char="•"/>
            </a:pPr>
            <a:r>
              <a:rPr lang="it-IT" sz="1400"/>
              <a:t>AAL: si riferisce al processo di autenticazione.</a:t>
            </a:r>
          </a:p>
          <a:p>
            <a:pPr marL="285750" indent="-285750">
              <a:buFont typeface="Arial" panose="020B0604020202020204" pitchFamily="34" charset="0"/>
              <a:buChar char="•"/>
            </a:pPr>
            <a:r>
              <a:rPr lang="it-IT" sz="1400"/>
              <a:t>FAL: si riferisce al processo di federazione.</a:t>
            </a:r>
          </a:p>
        </p:txBody>
      </p:sp>
    </p:spTree>
    <p:extLst>
      <p:ext uri="{BB962C8B-B14F-4D97-AF65-F5344CB8AC3E}">
        <p14:creationId xmlns:p14="http://schemas.microsoft.com/office/powerpoint/2010/main" val="227041088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Title 67" hidden="1">
            <a:extLst>
              <a:ext uri="{FF2B5EF4-FFF2-40B4-BE49-F238E27FC236}">
                <a16:creationId xmlns:a16="http://schemas.microsoft.com/office/drawing/2014/main" id="{3D46526D-118F-4F6F-BAE0-066F422EBD1E}"/>
              </a:ext>
            </a:extLst>
          </p:cNvPr>
          <p:cNvSpPr>
            <a:spLocks noGrp="1"/>
          </p:cNvSpPr>
          <p:nvPr>
            <p:ph type="title"/>
          </p:nvPr>
        </p:nvSpPr>
        <p:spPr/>
        <p:txBody>
          <a:bodyPr/>
          <a:lstStyle/>
          <a:p>
            <a:r>
              <a:rPr lang="en-US"/>
              <a:t>Human resources slide 3</a:t>
            </a:r>
          </a:p>
        </p:txBody>
      </p:sp>
      <p:pic>
        <p:nvPicPr>
          <p:cNvPr id="3" name="Immagine 2" descr="Immagine che contiene testo, Carattere, logo, simbolo&#10;&#10;Descrizione generata automaticamente">
            <a:extLst>
              <a:ext uri="{FF2B5EF4-FFF2-40B4-BE49-F238E27FC236}">
                <a16:creationId xmlns:a16="http://schemas.microsoft.com/office/drawing/2014/main" id="{F2050FBB-BE25-59B0-EEB8-15CFD58B53CC}"/>
              </a:ext>
            </a:extLst>
          </p:cNvPr>
          <p:cNvPicPr>
            <a:picLocks noChangeAspect="1"/>
          </p:cNvPicPr>
          <p:nvPr/>
        </p:nvPicPr>
        <p:blipFill>
          <a:blip r:embed="rId3"/>
          <a:stretch>
            <a:fillRect/>
          </a:stretch>
        </p:blipFill>
        <p:spPr>
          <a:xfrm>
            <a:off x="122830" y="142843"/>
            <a:ext cx="1787858" cy="503622"/>
          </a:xfrm>
          <a:prstGeom prst="rect">
            <a:avLst/>
          </a:prstGeom>
        </p:spPr>
      </p:pic>
      <p:sp>
        <p:nvSpPr>
          <p:cNvPr id="6" name="CasellaDiTesto 5">
            <a:extLst>
              <a:ext uri="{FF2B5EF4-FFF2-40B4-BE49-F238E27FC236}">
                <a16:creationId xmlns:a16="http://schemas.microsoft.com/office/drawing/2014/main" id="{F296BE79-B134-04DF-F2F0-8B8BDF7A3855}"/>
              </a:ext>
            </a:extLst>
          </p:cNvPr>
          <p:cNvSpPr txBox="1"/>
          <p:nvPr/>
        </p:nvSpPr>
        <p:spPr>
          <a:xfrm>
            <a:off x="0" y="681202"/>
            <a:ext cx="2844048" cy="215444"/>
          </a:xfrm>
          <a:prstGeom prst="rect">
            <a:avLst/>
          </a:prstGeom>
          <a:noFill/>
        </p:spPr>
        <p:txBody>
          <a:bodyPr wrap="none" rtlCol="0">
            <a:spAutoFit/>
          </a:bodyPr>
          <a:lstStyle/>
          <a:p>
            <a:r>
              <a:rPr lang="it-IT" sz="800">
                <a:latin typeface="Adobe Caslon Pro" panose="0205050205050A020403" pitchFamily="18" charset="0"/>
                <a:ea typeface="NSimSun" panose="02010609030101010101" pitchFamily="49" charset="-122"/>
              </a:rPr>
              <a:t>Dip. di Ingegneria Elettrica e delle Tecnologie dell’Informazione</a:t>
            </a:r>
          </a:p>
        </p:txBody>
      </p:sp>
      <p:sp>
        <p:nvSpPr>
          <p:cNvPr id="10" name="TextBox 1">
            <a:extLst>
              <a:ext uri="{FF2B5EF4-FFF2-40B4-BE49-F238E27FC236}">
                <a16:creationId xmlns:a16="http://schemas.microsoft.com/office/drawing/2014/main" id="{D2ED6C67-E37C-EEB8-3111-FFFC2CD931DE}"/>
              </a:ext>
            </a:extLst>
          </p:cNvPr>
          <p:cNvSpPr txBox="1"/>
          <p:nvPr/>
        </p:nvSpPr>
        <p:spPr>
          <a:xfrm>
            <a:off x="3241154" y="325435"/>
            <a:ext cx="5709687" cy="512961"/>
          </a:xfrm>
          <a:prstGeom prst="rect">
            <a:avLst/>
          </a:prstGeom>
          <a:noFill/>
        </p:spPr>
        <p:txBody>
          <a:bodyPr wrap="square" lIns="0" tIns="0" rIns="0" bIns="0" rtlCol="0">
            <a:spAutoFit/>
          </a:bodyPr>
          <a:lstStyle/>
          <a:p>
            <a:pPr>
              <a:lnSpc>
                <a:spcPts val="4000"/>
              </a:lnSpc>
            </a:pPr>
            <a:r>
              <a:rPr lang="en-US" sz="4400" b="1">
                <a:solidFill>
                  <a:srgbClr val="002060"/>
                </a:solidFill>
                <a:latin typeface="Segoe UI" panose="020B0502040204020203" pitchFamily="34" charset="0"/>
                <a:cs typeface="Segoe UI" panose="020B0502040204020203" pitchFamily="34" charset="0"/>
              </a:rPr>
              <a:t>NIST Control Families</a:t>
            </a:r>
          </a:p>
        </p:txBody>
      </p:sp>
      <p:sp>
        <p:nvSpPr>
          <p:cNvPr id="4" name="Parallelogram 3">
            <a:extLst>
              <a:ext uri="{FF2B5EF4-FFF2-40B4-BE49-F238E27FC236}">
                <a16:creationId xmlns:a16="http://schemas.microsoft.com/office/drawing/2014/main" id="{4E918A19-3871-CABA-52BE-148B81EF0CF3}"/>
              </a:ext>
              <a:ext uri="{C183D7F6-B498-43B3-948B-1728B52AA6E4}">
                <adec:decorative xmlns:adec="http://schemas.microsoft.com/office/drawing/2017/decorative" val="1"/>
              </a:ext>
            </a:extLst>
          </p:cNvPr>
          <p:cNvSpPr/>
          <p:nvPr/>
        </p:nvSpPr>
        <p:spPr>
          <a:xfrm>
            <a:off x="7998000" y="974366"/>
            <a:ext cx="4194000" cy="5904000"/>
          </a:xfrm>
          <a:prstGeom prst="parallelogram">
            <a:avLst>
              <a:gd name="adj" fmla="val 0"/>
            </a:avLst>
          </a:prstGeom>
          <a:gradFill>
            <a:gsLst>
              <a:gs pos="0">
                <a:srgbClr val="7CEFD8"/>
              </a:gs>
              <a:gs pos="55000">
                <a:srgbClr val="6672E4"/>
              </a:gs>
              <a:gs pos="100000">
                <a:srgbClr val="882BE5"/>
              </a:gs>
            </a:gsLst>
            <a:lin ang="5400000" scaled="1"/>
          </a:gra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cxnSp>
        <p:nvCxnSpPr>
          <p:cNvPr id="8" name="Connettore diritto 7">
            <a:extLst>
              <a:ext uri="{FF2B5EF4-FFF2-40B4-BE49-F238E27FC236}">
                <a16:creationId xmlns:a16="http://schemas.microsoft.com/office/drawing/2014/main" id="{98562AB4-E18E-8F3B-067E-101C9EB31D1A}"/>
              </a:ext>
            </a:extLst>
          </p:cNvPr>
          <p:cNvCxnSpPr>
            <a:cxnSpLocks/>
          </p:cNvCxnSpPr>
          <p:nvPr/>
        </p:nvCxnSpPr>
        <p:spPr>
          <a:xfrm>
            <a:off x="122830" y="974366"/>
            <a:ext cx="1206917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2">
            <a:extLst>
              <a:ext uri="{FF2B5EF4-FFF2-40B4-BE49-F238E27FC236}">
                <a16:creationId xmlns:a16="http://schemas.microsoft.com/office/drawing/2014/main" id="{1938CEE2-C201-A451-BE66-F4EDA593E4B7}"/>
              </a:ext>
            </a:extLst>
          </p:cNvPr>
          <p:cNvSpPr txBox="1"/>
          <p:nvPr/>
        </p:nvSpPr>
        <p:spPr>
          <a:xfrm>
            <a:off x="122829" y="1221520"/>
            <a:ext cx="6498227" cy="405205"/>
          </a:xfrm>
          <a:prstGeom prst="rect">
            <a:avLst/>
          </a:prstGeom>
          <a:noFill/>
        </p:spPr>
        <p:txBody>
          <a:bodyPr wrap="square" lIns="0" tIns="0" rIns="0" bIns="0" rtlCol="0">
            <a:noAutofit/>
          </a:bodyPr>
          <a:lstStyle>
            <a:defPPr>
              <a:defRPr lang="en-US"/>
            </a:defPPr>
            <a:lvl1pPr>
              <a:lnSpc>
                <a:spcPts val="4000"/>
              </a:lnSpc>
              <a:defRPr sz="3600" b="1">
                <a:solidFill>
                  <a:srgbClr val="002060"/>
                </a:solidFill>
                <a:latin typeface="Segoe UI" panose="020B0502040204020203" pitchFamily="34" charset="0"/>
                <a:cs typeface="Segoe UI" panose="020B0502040204020203" pitchFamily="34" charset="0"/>
              </a:defRPr>
            </a:lvl1pPr>
          </a:lstStyle>
          <a:p>
            <a:r>
              <a:rPr lang="en-US" sz="3200"/>
              <a:t>Identification And Authentication </a:t>
            </a:r>
          </a:p>
        </p:txBody>
      </p:sp>
      <p:pic>
        <p:nvPicPr>
          <p:cNvPr id="7" name="Immagine 6" descr="Immagine che contiene Elementi grafici, cerchio, clipart, cartone animato&#10;&#10;Descrizione generata automaticamente">
            <a:extLst>
              <a:ext uri="{FF2B5EF4-FFF2-40B4-BE49-F238E27FC236}">
                <a16:creationId xmlns:a16="http://schemas.microsoft.com/office/drawing/2014/main" id="{4B4C408D-9446-1418-25C1-49C0D7F22F01}"/>
              </a:ext>
            </a:extLst>
          </p:cNvPr>
          <p:cNvPicPr>
            <a:picLocks noChangeAspect="1"/>
          </p:cNvPicPr>
          <p:nvPr/>
        </p:nvPicPr>
        <p:blipFill>
          <a:blip r:embed="rId4"/>
          <a:stretch>
            <a:fillRect/>
          </a:stretch>
        </p:blipFill>
        <p:spPr>
          <a:xfrm>
            <a:off x="7971568" y="2731002"/>
            <a:ext cx="4246863" cy="2390728"/>
          </a:xfrm>
          <a:prstGeom prst="rect">
            <a:avLst/>
          </a:prstGeom>
        </p:spPr>
      </p:pic>
      <p:sp>
        <p:nvSpPr>
          <p:cNvPr id="5" name="TextBox 4">
            <a:extLst>
              <a:ext uri="{FF2B5EF4-FFF2-40B4-BE49-F238E27FC236}">
                <a16:creationId xmlns:a16="http://schemas.microsoft.com/office/drawing/2014/main" id="{07D924B5-3CBB-F942-A8F7-33E79C114648}"/>
              </a:ext>
            </a:extLst>
          </p:cNvPr>
          <p:cNvSpPr txBox="1"/>
          <p:nvPr/>
        </p:nvSpPr>
        <p:spPr>
          <a:xfrm>
            <a:off x="159438" y="1873879"/>
            <a:ext cx="7783161" cy="2800767"/>
          </a:xfrm>
          <a:prstGeom prst="rect">
            <a:avLst/>
          </a:prstGeom>
        </p:spPr>
        <p:txBody>
          <a:bodyPr wrap="square" lIns="0" tIns="0" rIns="0" bIns="0">
            <a:spAutoFit/>
          </a:bodyPr>
          <a:lstStyle>
            <a:defPPr>
              <a:defRPr lang="en-US"/>
            </a:defPPr>
            <a:lvl1pPr>
              <a:defRPr sz="1600" i="1">
                <a:solidFill>
                  <a:srgbClr val="002060"/>
                </a:solidFill>
                <a:latin typeface="+mj-lt"/>
                <a:cs typeface="Segoe UI" panose="020B0502040204020203" pitchFamily="34" charset="0"/>
              </a:defRPr>
            </a:lvl1pPr>
          </a:lstStyle>
          <a:p>
            <a:r>
              <a:rPr lang="it-IT" sz="1400"/>
              <a:t>L'identificazione è il processo attraverso il quale viene validato un insieme di dati attribuiti in modo esclusivo ed univoco a un individuo, consentendone l'identificazione nei sistemi informatici mediante l'uso di tecnologie adeguate, finalizzate anche a garantire la sicurezza dell'accesso.</a:t>
            </a:r>
          </a:p>
          <a:p>
            <a:endParaRPr lang="it-IT" sz="1400"/>
          </a:p>
          <a:p>
            <a:r>
              <a:rPr lang="it-IT" sz="1400"/>
              <a:t>Durante la fase di enrolment, l'individuo registra le credenziali con le quali desidera essere identificato nel sistema di autenticazione. Durante le successive fasi di autenticazione, queste credenziali vengono nuovamente fornite in modo sicuro. Se le credenziali corrispondono, l'individuo viene autenticato.</a:t>
            </a:r>
          </a:p>
          <a:p>
            <a:endParaRPr lang="it-IT" sz="1400"/>
          </a:p>
          <a:p>
            <a:r>
              <a:rPr lang="it-IT" sz="1400"/>
              <a:t>Le fonti di autenticazione possono essere raggruppate in tre categorie principali:</a:t>
            </a:r>
          </a:p>
          <a:p>
            <a:pPr marL="285750" indent="-285750">
              <a:buFont typeface="Arial" panose="020B0604020202020204" pitchFamily="34" charset="0"/>
              <a:buChar char="•"/>
            </a:pPr>
            <a:r>
              <a:rPr lang="it-IT" sz="1400"/>
              <a:t>Qualcosa che l'individuo conosce: come password, PIN, o altre informazioni conoscitive.</a:t>
            </a:r>
          </a:p>
          <a:p>
            <a:pPr marL="285750" indent="-285750">
              <a:buFont typeface="Arial" panose="020B0604020202020204" pitchFamily="34" charset="0"/>
              <a:buChar char="•"/>
            </a:pPr>
            <a:r>
              <a:rPr lang="it-IT" sz="1400"/>
              <a:t>Qualcosa che l'individuo possiede: come badge, smart card, chiavi fisiche, o altri token di sicurezza.</a:t>
            </a:r>
          </a:p>
          <a:p>
            <a:pPr marL="285750" indent="-285750">
              <a:buFont typeface="Arial" panose="020B0604020202020204" pitchFamily="34" charset="0"/>
              <a:buChar char="•"/>
            </a:pPr>
            <a:r>
              <a:rPr lang="it-IT" sz="1400"/>
              <a:t>Qualcosa che l'individuo è: come impronta digitale e altri attributi biometrici, che identificano univocamente l'individuo basandosi su caratteristiche fisiche uniche.</a:t>
            </a:r>
          </a:p>
        </p:txBody>
      </p:sp>
    </p:spTree>
    <p:extLst>
      <p:ext uri="{BB962C8B-B14F-4D97-AF65-F5344CB8AC3E}">
        <p14:creationId xmlns:p14="http://schemas.microsoft.com/office/powerpoint/2010/main" val="171018845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Title 67" hidden="1">
            <a:extLst>
              <a:ext uri="{FF2B5EF4-FFF2-40B4-BE49-F238E27FC236}">
                <a16:creationId xmlns:a16="http://schemas.microsoft.com/office/drawing/2014/main" id="{3D46526D-118F-4F6F-BAE0-066F422EBD1E}"/>
              </a:ext>
            </a:extLst>
          </p:cNvPr>
          <p:cNvSpPr>
            <a:spLocks noGrp="1"/>
          </p:cNvSpPr>
          <p:nvPr>
            <p:ph type="title"/>
          </p:nvPr>
        </p:nvSpPr>
        <p:spPr/>
        <p:txBody>
          <a:bodyPr/>
          <a:lstStyle/>
          <a:p>
            <a:r>
              <a:rPr lang="en-US"/>
              <a:t>Human resources slide 3</a:t>
            </a:r>
          </a:p>
        </p:txBody>
      </p:sp>
      <p:pic>
        <p:nvPicPr>
          <p:cNvPr id="3" name="Immagine 2" descr="Immagine che contiene testo, Carattere, logo, simbolo&#10;&#10;Descrizione generata automaticamente">
            <a:extLst>
              <a:ext uri="{FF2B5EF4-FFF2-40B4-BE49-F238E27FC236}">
                <a16:creationId xmlns:a16="http://schemas.microsoft.com/office/drawing/2014/main" id="{F2050FBB-BE25-59B0-EEB8-15CFD58B53CC}"/>
              </a:ext>
            </a:extLst>
          </p:cNvPr>
          <p:cNvPicPr>
            <a:picLocks noChangeAspect="1"/>
          </p:cNvPicPr>
          <p:nvPr/>
        </p:nvPicPr>
        <p:blipFill>
          <a:blip r:embed="rId3"/>
          <a:stretch>
            <a:fillRect/>
          </a:stretch>
        </p:blipFill>
        <p:spPr>
          <a:xfrm>
            <a:off x="122830" y="142843"/>
            <a:ext cx="1787858" cy="503622"/>
          </a:xfrm>
          <a:prstGeom prst="rect">
            <a:avLst/>
          </a:prstGeom>
        </p:spPr>
      </p:pic>
      <p:sp>
        <p:nvSpPr>
          <p:cNvPr id="6" name="CasellaDiTesto 5">
            <a:extLst>
              <a:ext uri="{FF2B5EF4-FFF2-40B4-BE49-F238E27FC236}">
                <a16:creationId xmlns:a16="http://schemas.microsoft.com/office/drawing/2014/main" id="{F296BE79-B134-04DF-F2F0-8B8BDF7A3855}"/>
              </a:ext>
            </a:extLst>
          </p:cNvPr>
          <p:cNvSpPr txBox="1"/>
          <p:nvPr/>
        </p:nvSpPr>
        <p:spPr>
          <a:xfrm>
            <a:off x="0" y="681202"/>
            <a:ext cx="2844048" cy="215444"/>
          </a:xfrm>
          <a:prstGeom prst="rect">
            <a:avLst/>
          </a:prstGeom>
          <a:noFill/>
        </p:spPr>
        <p:txBody>
          <a:bodyPr wrap="none" rtlCol="0">
            <a:spAutoFit/>
          </a:bodyPr>
          <a:lstStyle/>
          <a:p>
            <a:r>
              <a:rPr lang="it-IT" sz="800">
                <a:latin typeface="Adobe Caslon Pro" panose="0205050205050A020403" pitchFamily="18" charset="0"/>
                <a:ea typeface="NSimSun" panose="02010609030101010101" pitchFamily="49" charset="-122"/>
              </a:rPr>
              <a:t>Dip. di Ingegneria Elettrica e delle Tecnologie dell’Informazione</a:t>
            </a:r>
          </a:p>
        </p:txBody>
      </p:sp>
      <p:sp>
        <p:nvSpPr>
          <p:cNvPr id="10" name="TextBox 1">
            <a:extLst>
              <a:ext uri="{FF2B5EF4-FFF2-40B4-BE49-F238E27FC236}">
                <a16:creationId xmlns:a16="http://schemas.microsoft.com/office/drawing/2014/main" id="{D2ED6C67-E37C-EEB8-3111-FFFC2CD931DE}"/>
              </a:ext>
            </a:extLst>
          </p:cNvPr>
          <p:cNvSpPr txBox="1"/>
          <p:nvPr/>
        </p:nvSpPr>
        <p:spPr>
          <a:xfrm>
            <a:off x="3241154" y="325435"/>
            <a:ext cx="5709687" cy="512961"/>
          </a:xfrm>
          <a:prstGeom prst="rect">
            <a:avLst/>
          </a:prstGeom>
          <a:noFill/>
        </p:spPr>
        <p:txBody>
          <a:bodyPr wrap="square" lIns="0" tIns="0" rIns="0" bIns="0" rtlCol="0">
            <a:spAutoFit/>
          </a:bodyPr>
          <a:lstStyle/>
          <a:p>
            <a:pPr>
              <a:lnSpc>
                <a:spcPts val="4000"/>
              </a:lnSpc>
            </a:pPr>
            <a:r>
              <a:rPr lang="en-US" sz="4400" b="1">
                <a:solidFill>
                  <a:srgbClr val="002060"/>
                </a:solidFill>
                <a:latin typeface="Segoe UI" panose="020B0502040204020203" pitchFamily="34" charset="0"/>
                <a:cs typeface="Segoe UI" panose="020B0502040204020203" pitchFamily="34" charset="0"/>
              </a:rPr>
              <a:t>NIST Control Families</a:t>
            </a:r>
          </a:p>
        </p:txBody>
      </p:sp>
      <p:sp>
        <p:nvSpPr>
          <p:cNvPr id="4" name="Parallelogram 3">
            <a:extLst>
              <a:ext uri="{FF2B5EF4-FFF2-40B4-BE49-F238E27FC236}">
                <a16:creationId xmlns:a16="http://schemas.microsoft.com/office/drawing/2014/main" id="{4E918A19-3871-CABA-52BE-148B81EF0CF3}"/>
              </a:ext>
              <a:ext uri="{C183D7F6-B498-43B3-948B-1728B52AA6E4}">
                <adec:decorative xmlns:adec="http://schemas.microsoft.com/office/drawing/2017/decorative" val="1"/>
              </a:ext>
            </a:extLst>
          </p:cNvPr>
          <p:cNvSpPr/>
          <p:nvPr/>
        </p:nvSpPr>
        <p:spPr>
          <a:xfrm>
            <a:off x="7998000" y="974366"/>
            <a:ext cx="4194000" cy="5904000"/>
          </a:xfrm>
          <a:prstGeom prst="parallelogram">
            <a:avLst>
              <a:gd name="adj" fmla="val 0"/>
            </a:avLst>
          </a:prstGeom>
          <a:gradFill>
            <a:gsLst>
              <a:gs pos="0">
                <a:srgbClr val="7CEFD8"/>
              </a:gs>
              <a:gs pos="55000">
                <a:srgbClr val="6672E4"/>
              </a:gs>
              <a:gs pos="100000">
                <a:srgbClr val="882BE5"/>
              </a:gs>
            </a:gsLst>
            <a:lin ang="5400000" scaled="1"/>
          </a:gra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cxnSp>
        <p:nvCxnSpPr>
          <p:cNvPr id="8" name="Connettore diritto 7">
            <a:extLst>
              <a:ext uri="{FF2B5EF4-FFF2-40B4-BE49-F238E27FC236}">
                <a16:creationId xmlns:a16="http://schemas.microsoft.com/office/drawing/2014/main" id="{98562AB4-E18E-8F3B-067E-101C9EB31D1A}"/>
              </a:ext>
            </a:extLst>
          </p:cNvPr>
          <p:cNvCxnSpPr>
            <a:cxnSpLocks/>
          </p:cNvCxnSpPr>
          <p:nvPr/>
        </p:nvCxnSpPr>
        <p:spPr>
          <a:xfrm>
            <a:off x="122830" y="974366"/>
            <a:ext cx="1206917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2">
            <a:extLst>
              <a:ext uri="{FF2B5EF4-FFF2-40B4-BE49-F238E27FC236}">
                <a16:creationId xmlns:a16="http://schemas.microsoft.com/office/drawing/2014/main" id="{1938CEE2-C201-A451-BE66-F4EDA593E4B7}"/>
              </a:ext>
            </a:extLst>
          </p:cNvPr>
          <p:cNvSpPr txBox="1"/>
          <p:nvPr/>
        </p:nvSpPr>
        <p:spPr>
          <a:xfrm>
            <a:off x="122829" y="1221520"/>
            <a:ext cx="6498227" cy="405205"/>
          </a:xfrm>
          <a:prstGeom prst="rect">
            <a:avLst/>
          </a:prstGeom>
          <a:noFill/>
        </p:spPr>
        <p:txBody>
          <a:bodyPr wrap="square" lIns="0" tIns="0" rIns="0" bIns="0" rtlCol="0">
            <a:noAutofit/>
          </a:bodyPr>
          <a:lstStyle>
            <a:defPPr>
              <a:defRPr lang="en-US"/>
            </a:defPPr>
            <a:lvl1pPr>
              <a:lnSpc>
                <a:spcPts val="4000"/>
              </a:lnSpc>
              <a:defRPr sz="3600" b="1">
                <a:solidFill>
                  <a:srgbClr val="002060"/>
                </a:solidFill>
                <a:latin typeface="Segoe UI" panose="020B0502040204020203" pitchFamily="34" charset="0"/>
                <a:cs typeface="Segoe UI" panose="020B0502040204020203" pitchFamily="34" charset="0"/>
              </a:defRPr>
            </a:lvl1pPr>
          </a:lstStyle>
          <a:p>
            <a:r>
              <a:rPr lang="en-US" sz="3200"/>
              <a:t>Identity Assurance Level (IAL)</a:t>
            </a:r>
          </a:p>
        </p:txBody>
      </p:sp>
      <p:pic>
        <p:nvPicPr>
          <p:cNvPr id="7" name="Immagine 6" descr="Immagine che contiene Elementi grafici, cerchio, clipart, cartone animato&#10;&#10;Descrizione generata automaticamente">
            <a:extLst>
              <a:ext uri="{FF2B5EF4-FFF2-40B4-BE49-F238E27FC236}">
                <a16:creationId xmlns:a16="http://schemas.microsoft.com/office/drawing/2014/main" id="{4B4C408D-9446-1418-25C1-49C0D7F22F01}"/>
              </a:ext>
            </a:extLst>
          </p:cNvPr>
          <p:cNvPicPr>
            <a:picLocks noChangeAspect="1"/>
          </p:cNvPicPr>
          <p:nvPr/>
        </p:nvPicPr>
        <p:blipFill>
          <a:blip r:embed="rId4"/>
          <a:stretch>
            <a:fillRect/>
          </a:stretch>
        </p:blipFill>
        <p:spPr>
          <a:xfrm>
            <a:off x="7971568" y="2731002"/>
            <a:ext cx="4246863" cy="2390728"/>
          </a:xfrm>
          <a:prstGeom prst="rect">
            <a:avLst/>
          </a:prstGeom>
        </p:spPr>
      </p:pic>
      <p:sp>
        <p:nvSpPr>
          <p:cNvPr id="5" name="TextBox 4">
            <a:extLst>
              <a:ext uri="{FF2B5EF4-FFF2-40B4-BE49-F238E27FC236}">
                <a16:creationId xmlns:a16="http://schemas.microsoft.com/office/drawing/2014/main" id="{07D924B5-3CBB-F942-A8F7-33E79C114648}"/>
              </a:ext>
            </a:extLst>
          </p:cNvPr>
          <p:cNvSpPr txBox="1"/>
          <p:nvPr/>
        </p:nvSpPr>
        <p:spPr>
          <a:xfrm>
            <a:off x="159438" y="1873879"/>
            <a:ext cx="7783161" cy="4093428"/>
          </a:xfrm>
          <a:prstGeom prst="rect">
            <a:avLst/>
          </a:prstGeom>
        </p:spPr>
        <p:txBody>
          <a:bodyPr wrap="square" lIns="0" tIns="0" rIns="0" bIns="0">
            <a:spAutoFit/>
          </a:bodyPr>
          <a:lstStyle>
            <a:defPPr>
              <a:defRPr lang="en-US"/>
            </a:defPPr>
            <a:lvl1pPr>
              <a:defRPr sz="1600" i="1">
                <a:solidFill>
                  <a:srgbClr val="002060"/>
                </a:solidFill>
                <a:latin typeface="+mj-lt"/>
                <a:cs typeface="Segoe UI" panose="020B0502040204020203" pitchFamily="34" charset="0"/>
              </a:defRPr>
            </a:lvl1pPr>
          </a:lstStyle>
          <a:p>
            <a:r>
              <a:rPr lang="it-IT" sz="1400"/>
              <a:t>Secondo il NIST, l'Identity Assurance Level (IAL) indica qual è il grado di fiducia secondo cui l'individuo è realmente chi dichiara di essere e ha individuato tre livelli di </a:t>
            </a:r>
            <a:r>
              <a:rPr lang="it-IT" sz="1400" b="1"/>
              <a:t>assurance</a:t>
            </a:r>
            <a:r>
              <a:rPr lang="it-IT" sz="1400"/>
              <a:t>, ovvero di garanzia. Si categorizza in tre livelli: </a:t>
            </a:r>
          </a:p>
          <a:p>
            <a:endParaRPr lang="it-IT" sz="1400"/>
          </a:p>
          <a:p>
            <a:pPr marL="285750" indent="-285750">
              <a:buFont typeface="Arial" panose="020B0604020202020204" pitchFamily="34" charset="0"/>
              <a:buChar char="•"/>
            </a:pPr>
            <a:r>
              <a:rPr lang="it-IT" sz="1400" b="1"/>
              <a:t>IAL1</a:t>
            </a:r>
            <a:r>
              <a:rPr lang="it-IT" sz="1400"/>
              <a:t>: </a:t>
            </a:r>
            <a:r>
              <a:rPr lang="it-IT" sz="1400" b="1"/>
              <a:t>non è necessario collegare il richiedente a una specifica identità reale.</a:t>
            </a:r>
            <a:r>
              <a:rPr lang="it-IT" sz="1400"/>
              <a:t> </a:t>
            </a:r>
            <a:br>
              <a:rPr lang="it-IT" sz="1400"/>
            </a:br>
            <a:r>
              <a:rPr lang="it-IT" sz="1400"/>
              <a:t>Tutti gli attributi forniti in relazione alle attività del soggetto sono auto-asseriti o dovrebbero essere trattati come auto-asseriti. Gli attributi auto-affermati non sono né convalidati né verificati. Un esempio può essere la creazione di un account di posta elettronica.</a:t>
            </a:r>
          </a:p>
          <a:p>
            <a:pPr marL="285750" indent="-285750">
              <a:buFont typeface="Arial" panose="020B0604020202020204" pitchFamily="34" charset="0"/>
              <a:buChar char="•"/>
            </a:pPr>
            <a:r>
              <a:rPr lang="it-IT" sz="1400" b="1"/>
              <a:t>IAL2</a:t>
            </a:r>
            <a:r>
              <a:rPr lang="it-IT" sz="1400"/>
              <a:t>: </a:t>
            </a:r>
            <a:r>
              <a:rPr lang="it-IT" sz="1400" b="1"/>
              <a:t>la prova supporta l'esistenza nel mondo reale dell'identità rivendicata e verifica che il richiedente sia associato in modo appropriato a questa identità nel mondo reale.</a:t>
            </a:r>
            <a:r>
              <a:rPr lang="it-IT" sz="1400"/>
              <a:t> </a:t>
            </a:r>
            <a:br>
              <a:rPr lang="it-IT" sz="1400"/>
            </a:br>
            <a:r>
              <a:rPr lang="it-IT" sz="1400"/>
              <a:t>IAL2 introduce la necessità di una prova di identità remota o fisicamente presente. Un esempio di prova può consistere, a titolo esemplificativo e non esaustivo, in: conferma dell'indirizzo, documento di credenziali, passaporto o patente di guida. La raccolta biometrica è facoltativa.</a:t>
            </a:r>
          </a:p>
          <a:p>
            <a:pPr marL="285750" indent="-285750">
              <a:buFont typeface="Arial" panose="020B0604020202020204" pitchFamily="34" charset="0"/>
              <a:buChar char="•"/>
            </a:pPr>
            <a:r>
              <a:rPr lang="it-IT" sz="1400" b="1"/>
              <a:t>IAL3</a:t>
            </a:r>
            <a:r>
              <a:rPr lang="it-IT" sz="1400"/>
              <a:t>: </a:t>
            </a:r>
            <a:r>
              <a:rPr lang="it-IT" sz="1400" b="1"/>
              <a:t>per la prova dell'identità è richiesta la presenza fisica.</a:t>
            </a:r>
            <a:r>
              <a:rPr lang="it-IT" sz="1400"/>
              <a:t> </a:t>
            </a:r>
            <a:br>
              <a:rPr lang="it-IT" sz="1400"/>
            </a:br>
            <a:r>
              <a:rPr lang="it-IT" sz="1400"/>
              <a:t>Gli attributi identificativi devono essere verificati da un rappresentante autorizzato e formato. </a:t>
            </a:r>
            <a:br>
              <a:rPr lang="it-IT" sz="1400"/>
            </a:br>
            <a:r>
              <a:rPr lang="it-IT" sz="1400"/>
              <a:t>La prova può consistere, a titolo esemplificativo e non esaustivo, in: conferma dell'indirizzo, documento di credenziali, passaporto o patente di guida. La raccolta biometrica è facoltativa. Ci deve essere un </a:t>
            </a:r>
            <a:r>
              <a:rPr lang="it-IT" sz="1400" b="1"/>
              <a:t>Credential Service Provider (CSP)</a:t>
            </a:r>
            <a:r>
              <a:rPr lang="it-IT" sz="1400"/>
              <a:t> che, attraverso l’analisi della documentazione proposta, sia in grado di assegnare questo livello di assurance.</a:t>
            </a:r>
          </a:p>
        </p:txBody>
      </p:sp>
    </p:spTree>
    <p:extLst>
      <p:ext uri="{BB962C8B-B14F-4D97-AF65-F5344CB8AC3E}">
        <p14:creationId xmlns:p14="http://schemas.microsoft.com/office/powerpoint/2010/main" val="234746075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Title 67" hidden="1">
            <a:extLst>
              <a:ext uri="{FF2B5EF4-FFF2-40B4-BE49-F238E27FC236}">
                <a16:creationId xmlns:a16="http://schemas.microsoft.com/office/drawing/2014/main" id="{3D46526D-118F-4F6F-BAE0-066F422EBD1E}"/>
              </a:ext>
            </a:extLst>
          </p:cNvPr>
          <p:cNvSpPr>
            <a:spLocks noGrp="1"/>
          </p:cNvSpPr>
          <p:nvPr>
            <p:ph type="title"/>
          </p:nvPr>
        </p:nvSpPr>
        <p:spPr/>
        <p:txBody>
          <a:bodyPr/>
          <a:lstStyle/>
          <a:p>
            <a:r>
              <a:rPr lang="en-US"/>
              <a:t>Human resources slide 3</a:t>
            </a:r>
          </a:p>
        </p:txBody>
      </p:sp>
      <p:pic>
        <p:nvPicPr>
          <p:cNvPr id="3" name="Immagine 2" descr="Immagine che contiene testo, Carattere, logo, simbolo&#10;&#10;Descrizione generata automaticamente">
            <a:extLst>
              <a:ext uri="{FF2B5EF4-FFF2-40B4-BE49-F238E27FC236}">
                <a16:creationId xmlns:a16="http://schemas.microsoft.com/office/drawing/2014/main" id="{F2050FBB-BE25-59B0-EEB8-15CFD58B53CC}"/>
              </a:ext>
            </a:extLst>
          </p:cNvPr>
          <p:cNvPicPr>
            <a:picLocks noChangeAspect="1"/>
          </p:cNvPicPr>
          <p:nvPr/>
        </p:nvPicPr>
        <p:blipFill>
          <a:blip r:embed="rId3"/>
          <a:stretch>
            <a:fillRect/>
          </a:stretch>
        </p:blipFill>
        <p:spPr>
          <a:xfrm>
            <a:off x="122830" y="142843"/>
            <a:ext cx="1787858" cy="503622"/>
          </a:xfrm>
          <a:prstGeom prst="rect">
            <a:avLst/>
          </a:prstGeom>
        </p:spPr>
      </p:pic>
      <p:sp>
        <p:nvSpPr>
          <p:cNvPr id="6" name="CasellaDiTesto 5">
            <a:extLst>
              <a:ext uri="{FF2B5EF4-FFF2-40B4-BE49-F238E27FC236}">
                <a16:creationId xmlns:a16="http://schemas.microsoft.com/office/drawing/2014/main" id="{F296BE79-B134-04DF-F2F0-8B8BDF7A3855}"/>
              </a:ext>
            </a:extLst>
          </p:cNvPr>
          <p:cNvSpPr txBox="1"/>
          <p:nvPr/>
        </p:nvSpPr>
        <p:spPr>
          <a:xfrm>
            <a:off x="0" y="681202"/>
            <a:ext cx="2844048" cy="215444"/>
          </a:xfrm>
          <a:prstGeom prst="rect">
            <a:avLst/>
          </a:prstGeom>
          <a:noFill/>
        </p:spPr>
        <p:txBody>
          <a:bodyPr wrap="none" rtlCol="0">
            <a:spAutoFit/>
          </a:bodyPr>
          <a:lstStyle/>
          <a:p>
            <a:r>
              <a:rPr lang="it-IT" sz="800">
                <a:latin typeface="Adobe Caslon Pro" panose="0205050205050A020403" pitchFamily="18" charset="0"/>
                <a:ea typeface="NSimSun" panose="02010609030101010101" pitchFamily="49" charset="-122"/>
              </a:rPr>
              <a:t>Dip. di Ingegneria Elettrica e delle Tecnologie dell’Informazione</a:t>
            </a:r>
          </a:p>
        </p:txBody>
      </p:sp>
      <p:sp>
        <p:nvSpPr>
          <p:cNvPr id="10" name="TextBox 1">
            <a:extLst>
              <a:ext uri="{FF2B5EF4-FFF2-40B4-BE49-F238E27FC236}">
                <a16:creationId xmlns:a16="http://schemas.microsoft.com/office/drawing/2014/main" id="{D2ED6C67-E37C-EEB8-3111-FFFC2CD931DE}"/>
              </a:ext>
            </a:extLst>
          </p:cNvPr>
          <p:cNvSpPr txBox="1"/>
          <p:nvPr/>
        </p:nvSpPr>
        <p:spPr>
          <a:xfrm>
            <a:off x="3241154" y="325435"/>
            <a:ext cx="5709687" cy="512961"/>
          </a:xfrm>
          <a:prstGeom prst="rect">
            <a:avLst/>
          </a:prstGeom>
          <a:noFill/>
        </p:spPr>
        <p:txBody>
          <a:bodyPr wrap="square" lIns="0" tIns="0" rIns="0" bIns="0" rtlCol="0">
            <a:spAutoFit/>
          </a:bodyPr>
          <a:lstStyle/>
          <a:p>
            <a:pPr>
              <a:lnSpc>
                <a:spcPts val="4000"/>
              </a:lnSpc>
            </a:pPr>
            <a:r>
              <a:rPr lang="en-US" sz="4400" b="1">
                <a:solidFill>
                  <a:srgbClr val="002060"/>
                </a:solidFill>
                <a:latin typeface="Segoe UI" panose="020B0502040204020203" pitchFamily="34" charset="0"/>
                <a:cs typeface="Segoe UI" panose="020B0502040204020203" pitchFamily="34" charset="0"/>
              </a:rPr>
              <a:t>NIST Control Families</a:t>
            </a:r>
          </a:p>
        </p:txBody>
      </p:sp>
      <p:sp>
        <p:nvSpPr>
          <p:cNvPr id="4" name="Parallelogram 3">
            <a:extLst>
              <a:ext uri="{FF2B5EF4-FFF2-40B4-BE49-F238E27FC236}">
                <a16:creationId xmlns:a16="http://schemas.microsoft.com/office/drawing/2014/main" id="{4E918A19-3871-CABA-52BE-148B81EF0CF3}"/>
              </a:ext>
              <a:ext uri="{C183D7F6-B498-43B3-948B-1728B52AA6E4}">
                <adec:decorative xmlns:adec="http://schemas.microsoft.com/office/drawing/2017/decorative" val="1"/>
              </a:ext>
            </a:extLst>
          </p:cNvPr>
          <p:cNvSpPr/>
          <p:nvPr/>
        </p:nvSpPr>
        <p:spPr>
          <a:xfrm>
            <a:off x="7998000" y="974366"/>
            <a:ext cx="4194000" cy="5904000"/>
          </a:xfrm>
          <a:prstGeom prst="parallelogram">
            <a:avLst>
              <a:gd name="adj" fmla="val 0"/>
            </a:avLst>
          </a:prstGeom>
          <a:gradFill>
            <a:gsLst>
              <a:gs pos="0">
                <a:srgbClr val="7CEFD8"/>
              </a:gs>
              <a:gs pos="55000">
                <a:srgbClr val="6672E4"/>
              </a:gs>
              <a:gs pos="100000">
                <a:srgbClr val="882BE5"/>
              </a:gs>
            </a:gsLst>
            <a:lin ang="5400000" scaled="1"/>
          </a:gra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cxnSp>
        <p:nvCxnSpPr>
          <p:cNvPr id="8" name="Connettore diritto 7">
            <a:extLst>
              <a:ext uri="{FF2B5EF4-FFF2-40B4-BE49-F238E27FC236}">
                <a16:creationId xmlns:a16="http://schemas.microsoft.com/office/drawing/2014/main" id="{98562AB4-E18E-8F3B-067E-101C9EB31D1A}"/>
              </a:ext>
            </a:extLst>
          </p:cNvPr>
          <p:cNvCxnSpPr>
            <a:cxnSpLocks/>
          </p:cNvCxnSpPr>
          <p:nvPr/>
        </p:nvCxnSpPr>
        <p:spPr>
          <a:xfrm>
            <a:off x="122830" y="974366"/>
            <a:ext cx="1206917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2">
            <a:extLst>
              <a:ext uri="{FF2B5EF4-FFF2-40B4-BE49-F238E27FC236}">
                <a16:creationId xmlns:a16="http://schemas.microsoft.com/office/drawing/2014/main" id="{1938CEE2-C201-A451-BE66-F4EDA593E4B7}"/>
              </a:ext>
            </a:extLst>
          </p:cNvPr>
          <p:cNvSpPr txBox="1"/>
          <p:nvPr/>
        </p:nvSpPr>
        <p:spPr>
          <a:xfrm>
            <a:off x="122829" y="1221520"/>
            <a:ext cx="7012161" cy="405205"/>
          </a:xfrm>
          <a:prstGeom prst="rect">
            <a:avLst/>
          </a:prstGeom>
          <a:noFill/>
        </p:spPr>
        <p:txBody>
          <a:bodyPr wrap="square" lIns="0" tIns="0" rIns="0" bIns="0" rtlCol="0">
            <a:noAutofit/>
          </a:bodyPr>
          <a:lstStyle>
            <a:defPPr>
              <a:defRPr lang="en-US"/>
            </a:defPPr>
            <a:lvl1pPr>
              <a:lnSpc>
                <a:spcPts val="4000"/>
              </a:lnSpc>
              <a:defRPr sz="3600" b="1">
                <a:solidFill>
                  <a:srgbClr val="002060"/>
                </a:solidFill>
                <a:latin typeface="Segoe UI" panose="020B0502040204020203" pitchFamily="34" charset="0"/>
                <a:cs typeface="Segoe UI" panose="020B0502040204020203" pitchFamily="34" charset="0"/>
              </a:defRPr>
            </a:lvl1pPr>
          </a:lstStyle>
          <a:p>
            <a:r>
              <a:rPr lang="en-US" sz="3200"/>
              <a:t>Authenticator Assurance Level (AAL) </a:t>
            </a:r>
          </a:p>
        </p:txBody>
      </p:sp>
      <p:pic>
        <p:nvPicPr>
          <p:cNvPr id="7" name="Immagine 6" descr="Immagine che contiene Elementi grafici, cerchio, clipart, cartone animato&#10;&#10;Descrizione generata automaticamente">
            <a:extLst>
              <a:ext uri="{FF2B5EF4-FFF2-40B4-BE49-F238E27FC236}">
                <a16:creationId xmlns:a16="http://schemas.microsoft.com/office/drawing/2014/main" id="{4B4C408D-9446-1418-25C1-49C0D7F22F01}"/>
              </a:ext>
            </a:extLst>
          </p:cNvPr>
          <p:cNvPicPr>
            <a:picLocks noChangeAspect="1"/>
          </p:cNvPicPr>
          <p:nvPr/>
        </p:nvPicPr>
        <p:blipFill>
          <a:blip r:embed="rId4"/>
          <a:stretch>
            <a:fillRect/>
          </a:stretch>
        </p:blipFill>
        <p:spPr>
          <a:xfrm>
            <a:off x="7971568" y="2731002"/>
            <a:ext cx="4246863" cy="2390728"/>
          </a:xfrm>
          <a:prstGeom prst="rect">
            <a:avLst/>
          </a:prstGeom>
        </p:spPr>
      </p:pic>
      <p:sp>
        <p:nvSpPr>
          <p:cNvPr id="5" name="TextBox 4">
            <a:extLst>
              <a:ext uri="{FF2B5EF4-FFF2-40B4-BE49-F238E27FC236}">
                <a16:creationId xmlns:a16="http://schemas.microsoft.com/office/drawing/2014/main" id="{07D924B5-3CBB-F942-A8F7-33E79C114648}"/>
              </a:ext>
            </a:extLst>
          </p:cNvPr>
          <p:cNvSpPr txBox="1"/>
          <p:nvPr/>
        </p:nvSpPr>
        <p:spPr>
          <a:xfrm>
            <a:off x="159438" y="1873879"/>
            <a:ext cx="7783161" cy="3231654"/>
          </a:xfrm>
          <a:prstGeom prst="rect">
            <a:avLst/>
          </a:prstGeom>
        </p:spPr>
        <p:txBody>
          <a:bodyPr wrap="square" lIns="0" tIns="0" rIns="0" bIns="0">
            <a:spAutoFit/>
          </a:bodyPr>
          <a:lstStyle>
            <a:defPPr>
              <a:defRPr lang="en-US"/>
            </a:defPPr>
            <a:lvl1pPr>
              <a:defRPr sz="1600" i="1">
                <a:solidFill>
                  <a:srgbClr val="002060"/>
                </a:solidFill>
                <a:latin typeface="+mj-lt"/>
                <a:cs typeface="Segoe UI" panose="020B0502040204020203" pitchFamily="34" charset="0"/>
              </a:defRPr>
            </a:lvl1pPr>
          </a:lstStyle>
          <a:p>
            <a:r>
              <a:rPr lang="it-IT" sz="1400"/>
              <a:t>L'Authenticator Assurance Level (AAL) indica qual è il grado di robustezza del meccanismo di autenticazione. </a:t>
            </a:r>
          </a:p>
          <a:p>
            <a:r>
              <a:rPr lang="it-IT" sz="1400"/>
              <a:t>Il NIST ha individuato tre livelli di </a:t>
            </a:r>
            <a:r>
              <a:rPr lang="it-IT" sz="1400" b="1"/>
              <a:t>assurance</a:t>
            </a:r>
            <a:r>
              <a:rPr lang="it-IT" sz="1400"/>
              <a:t> AAL1 (Certa fiducia), AAL2 (Alta fiducia), AAL3 (Altissima fiducia).</a:t>
            </a:r>
          </a:p>
          <a:p>
            <a:endParaRPr lang="it-IT" sz="1400"/>
          </a:p>
          <a:p>
            <a:pPr marL="285750" indent="-285750">
              <a:buFont typeface="Arial" panose="020B0604020202020204" pitchFamily="34" charset="0"/>
              <a:buChar char="•"/>
            </a:pPr>
            <a:r>
              <a:rPr lang="it-IT" sz="1400" b="1"/>
              <a:t>AAL1</a:t>
            </a:r>
            <a:r>
              <a:rPr lang="it-IT" sz="1400"/>
              <a:t>:</a:t>
            </a:r>
            <a:r>
              <a:rPr lang="it-IT" sz="1400" b="1"/>
              <a:t> consente l'autenticazione a fattore singolo utilizzando un'ampia gamma di autenticatori elencati nella sezione 4.1.1 dell'SP 800-63B</a:t>
            </a:r>
            <a:r>
              <a:rPr lang="it-IT" sz="1400"/>
              <a:t>.</a:t>
            </a:r>
            <a:br>
              <a:rPr lang="it-IT" sz="1400"/>
            </a:br>
            <a:r>
              <a:rPr lang="it-IT" sz="1400"/>
              <a:t>L'autenticatore di gran lunga più comune in AAL1 è il </a:t>
            </a:r>
            <a:r>
              <a:rPr lang="it-IT" sz="1400" b="1"/>
              <a:t>segreto memorizzato</a:t>
            </a:r>
            <a:r>
              <a:rPr lang="it-IT" sz="1400"/>
              <a:t>, ma dal punto di vista del rispetto dei requisiti di AAL1 è altrettanto accettabile utilizzare un </a:t>
            </a:r>
            <a:r>
              <a:rPr lang="it-IT" sz="1400" b="1"/>
              <a:t>autenticatore fisico come un dispositivo OTP</a:t>
            </a:r>
            <a:r>
              <a:rPr lang="it-IT" sz="1400"/>
              <a:t>.</a:t>
            </a:r>
          </a:p>
          <a:p>
            <a:pPr marL="285750" indent="-285750">
              <a:buFont typeface="Arial" panose="020B0604020202020204" pitchFamily="34" charset="0"/>
              <a:buChar char="•"/>
            </a:pPr>
            <a:r>
              <a:rPr lang="it-IT" sz="1400" b="1"/>
              <a:t>AAL2</a:t>
            </a:r>
            <a:r>
              <a:rPr lang="it-IT" sz="1400"/>
              <a:t>:</a:t>
            </a:r>
            <a:r>
              <a:rPr lang="it-IT" sz="1400" b="1"/>
              <a:t> richiede l'uso di due fattori di autenticazione: </a:t>
            </a:r>
            <a:r>
              <a:rPr lang="it-IT" sz="1400"/>
              <a:t>(1) un autenticatore fisico e un segreto memorizzato, oppure (2) un autenticatore fisico e un dato biometrico ad esso associato. </a:t>
            </a:r>
            <a:br>
              <a:rPr lang="it-IT" sz="1400"/>
            </a:br>
            <a:r>
              <a:rPr lang="it-IT" sz="1400"/>
              <a:t>L'autenticazione a più fattori può essere eseguita utilizzando un autenticatore a più fattori o due autenticatori indipendenti.</a:t>
            </a:r>
          </a:p>
          <a:p>
            <a:pPr marL="285750" indent="-285750">
              <a:buFont typeface="Arial" panose="020B0604020202020204" pitchFamily="34" charset="0"/>
              <a:buChar char="•"/>
            </a:pPr>
            <a:r>
              <a:rPr lang="it-IT" sz="1400" b="1"/>
              <a:t>AAL3</a:t>
            </a:r>
            <a:r>
              <a:rPr lang="it-IT" sz="1400"/>
              <a:t>:</a:t>
            </a:r>
            <a:r>
              <a:rPr lang="it-IT" sz="1400" b="1"/>
              <a:t> introduce diversi nuovi requisiti rispetto ad AAL2, il più significativo dei quali è l'uso di un autenticatore basato su hardware.</a:t>
            </a:r>
            <a:br>
              <a:rPr lang="it-IT" sz="1400" b="1"/>
            </a:br>
            <a:r>
              <a:rPr lang="it-IT" sz="1400"/>
              <a:t>Sono richieste diverse caratteristiche di autenticazione aggiuntive.</a:t>
            </a:r>
          </a:p>
        </p:txBody>
      </p:sp>
    </p:spTree>
    <p:extLst>
      <p:ext uri="{BB962C8B-B14F-4D97-AF65-F5344CB8AC3E}">
        <p14:creationId xmlns:p14="http://schemas.microsoft.com/office/powerpoint/2010/main" val="177399207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5" name="Immagine 14" descr="Immagine che contiene testo, Carattere, logo, Elementi grafici&#10;&#10;Descrizione generata automaticamente">
            <a:extLst>
              <a:ext uri="{FF2B5EF4-FFF2-40B4-BE49-F238E27FC236}">
                <a16:creationId xmlns:a16="http://schemas.microsoft.com/office/drawing/2014/main" id="{520F538A-1EFC-6F0D-6BAE-6F4BFB5770C0}"/>
              </a:ext>
            </a:extLst>
          </p:cNvPr>
          <p:cNvPicPr>
            <a:picLocks noChangeAspect="1"/>
          </p:cNvPicPr>
          <p:nvPr/>
        </p:nvPicPr>
        <p:blipFill>
          <a:blip r:embed="rId4"/>
          <a:stretch>
            <a:fillRect/>
          </a:stretch>
        </p:blipFill>
        <p:spPr>
          <a:xfrm>
            <a:off x="9256476" y="2303037"/>
            <a:ext cx="1549438" cy="740502"/>
          </a:xfrm>
          <a:prstGeom prst="rect">
            <a:avLst/>
          </a:prstGeom>
        </p:spPr>
      </p:pic>
      <p:sp>
        <p:nvSpPr>
          <p:cNvPr id="13" name="Rectangle 2" descr="This is an image of a desk with laptop computers and people working.">
            <a:extLst>
              <a:ext uri="{FF2B5EF4-FFF2-40B4-BE49-F238E27FC236}">
                <a16:creationId xmlns:a16="http://schemas.microsoft.com/office/drawing/2014/main" id="{3E5B1C40-E7FB-3A7E-0E4D-AB28CA97936D}"/>
              </a:ext>
            </a:extLst>
          </p:cNvPr>
          <p:cNvSpPr/>
          <p:nvPr/>
        </p:nvSpPr>
        <p:spPr>
          <a:xfrm>
            <a:off x="595038" y="1901885"/>
            <a:ext cx="10964101" cy="1384996"/>
          </a:xfrm>
          <a:prstGeom prst="roundRect">
            <a:avLst/>
          </a:prstGeom>
          <a:gradFill>
            <a:gsLst>
              <a:gs pos="1000">
                <a:srgbClr val="7CEFD8">
                  <a:alpha val="79000"/>
                </a:srgbClr>
              </a:gs>
              <a:gs pos="79000">
                <a:srgbClr val="6672E4">
                  <a:alpha val="84000"/>
                </a:srgbClr>
              </a:gs>
              <a:gs pos="98000">
                <a:srgbClr val="882BE5">
                  <a:alpha val="66000"/>
                </a:srgbClr>
              </a:gs>
            </a:gsLst>
            <a:lin ang="5400000" scaled="1"/>
          </a:gradFill>
          <a:ln w="12700" cap="flat">
            <a:noFill/>
            <a:prstDash val="solid"/>
            <a:miter lim="800000"/>
            <a:headEnd/>
            <a:tailEnd/>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a:solidFill>
                <a:schemeClr val="tx1"/>
              </a:solidFill>
            </a:endParaRPr>
          </a:p>
        </p:txBody>
      </p:sp>
      <p:sp>
        <p:nvSpPr>
          <p:cNvPr id="68" name="Title 67" hidden="1">
            <a:extLst>
              <a:ext uri="{FF2B5EF4-FFF2-40B4-BE49-F238E27FC236}">
                <a16:creationId xmlns:a16="http://schemas.microsoft.com/office/drawing/2014/main" id="{3D46526D-118F-4F6F-BAE0-066F422EBD1E}"/>
              </a:ext>
            </a:extLst>
          </p:cNvPr>
          <p:cNvSpPr>
            <a:spLocks noGrp="1"/>
          </p:cNvSpPr>
          <p:nvPr>
            <p:ph type="title"/>
          </p:nvPr>
        </p:nvSpPr>
        <p:spPr/>
        <p:txBody>
          <a:bodyPr/>
          <a:lstStyle/>
          <a:p>
            <a:r>
              <a:rPr lang="en-US"/>
              <a:t>Human resources slide 3</a:t>
            </a:r>
          </a:p>
        </p:txBody>
      </p:sp>
      <p:sp>
        <p:nvSpPr>
          <p:cNvPr id="7" name="TextBox 1">
            <a:extLst>
              <a:ext uri="{FF2B5EF4-FFF2-40B4-BE49-F238E27FC236}">
                <a16:creationId xmlns:a16="http://schemas.microsoft.com/office/drawing/2014/main" id="{7D8D20A7-E1B1-F1F8-6FBB-57A2750CF7D4}"/>
              </a:ext>
            </a:extLst>
          </p:cNvPr>
          <p:cNvSpPr txBox="1"/>
          <p:nvPr/>
        </p:nvSpPr>
        <p:spPr>
          <a:xfrm>
            <a:off x="3318256" y="1052354"/>
            <a:ext cx="5555481" cy="454420"/>
          </a:xfrm>
          <a:prstGeom prst="rect">
            <a:avLst/>
          </a:prstGeom>
          <a:noFill/>
        </p:spPr>
        <p:txBody>
          <a:bodyPr wrap="square" lIns="0" tIns="0" rIns="0" bIns="0" rtlCol="0">
            <a:spAutoFit/>
          </a:bodyPr>
          <a:lstStyle/>
          <a:p>
            <a:pPr>
              <a:lnSpc>
                <a:spcPts val="4000"/>
              </a:lnSpc>
            </a:pPr>
            <a:r>
              <a:rPr lang="en-US" sz="2400" b="1">
                <a:solidFill>
                  <a:schemeClr val="accent1">
                    <a:lumMod val="50000"/>
                  </a:schemeClr>
                </a:solidFill>
                <a:latin typeface="Segoe UI" panose="020B0502040204020203" pitchFamily="34" charset="0"/>
                <a:cs typeface="Segoe UI" panose="020B0502040204020203" pitchFamily="34" charset="0"/>
              </a:rPr>
              <a:t>IA-2: Identification and authentication </a:t>
            </a:r>
          </a:p>
        </p:txBody>
      </p:sp>
      <p:cxnSp>
        <p:nvCxnSpPr>
          <p:cNvPr id="11" name="Connettore diritto 10">
            <a:extLst>
              <a:ext uri="{FF2B5EF4-FFF2-40B4-BE49-F238E27FC236}">
                <a16:creationId xmlns:a16="http://schemas.microsoft.com/office/drawing/2014/main" id="{BE642B90-CACB-10C6-B53E-96104CBAB4A0}"/>
              </a:ext>
            </a:extLst>
          </p:cNvPr>
          <p:cNvCxnSpPr>
            <a:cxnSpLocks/>
          </p:cNvCxnSpPr>
          <p:nvPr/>
        </p:nvCxnSpPr>
        <p:spPr>
          <a:xfrm>
            <a:off x="3430669" y="1565000"/>
            <a:ext cx="529284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Connettore diritto 24">
            <a:extLst>
              <a:ext uri="{FF2B5EF4-FFF2-40B4-BE49-F238E27FC236}">
                <a16:creationId xmlns:a16="http://schemas.microsoft.com/office/drawing/2014/main" id="{F34CCCFE-A208-A168-A9F0-346B7A1E6E2F}"/>
              </a:ext>
            </a:extLst>
          </p:cNvPr>
          <p:cNvCxnSpPr>
            <a:cxnSpLocks/>
          </p:cNvCxnSpPr>
          <p:nvPr/>
        </p:nvCxnSpPr>
        <p:spPr>
          <a:xfrm>
            <a:off x="122830" y="974366"/>
            <a:ext cx="1195283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 name="Immagine 1" descr="Immagine che contiene testo, Carattere, logo, simbolo&#10;&#10;Descrizione generata automaticamente">
            <a:extLst>
              <a:ext uri="{FF2B5EF4-FFF2-40B4-BE49-F238E27FC236}">
                <a16:creationId xmlns:a16="http://schemas.microsoft.com/office/drawing/2014/main" id="{9AD0B3B6-5CFF-4EDB-B544-1ED89D77C385}"/>
              </a:ext>
            </a:extLst>
          </p:cNvPr>
          <p:cNvPicPr>
            <a:picLocks noChangeAspect="1"/>
          </p:cNvPicPr>
          <p:nvPr/>
        </p:nvPicPr>
        <p:blipFill>
          <a:blip r:embed="rId5"/>
          <a:stretch>
            <a:fillRect/>
          </a:stretch>
        </p:blipFill>
        <p:spPr>
          <a:xfrm>
            <a:off x="122830" y="142843"/>
            <a:ext cx="1787858" cy="503622"/>
          </a:xfrm>
          <a:prstGeom prst="rect">
            <a:avLst/>
          </a:prstGeom>
        </p:spPr>
      </p:pic>
      <p:sp>
        <p:nvSpPr>
          <p:cNvPr id="4" name="CasellaDiTesto 3">
            <a:extLst>
              <a:ext uri="{FF2B5EF4-FFF2-40B4-BE49-F238E27FC236}">
                <a16:creationId xmlns:a16="http://schemas.microsoft.com/office/drawing/2014/main" id="{7B503EC1-E8A7-277B-5AEC-FF53393C5634}"/>
              </a:ext>
            </a:extLst>
          </p:cNvPr>
          <p:cNvSpPr txBox="1"/>
          <p:nvPr/>
        </p:nvSpPr>
        <p:spPr>
          <a:xfrm>
            <a:off x="0" y="681202"/>
            <a:ext cx="2844048" cy="215444"/>
          </a:xfrm>
          <a:prstGeom prst="rect">
            <a:avLst/>
          </a:prstGeom>
          <a:noFill/>
        </p:spPr>
        <p:txBody>
          <a:bodyPr wrap="none" rtlCol="0">
            <a:spAutoFit/>
          </a:bodyPr>
          <a:lstStyle/>
          <a:p>
            <a:r>
              <a:rPr lang="it-IT" sz="800">
                <a:latin typeface="Adobe Caslon Pro" panose="0205050205050A020403" pitchFamily="18" charset="0"/>
                <a:ea typeface="NSimSun" panose="02010609030101010101" pitchFamily="49" charset="-122"/>
              </a:rPr>
              <a:t>Dip. di Ingegneria Elettrica e delle Tecnologie dell’Informazione</a:t>
            </a:r>
          </a:p>
        </p:txBody>
      </p:sp>
      <p:sp>
        <p:nvSpPr>
          <p:cNvPr id="8" name="TextBox 1">
            <a:extLst>
              <a:ext uri="{FF2B5EF4-FFF2-40B4-BE49-F238E27FC236}">
                <a16:creationId xmlns:a16="http://schemas.microsoft.com/office/drawing/2014/main" id="{655D0F37-5227-DEA3-2232-A6F45ABE66C8}"/>
              </a:ext>
            </a:extLst>
          </p:cNvPr>
          <p:cNvSpPr txBox="1"/>
          <p:nvPr/>
        </p:nvSpPr>
        <p:spPr>
          <a:xfrm>
            <a:off x="3241154" y="325435"/>
            <a:ext cx="5709687" cy="512961"/>
          </a:xfrm>
          <a:prstGeom prst="rect">
            <a:avLst/>
          </a:prstGeom>
          <a:noFill/>
        </p:spPr>
        <p:txBody>
          <a:bodyPr wrap="square" lIns="0" tIns="0" rIns="0" bIns="0" rtlCol="0">
            <a:spAutoFit/>
          </a:bodyPr>
          <a:lstStyle/>
          <a:p>
            <a:pPr>
              <a:lnSpc>
                <a:spcPts val="4000"/>
              </a:lnSpc>
            </a:pPr>
            <a:r>
              <a:rPr lang="en-US" sz="4400" b="1">
                <a:solidFill>
                  <a:srgbClr val="002060"/>
                </a:solidFill>
                <a:latin typeface="Segoe UI" panose="020B0502040204020203" pitchFamily="34" charset="0"/>
                <a:cs typeface="Segoe UI" panose="020B0502040204020203" pitchFamily="34" charset="0"/>
              </a:rPr>
              <a:t>NIST Control Families</a:t>
            </a:r>
          </a:p>
        </p:txBody>
      </p:sp>
      <p:sp>
        <p:nvSpPr>
          <p:cNvPr id="16" name="TextBox 4">
            <a:extLst>
              <a:ext uri="{FF2B5EF4-FFF2-40B4-BE49-F238E27FC236}">
                <a16:creationId xmlns:a16="http://schemas.microsoft.com/office/drawing/2014/main" id="{0C897FB8-64A0-2536-2201-607E85D9AB04}"/>
              </a:ext>
            </a:extLst>
          </p:cNvPr>
          <p:cNvSpPr txBox="1"/>
          <p:nvPr/>
        </p:nvSpPr>
        <p:spPr>
          <a:xfrm>
            <a:off x="940348" y="2257789"/>
            <a:ext cx="7562903" cy="430887"/>
          </a:xfrm>
          <a:prstGeom prst="rect">
            <a:avLst/>
          </a:prstGeom>
        </p:spPr>
        <p:txBody>
          <a:bodyPr wrap="square" lIns="0" tIns="0" rIns="0" bIns="0">
            <a:spAutoFit/>
          </a:bodyPr>
          <a:lstStyle>
            <a:defPPr>
              <a:defRPr lang="en-US"/>
            </a:defPPr>
            <a:lvl1pPr>
              <a:defRPr sz="1600" i="1">
                <a:solidFill>
                  <a:srgbClr val="002060"/>
                </a:solidFill>
                <a:latin typeface="+mj-lt"/>
                <a:cs typeface="Segoe UI" panose="020B0502040204020203" pitchFamily="34" charset="0"/>
              </a:defRPr>
            </a:lvl1pPr>
          </a:lstStyle>
          <a:p>
            <a:r>
              <a:rPr lang="it-IT" sz="1400"/>
              <a:t>Identificare e autenticare in modo univoco gli utenti dell'organizzazione e associare tale identificazione univoca ai processi che agiscono per conto di tali utenti.</a:t>
            </a:r>
          </a:p>
        </p:txBody>
      </p:sp>
      <p:sp>
        <p:nvSpPr>
          <p:cNvPr id="19" name="TextBox 4">
            <a:extLst>
              <a:ext uri="{FF2B5EF4-FFF2-40B4-BE49-F238E27FC236}">
                <a16:creationId xmlns:a16="http://schemas.microsoft.com/office/drawing/2014/main" id="{65E19256-0439-EC6C-C898-2220A1038244}"/>
              </a:ext>
            </a:extLst>
          </p:cNvPr>
          <p:cNvSpPr txBox="1"/>
          <p:nvPr/>
        </p:nvSpPr>
        <p:spPr>
          <a:xfrm>
            <a:off x="613949" y="3429000"/>
            <a:ext cx="10964101" cy="1384995"/>
          </a:xfrm>
          <a:prstGeom prst="rect">
            <a:avLst/>
          </a:prstGeom>
        </p:spPr>
        <p:txBody>
          <a:bodyPr wrap="square" lIns="0" tIns="0" rIns="0" bIns="0">
            <a:spAutoFit/>
          </a:bodyPr>
          <a:lstStyle>
            <a:defPPr>
              <a:defRPr lang="en-US"/>
            </a:defPPr>
            <a:lvl1pPr>
              <a:defRPr sz="1600" i="1">
                <a:solidFill>
                  <a:srgbClr val="002060"/>
                </a:solidFill>
                <a:latin typeface="+mj-lt"/>
                <a:cs typeface="Segoe UI" panose="020B0502040204020203" pitchFamily="34" charset="0"/>
              </a:defRPr>
            </a:lvl1pPr>
          </a:lstStyle>
          <a:p>
            <a:r>
              <a:rPr lang="it-IT" sz="1800"/>
              <a:t>I requisiti di IA-2, tramite AWS Cognito sono soddisfatti poichè gli utenti sono univocamente identificati tramite l’email ed autenticati univocamente tramite la coppia email-password. Sempre grazie a Cognito, è stato possibile implementare un meccanismo di autenticazione a due fattori mediante TOTP, potento così soddisfare gli enhancement IA-2(1) (2).</a:t>
            </a:r>
          </a:p>
          <a:p>
            <a:r>
              <a:rPr lang="it-IT" sz="1800"/>
              <a:t>Per soddisfare l’enhancement IA-2(8), ossia scongiurare attacchi di tipo Replay tutte le comunicazioni sono protette a livello trasporto da TLS. </a:t>
            </a:r>
          </a:p>
        </p:txBody>
      </p:sp>
    </p:spTree>
    <p:extLst>
      <p:ext uri="{BB962C8B-B14F-4D97-AF65-F5344CB8AC3E}">
        <p14:creationId xmlns:p14="http://schemas.microsoft.com/office/powerpoint/2010/main" val="1102405864"/>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arn(outVertical)">
                                      <p:cBhvr>
                                        <p:cTn id="7" dur="2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Immagine 14" descr="Immagine che contiene testo, Carattere, logo, Elementi grafici&#10;&#10;Descrizione generata automaticamente">
            <a:extLst>
              <a:ext uri="{FF2B5EF4-FFF2-40B4-BE49-F238E27FC236}">
                <a16:creationId xmlns:a16="http://schemas.microsoft.com/office/drawing/2014/main" id="{520F538A-1EFC-6F0D-6BAE-6F4BFB5770C0}"/>
              </a:ext>
            </a:extLst>
          </p:cNvPr>
          <p:cNvPicPr>
            <a:picLocks noChangeAspect="1"/>
          </p:cNvPicPr>
          <p:nvPr/>
        </p:nvPicPr>
        <p:blipFill>
          <a:blip r:embed="rId3"/>
          <a:stretch>
            <a:fillRect/>
          </a:stretch>
        </p:blipFill>
        <p:spPr>
          <a:xfrm>
            <a:off x="9256476" y="2303037"/>
            <a:ext cx="1549438" cy="740502"/>
          </a:xfrm>
          <a:prstGeom prst="rect">
            <a:avLst/>
          </a:prstGeom>
        </p:spPr>
      </p:pic>
      <p:sp>
        <p:nvSpPr>
          <p:cNvPr id="13" name="Rectangle 2" descr="This is an image of a desk with laptop computers and people working.">
            <a:extLst>
              <a:ext uri="{FF2B5EF4-FFF2-40B4-BE49-F238E27FC236}">
                <a16:creationId xmlns:a16="http://schemas.microsoft.com/office/drawing/2014/main" id="{3E5B1C40-E7FB-3A7E-0E4D-AB28CA97936D}"/>
              </a:ext>
            </a:extLst>
          </p:cNvPr>
          <p:cNvSpPr/>
          <p:nvPr/>
        </p:nvSpPr>
        <p:spPr>
          <a:xfrm>
            <a:off x="595038" y="1901886"/>
            <a:ext cx="10964101" cy="1468714"/>
          </a:xfrm>
          <a:prstGeom prst="roundRect">
            <a:avLst/>
          </a:prstGeom>
          <a:gradFill>
            <a:gsLst>
              <a:gs pos="1000">
                <a:srgbClr val="7CEFD8">
                  <a:alpha val="79000"/>
                </a:srgbClr>
              </a:gs>
              <a:gs pos="79000">
                <a:srgbClr val="6672E4">
                  <a:alpha val="84000"/>
                </a:srgbClr>
              </a:gs>
              <a:gs pos="98000">
                <a:srgbClr val="882BE5">
                  <a:alpha val="66000"/>
                </a:srgbClr>
              </a:gs>
            </a:gsLst>
            <a:lin ang="5400000" scaled="1"/>
          </a:gradFill>
          <a:ln w="12700" cap="flat">
            <a:noFill/>
            <a:prstDash val="solid"/>
            <a:miter lim="800000"/>
            <a:headEnd/>
            <a:tailEnd/>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a:solidFill>
                <a:schemeClr val="tx1"/>
              </a:solidFill>
            </a:endParaRPr>
          </a:p>
        </p:txBody>
      </p:sp>
      <p:sp>
        <p:nvSpPr>
          <p:cNvPr id="68" name="Title 67" hidden="1">
            <a:extLst>
              <a:ext uri="{FF2B5EF4-FFF2-40B4-BE49-F238E27FC236}">
                <a16:creationId xmlns:a16="http://schemas.microsoft.com/office/drawing/2014/main" id="{3D46526D-118F-4F6F-BAE0-066F422EBD1E}"/>
              </a:ext>
            </a:extLst>
          </p:cNvPr>
          <p:cNvSpPr>
            <a:spLocks noGrp="1"/>
          </p:cNvSpPr>
          <p:nvPr>
            <p:ph type="title"/>
          </p:nvPr>
        </p:nvSpPr>
        <p:spPr/>
        <p:txBody>
          <a:bodyPr/>
          <a:lstStyle/>
          <a:p>
            <a:r>
              <a:rPr lang="en-US"/>
              <a:t>Human resources slide 3</a:t>
            </a:r>
          </a:p>
        </p:txBody>
      </p:sp>
      <p:sp>
        <p:nvSpPr>
          <p:cNvPr id="7" name="TextBox 1">
            <a:extLst>
              <a:ext uri="{FF2B5EF4-FFF2-40B4-BE49-F238E27FC236}">
                <a16:creationId xmlns:a16="http://schemas.microsoft.com/office/drawing/2014/main" id="{7D8D20A7-E1B1-F1F8-6FBB-57A2750CF7D4}"/>
              </a:ext>
            </a:extLst>
          </p:cNvPr>
          <p:cNvSpPr txBox="1"/>
          <p:nvPr/>
        </p:nvSpPr>
        <p:spPr>
          <a:xfrm>
            <a:off x="4659027" y="1047600"/>
            <a:ext cx="2873939" cy="454420"/>
          </a:xfrm>
          <a:prstGeom prst="rect">
            <a:avLst/>
          </a:prstGeom>
          <a:noFill/>
        </p:spPr>
        <p:txBody>
          <a:bodyPr wrap="square" lIns="0" tIns="0" rIns="0" bIns="0" rtlCol="0">
            <a:spAutoFit/>
          </a:bodyPr>
          <a:lstStyle/>
          <a:p>
            <a:pPr>
              <a:lnSpc>
                <a:spcPts val="4000"/>
              </a:lnSpc>
            </a:pPr>
            <a:r>
              <a:rPr lang="en-US" sz="2400" b="1">
                <a:solidFill>
                  <a:schemeClr val="accent1">
                    <a:lumMod val="50000"/>
                  </a:schemeClr>
                </a:solidFill>
                <a:latin typeface="Segoe UI" panose="020B0502040204020203" pitchFamily="34" charset="0"/>
                <a:cs typeface="Segoe UI" panose="020B0502040204020203" pitchFamily="34" charset="0"/>
              </a:rPr>
              <a:t>IA-2: Enhancements</a:t>
            </a:r>
          </a:p>
        </p:txBody>
      </p:sp>
      <p:cxnSp>
        <p:nvCxnSpPr>
          <p:cNvPr id="11" name="Connettore diritto 10">
            <a:extLst>
              <a:ext uri="{FF2B5EF4-FFF2-40B4-BE49-F238E27FC236}">
                <a16:creationId xmlns:a16="http://schemas.microsoft.com/office/drawing/2014/main" id="{BE642B90-CACB-10C6-B53E-96104CBAB4A0}"/>
              </a:ext>
            </a:extLst>
          </p:cNvPr>
          <p:cNvCxnSpPr>
            <a:cxnSpLocks/>
          </p:cNvCxnSpPr>
          <p:nvPr/>
        </p:nvCxnSpPr>
        <p:spPr>
          <a:xfrm>
            <a:off x="4721799" y="1565000"/>
            <a:ext cx="272021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Connettore diritto 24">
            <a:extLst>
              <a:ext uri="{FF2B5EF4-FFF2-40B4-BE49-F238E27FC236}">
                <a16:creationId xmlns:a16="http://schemas.microsoft.com/office/drawing/2014/main" id="{F34CCCFE-A208-A168-A9F0-346B7A1E6E2F}"/>
              </a:ext>
            </a:extLst>
          </p:cNvPr>
          <p:cNvCxnSpPr>
            <a:cxnSpLocks/>
          </p:cNvCxnSpPr>
          <p:nvPr/>
        </p:nvCxnSpPr>
        <p:spPr>
          <a:xfrm>
            <a:off x="122830" y="974366"/>
            <a:ext cx="1195283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 name="Immagine 1" descr="Immagine che contiene testo, Carattere, logo, simbolo&#10;&#10;Descrizione generata automaticamente">
            <a:extLst>
              <a:ext uri="{FF2B5EF4-FFF2-40B4-BE49-F238E27FC236}">
                <a16:creationId xmlns:a16="http://schemas.microsoft.com/office/drawing/2014/main" id="{9AD0B3B6-5CFF-4EDB-B544-1ED89D77C385}"/>
              </a:ext>
            </a:extLst>
          </p:cNvPr>
          <p:cNvPicPr>
            <a:picLocks noChangeAspect="1"/>
          </p:cNvPicPr>
          <p:nvPr/>
        </p:nvPicPr>
        <p:blipFill>
          <a:blip r:embed="rId4"/>
          <a:stretch>
            <a:fillRect/>
          </a:stretch>
        </p:blipFill>
        <p:spPr>
          <a:xfrm>
            <a:off x="122830" y="142843"/>
            <a:ext cx="1787858" cy="503622"/>
          </a:xfrm>
          <a:prstGeom prst="rect">
            <a:avLst/>
          </a:prstGeom>
        </p:spPr>
      </p:pic>
      <p:sp>
        <p:nvSpPr>
          <p:cNvPr id="4" name="CasellaDiTesto 3">
            <a:extLst>
              <a:ext uri="{FF2B5EF4-FFF2-40B4-BE49-F238E27FC236}">
                <a16:creationId xmlns:a16="http://schemas.microsoft.com/office/drawing/2014/main" id="{7B503EC1-E8A7-277B-5AEC-FF53393C5634}"/>
              </a:ext>
            </a:extLst>
          </p:cNvPr>
          <p:cNvSpPr txBox="1"/>
          <p:nvPr/>
        </p:nvSpPr>
        <p:spPr>
          <a:xfrm>
            <a:off x="0" y="681202"/>
            <a:ext cx="2844048" cy="215444"/>
          </a:xfrm>
          <a:prstGeom prst="rect">
            <a:avLst/>
          </a:prstGeom>
          <a:noFill/>
        </p:spPr>
        <p:txBody>
          <a:bodyPr wrap="none" rtlCol="0">
            <a:spAutoFit/>
          </a:bodyPr>
          <a:lstStyle/>
          <a:p>
            <a:r>
              <a:rPr lang="it-IT" sz="800">
                <a:latin typeface="Adobe Caslon Pro" panose="0205050205050A020403" pitchFamily="18" charset="0"/>
                <a:ea typeface="NSimSun" panose="02010609030101010101" pitchFamily="49" charset="-122"/>
              </a:rPr>
              <a:t>Dip. di Ingegneria Elettrica e delle Tecnologie dell’Informazione</a:t>
            </a:r>
          </a:p>
        </p:txBody>
      </p:sp>
      <p:sp>
        <p:nvSpPr>
          <p:cNvPr id="8" name="TextBox 1">
            <a:extLst>
              <a:ext uri="{FF2B5EF4-FFF2-40B4-BE49-F238E27FC236}">
                <a16:creationId xmlns:a16="http://schemas.microsoft.com/office/drawing/2014/main" id="{655D0F37-5227-DEA3-2232-A6F45ABE66C8}"/>
              </a:ext>
            </a:extLst>
          </p:cNvPr>
          <p:cNvSpPr txBox="1"/>
          <p:nvPr/>
        </p:nvSpPr>
        <p:spPr>
          <a:xfrm>
            <a:off x="3241154" y="325435"/>
            <a:ext cx="5709687" cy="512961"/>
          </a:xfrm>
          <a:prstGeom prst="rect">
            <a:avLst/>
          </a:prstGeom>
          <a:noFill/>
        </p:spPr>
        <p:txBody>
          <a:bodyPr wrap="square" lIns="0" tIns="0" rIns="0" bIns="0" rtlCol="0">
            <a:spAutoFit/>
          </a:bodyPr>
          <a:lstStyle/>
          <a:p>
            <a:pPr>
              <a:lnSpc>
                <a:spcPts val="4000"/>
              </a:lnSpc>
            </a:pPr>
            <a:r>
              <a:rPr lang="en-US" sz="4400" b="1">
                <a:solidFill>
                  <a:srgbClr val="002060"/>
                </a:solidFill>
                <a:latin typeface="Segoe UI" panose="020B0502040204020203" pitchFamily="34" charset="0"/>
                <a:cs typeface="Segoe UI" panose="020B0502040204020203" pitchFamily="34" charset="0"/>
              </a:rPr>
              <a:t>NIST Control Families</a:t>
            </a:r>
          </a:p>
        </p:txBody>
      </p:sp>
      <p:sp>
        <p:nvSpPr>
          <p:cNvPr id="16" name="TextBox 4">
            <a:extLst>
              <a:ext uri="{FF2B5EF4-FFF2-40B4-BE49-F238E27FC236}">
                <a16:creationId xmlns:a16="http://schemas.microsoft.com/office/drawing/2014/main" id="{0C897FB8-64A0-2536-2201-607E85D9AB04}"/>
              </a:ext>
            </a:extLst>
          </p:cNvPr>
          <p:cNvSpPr txBox="1"/>
          <p:nvPr/>
        </p:nvSpPr>
        <p:spPr>
          <a:xfrm>
            <a:off x="940348" y="2303037"/>
            <a:ext cx="7562903" cy="738664"/>
          </a:xfrm>
          <a:prstGeom prst="rect">
            <a:avLst/>
          </a:prstGeom>
        </p:spPr>
        <p:txBody>
          <a:bodyPr wrap="square" lIns="0" tIns="0" rIns="0" bIns="0">
            <a:spAutoFit/>
          </a:bodyPr>
          <a:lstStyle>
            <a:defPPr>
              <a:defRPr lang="en-US"/>
            </a:defPPr>
            <a:lvl1pPr>
              <a:defRPr sz="1600" i="1">
                <a:solidFill>
                  <a:srgbClr val="002060"/>
                </a:solidFill>
                <a:latin typeface="+mj-lt"/>
                <a:cs typeface="Segoe UI" panose="020B0502040204020203" pitchFamily="34" charset="0"/>
              </a:defRPr>
            </a:lvl1pPr>
          </a:lstStyle>
          <a:p>
            <a:pPr marL="342900" indent="-342900">
              <a:buFont typeface="Arial" panose="020B0604020202020204" pitchFamily="34" charset="0"/>
              <a:buChar char="•"/>
            </a:pPr>
            <a:r>
              <a:rPr lang="it-IT" sz="1400"/>
              <a:t>IA-2 (1): implementare una autenticazione </a:t>
            </a:r>
            <a:r>
              <a:rPr lang="it-IT" sz="1400" b="1"/>
              <a:t>multi-fattore</a:t>
            </a:r>
            <a:r>
              <a:rPr lang="it-IT" sz="1400"/>
              <a:t> per accedere agli account privilegiati;</a:t>
            </a:r>
          </a:p>
          <a:p>
            <a:pPr marL="342900" indent="-342900">
              <a:buFont typeface="Arial" panose="020B0604020202020204" pitchFamily="34" charset="0"/>
              <a:buChar char="•"/>
            </a:pPr>
            <a:r>
              <a:rPr lang="it-IT" sz="1400"/>
              <a:t>IA-2 (2): implementare una autenticazione </a:t>
            </a:r>
            <a:r>
              <a:rPr lang="it-IT" sz="1400" b="1"/>
              <a:t>multi-fattore</a:t>
            </a:r>
            <a:r>
              <a:rPr lang="it-IT" sz="1400"/>
              <a:t> per accedere agli account non privilegiati;</a:t>
            </a:r>
          </a:p>
          <a:p>
            <a:pPr marL="342900" indent="-342900">
              <a:buFont typeface="Arial" panose="020B0604020202020204" pitchFamily="34" charset="0"/>
              <a:buChar char="•"/>
            </a:pPr>
            <a:endParaRPr lang="it-IT" sz="2000"/>
          </a:p>
        </p:txBody>
      </p:sp>
      <p:sp>
        <p:nvSpPr>
          <p:cNvPr id="19" name="TextBox 4">
            <a:extLst>
              <a:ext uri="{FF2B5EF4-FFF2-40B4-BE49-F238E27FC236}">
                <a16:creationId xmlns:a16="http://schemas.microsoft.com/office/drawing/2014/main" id="{65E19256-0439-EC6C-C898-2220A1038244}"/>
              </a:ext>
            </a:extLst>
          </p:cNvPr>
          <p:cNvSpPr txBox="1"/>
          <p:nvPr/>
        </p:nvSpPr>
        <p:spPr>
          <a:xfrm>
            <a:off x="613949" y="3515490"/>
            <a:ext cx="10964101" cy="830997"/>
          </a:xfrm>
          <a:prstGeom prst="rect">
            <a:avLst/>
          </a:prstGeom>
        </p:spPr>
        <p:txBody>
          <a:bodyPr wrap="square" lIns="0" tIns="0" rIns="0" bIns="0">
            <a:spAutoFit/>
          </a:bodyPr>
          <a:lstStyle>
            <a:defPPr>
              <a:defRPr lang="en-US"/>
            </a:defPPr>
            <a:lvl1pPr>
              <a:defRPr sz="1600" i="1">
                <a:solidFill>
                  <a:srgbClr val="002060"/>
                </a:solidFill>
                <a:latin typeface="+mj-lt"/>
                <a:cs typeface="Segoe UI" panose="020B0502040204020203" pitchFamily="34" charset="0"/>
              </a:defRPr>
            </a:lvl1pPr>
          </a:lstStyle>
          <a:p>
            <a:r>
              <a:rPr lang="it-IT" sz="1800"/>
              <a:t>AWS Cognito offre la possibilità di configurare l'autenticazione a due fattori, consentendo di scegliere tra l'utilizzo di SMS o di App di Autenticazione. Per la nostra web app, abbiamo configurato il servizio per supportare l'MFA tramite App di Autenticazione.</a:t>
            </a:r>
          </a:p>
        </p:txBody>
      </p:sp>
      <p:pic>
        <p:nvPicPr>
          <p:cNvPr id="9" name="Immagine 8" descr="Immagine che contiene testo, schermata, Carattere&#10;&#10;Descrizione generata automaticamente">
            <a:extLst>
              <a:ext uri="{FF2B5EF4-FFF2-40B4-BE49-F238E27FC236}">
                <a16:creationId xmlns:a16="http://schemas.microsoft.com/office/drawing/2014/main" id="{7BD76FF8-6332-3F2B-C76B-06A0D2C76F90}"/>
              </a:ext>
            </a:extLst>
          </p:cNvPr>
          <p:cNvPicPr>
            <a:picLocks noChangeAspect="1"/>
          </p:cNvPicPr>
          <p:nvPr/>
        </p:nvPicPr>
        <p:blipFill>
          <a:blip r:embed="rId5"/>
          <a:stretch>
            <a:fillRect/>
          </a:stretch>
        </p:blipFill>
        <p:spPr>
          <a:xfrm>
            <a:off x="940348" y="4544079"/>
            <a:ext cx="3203712" cy="1935328"/>
          </a:xfrm>
          <a:prstGeom prst="rect">
            <a:avLst/>
          </a:prstGeom>
        </p:spPr>
      </p:pic>
      <p:pic>
        <p:nvPicPr>
          <p:cNvPr id="12" name="Immagine 11" descr="Immagine che contiene testo, schermata, multimediale, software&#10;&#10;Descrizione generata automaticamente">
            <a:extLst>
              <a:ext uri="{FF2B5EF4-FFF2-40B4-BE49-F238E27FC236}">
                <a16:creationId xmlns:a16="http://schemas.microsoft.com/office/drawing/2014/main" id="{95707B43-C6D2-111B-4DDB-A94BC114157D}"/>
              </a:ext>
            </a:extLst>
          </p:cNvPr>
          <p:cNvPicPr>
            <a:picLocks noChangeAspect="1"/>
          </p:cNvPicPr>
          <p:nvPr/>
        </p:nvPicPr>
        <p:blipFill rotWithShape="1">
          <a:blip r:embed="rId6"/>
          <a:srcRect t="4378" b="-270"/>
          <a:stretch/>
        </p:blipFill>
        <p:spPr>
          <a:xfrm>
            <a:off x="9451446" y="4223438"/>
            <a:ext cx="1227935" cy="2634562"/>
          </a:xfrm>
          <a:prstGeom prst="rect">
            <a:avLst/>
          </a:prstGeom>
        </p:spPr>
      </p:pic>
      <p:pic>
        <p:nvPicPr>
          <p:cNvPr id="17" name="Immagine 16" descr="Immagine che contiene testo, schermata&#10;&#10;Descrizione generata automaticamente">
            <a:extLst>
              <a:ext uri="{FF2B5EF4-FFF2-40B4-BE49-F238E27FC236}">
                <a16:creationId xmlns:a16="http://schemas.microsoft.com/office/drawing/2014/main" id="{4C1B0215-0B82-911D-388E-1EFF511CF963}"/>
              </a:ext>
            </a:extLst>
          </p:cNvPr>
          <p:cNvPicPr>
            <a:picLocks noChangeAspect="1"/>
          </p:cNvPicPr>
          <p:nvPr/>
        </p:nvPicPr>
        <p:blipFill>
          <a:blip r:embed="rId7"/>
          <a:stretch>
            <a:fillRect/>
          </a:stretch>
        </p:blipFill>
        <p:spPr>
          <a:xfrm>
            <a:off x="5547564" y="4383375"/>
            <a:ext cx="2500378" cy="2268235"/>
          </a:xfrm>
          <a:prstGeom prst="rect">
            <a:avLst/>
          </a:prstGeom>
        </p:spPr>
      </p:pic>
    </p:spTree>
    <p:extLst>
      <p:ext uri="{BB962C8B-B14F-4D97-AF65-F5344CB8AC3E}">
        <p14:creationId xmlns:p14="http://schemas.microsoft.com/office/powerpoint/2010/main" val="3305808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arn(outVertical)">
                                      <p:cBhvr>
                                        <p:cTn id="7" dur="2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Immagine 14" descr="Immagine che contiene testo, Carattere, logo, Elementi grafici&#10;&#10;Descrizione generata automaticamente">
            <a:extLst>
              <a:ext uri="{FF2B5EF4-FFF2-40B4-BE49-F238E27FC236}">
                <a16:creationId xmlns:a16="http://schemas.microsoft.com/office/drawing/2014/main" id="{520F538A-1EFC-6F0D-6BAE-6F4BFB5770C0}"/>
              </a:ext>
            </a:extLst>
          </p:cNvPr>
          <p:cNvPicPr>
            <a:picLocks noChangeAspect="1"/>
          </p:cNvPicPr>
          <p:nvPr/>
        </p:nvPicPr>
        <p:blipFill>
          <a:blip r:embed="rId3"/>
          <a:stretch>
            <a:fillRect/>
          </a:stretch>
        </p:blipFill>
        <p:spPr>
          <a:xfrm>
            <a:off x="9256476" y="2303037"/>
            <a:ext cx="1549438" cy="740502"/>
          </a:xfrm>
          <a:prstGeom prst="rect">
            <a:avLst/>
          </a:prstGeom>
        </p:spPr>
      </p:pic>
      <p:sp>
        <p:nvSpPr>
          <p:cNvPr id="13" name="Rectangle 2" descr="This is an image of a desk with laptop computers and people working.">
            <a:extLst>
              <a:ext uri="{FF2B5EF4-FFF2-40B4-BE49-F238E27FC236}">
                <a16:creationId xmlns:a16="http://schemas.microsoft.com/office/drawing/2014/main" id="{3E5B1C40-E7FB-3A7E-0E4D-AB28CA97936D}"/>
              </a:ext>
            </a:extLst>
          </p:cNvPr>
          <p:cNvSpPr/>
          <p:nvPr/>
        </p:nvSpPr>
        <p:spPr>
          <a:xfrm>
            <a:off x="595038" y="1901886"/>
            <a:ext cx="10964101" cy="1468714"/>
          </a:xfrm>
          <a:prstGeom prst="roundRect">
            <a:avLst/>
          </a:prstGeom>
          <a:gradFill>
            <a:gsLst>
              <a:gs pos="1000">
                <a:srgbClr val="7CEFD8">
                  <a:alpha val="79000"/>
                </a:srgbClr>
              </a:gs>
              <a:gs pos="79000">
                <a:srgbClr val="6672E4">
                  <a:alpha val="84000"/>
                </a:srgbClr>
              </a:gs>
              <a:gs pos="98000">
                <a:srgbClr val="882BE5">
                  <a:alpha val="66000"/>
                </a:srgbClr>
              </a:gs>
            </a:gsLst>
            <a:lin ang="5400000" scaled="1"/>
          </a:gradFill>
          <a:ln w="12700" cap="flat">
            <a:noFill/>
            <a:prstDash val="solid"/>
            <a:miter lim="800000"/>
            <a:headEnd/>
            <a:tailEnd/>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a:solidFill>
                <a:schemeClr val="tx1"/>
              </a:solidFill>
            </a:endParaRPr>
          </a:p>
        </p:txBody>
      </p:sp>
      <p:sp>
        <p:nvSpPr>
          <p:cNvPr id="68" name="Title 67" hidden="1">
            <a:extLst>
              <a:ext uri="{FF2B5EF4-FFF2-40B4-BE49-F238E27FC236}">
                <a16:creationId xmlns:a16="http://schemas.microsoft.com/office/drawing/2014/main" id="{3D46526D-118F-4F6F-BAE0-066F422EBD1E}"/>
              </a:ext>
            </a:extLst>
          </p:cNvPr>
          <p:cNvSpPr>
            <a:spLocks noGrp="1"/>
          </p:cNvSpPr>
          <p:nvPr>
            <p:ph type="title"/>
          </p:nvPr>
        </p:nvSpPr>
        <p:spPr/>
        <p:txBody>
          <a:bodyPr/>
          <a:lstStyle/>
          <a:p>
            <a:r>
              <a:rPr lang="en-US"/>
              <a:t>Human resources slide 3</a:t>
            </a:r>
          </a:p>
        </p:txBody>
      </p:sp>
      <p:cxnSp>
        <p:nvCxnSpPr>
          <p:cNvPr id="25" name="Connettore diritto 24">
            <a:extLst>
              <a:ext uri="{FF2B5EF4-FFF2-40B4-BE49-F238E27FC236}">
                <a16:creationId xmlns:a16="http://schemas.microsoft.com/office/drawing/2014/main" id="{F34CCCFE-A208-A168-A9F0-346B7A1E6E2F}"/>
              </a:ext>
            </a:extLst>
          </p:cNvPr>
          <p:cNvCxnSpPr>
            <a:cxnSpLocks/>
          </p:cNvCxnSpPr>
          <p:nvPr/>
        </p:nvCxnSpPr>
        <p:spPr>
          <a:xfrm>
            <a:off x="122830" y="974366"/>
            <a:ext cx="1195283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 name="Immagine 1" descr="Immagine che contiene testo, Carattere, logo, simbolo&#10;&#10;Descrizione generata automaticamente">
            <a:extLst>
              <a:ext uri="{FF2B5EF4-FFF2-40B4-BE49-F238E27FC236}">
                <a16:creationId xmlns:a16="http://schemas.microsoft.com/office/drawing/2014/main" id="{9AD0B3B6-5CFF-4EDB-B544-1ED89D77C385}"/>
              </a:ext>
            </a:extLst>
          </p:cNvPr>
          <p:cNvPicPr>
            <a:picLocks noChangeAspect="1"/>
          </p:cNvPicPr>
          <p:nvPr/>
        </p:nvPicPr>
        <p:blipFill>
          <a:blip r:embed="rId4"/>
          <a:stretch>
            <a:fillRect/>
          </a:stretch>
        </p:blipFill>
        <p:spPr>
          <a:xfrm>
            <a:off x="122830" y="142843"/>
            <a:ext cx="1787858" cy="503622"/>
          </a:xfrm>
          <a:prstGeom prst="rect">
            <a:avLst/>
          </a:prstGeom>
        </p:spPr>
      </p:pic>
      <p:sp>
        <p:nvSpPr>
          <p:cNvPr id="4" name="CasellaDiTesto 3">
            <a:extLst>
              <a:ext uri="{FF2B5EF4-FFF2-40B4-BE49-F238E27FC236}">
                <a16:creationId xmlns:a16="http://schemas.microsoft.com/office/drawing/2014/main" id="{7B503EC1-E8A7-277B-5AEC-FF53393C5634}"/>
              </a:ext>
            </a:extLst>
          </p:cNvPr>
          <p:cNvSpPr txBox="1"/>
          <p:nvPr/>
        </p:nvSpPr>
        <p:spPr>
          <a:xfrm>
            <a:off x="0" y="681202"/>
            <a:ext cx="2844048" cy="215444"/>
          </a:xfrm>
          <a:prstGeom prst="rect">
            <a:avLst/>
          </a:prstGeom>
          <a:noFill/>
        </p:spPr>
        <p:txBody>
          <a:bodyPr wrap="none" rtlCol="0">
            <a:spAutoFit/>
          </a:bodyPr>
          <a:lstStyle/>
          <a:p>
            <a:r>
              <a:rPr lang="it-IT" sz="800">
                <a:latin typeface="Adobe Caslon Pro" panose="0205050205050A020403" pitchFamily="18" charset="0"/>
                <a:ea typeface="NSimSun" panose="02010609030101010101" pitchFamily="49" charset="-122"/>
              </a:rPr>
              <a:t>Dip. di Ingegneria Elettrica e delle Tecnologie dell’Informazione</a:t>
            </a:r>
          </a:p>
        </p:txBody>
      </p:sp>
      <p:sp>
        <p:nvSpPr>
          <p:cNvPr id="8" name="TextBox 1">
            <a:extLst>
              <a:ext uri="{FF2B5EF4-FFF2-40B4-BE49-F238E27FC236}">
                <a16:creationId xmlns:a16="http://schemas.microsoft.com/office/drawing/2014/main" id="{655D0F37-5227-DEA3-2232-A6F45ABE66C8}"/>
              </a:ext>
            </a:extLst>
          </p:cNvPr>
          <p:cNvSpPr txBox="1"/>
          <p:nvPr/>
        </p:nvSpPr>
        <p:spPr>
          <a:xfrm>
            <a:off x="3241154" y="325435"/>
            <a:ext cx="5709687" cy="512961"/>
          </a:xfrm>
          <a:prstGeom prst="rect">
            <a:avLst/>
          </a:prstGeom>
          <a:noFill/>
        </p:spPr>
        <p:txBody>
          <a:bodyPr wrap="square" lIns="0" tIns="0" rIns="0" bIns="0" rtlCol="0">
            <a:spAutoFit/>
          </a:bodyPr>
          <a:lstStyle/>
          <a:p>
            <a:pPr>
              <a:lnSpc>
                <a:spcPts val="4000"/>
              </a:lnSpc>
            </a:pPr>
            <a:r>
              <a:rPr lang="en-US" sz="4400" b="1">
                <a:solidFill>
                  <a:srgbClr val="002060"/>
                </a:solidFill>
                <a:latin typeface="Segoe UI" panose="020B0502040204020203" pitchFamily="34" charset="0"/>
                <a:cs typeface="Segoe UI" panose="020B0502040204020203" pitchFamily="34" charset="0"/>
              </a:rPr>
              <a:t>NIST Control Families</a:t>
            </a:r>
          </a:p>
        </p:txBody>
      </p:sp>
      <p:sp>
        <p:nvSpPr>
          <p:cNvPr id="16" name="TextBox 4">
            <a:extLst>
              <a:ext uri="{FF2B5EF4-FFF2-40B4-BE49-F238E27FC236}">
                <a16:creationId xmlns:a16="http://schemas.microsoft.com/office/drawing/2014/main" id="{0C897FB8-64A0-2536-2201-607E85D9AB04}"/>
              </a:ext>
            </a:extLst>
          </p:cNvPr>
          <p:cNvSpPr txBox="1"/>
          <p:nvPr/>
        </p:nvSpPr>
        <p:spPr>
          <a:xfrm>
            <a:off x="940348" y="2303037"/>
            <a:ext cx="7562903" cy="215444"/>
          </a:xfrm>
          <a:prstGeom prst="rect">
            <a:avLst/>
          </a:prstGeom>
        </p:spPr>
        <p:txBody>
          <a:bodyPr wrap="square" lIns="0" tIns="0" rIns="0" bIns="0">
            <a:spAutoFit/>
          </a:bodyPr>
          <a:lstStyle>
            <a:defPPr>
              <a:defRPr lang="en-US"/>
            </a:defPPr>
            <a:lvl1pPr>
              <a:defRPr sz="1600" i="1">
                <a:solidFill>
                  <a:srgbClr val="002060"/>
                </a:solidFill>
                <a:latin typeface="+mj-lt"/>
                <a:cs typeface="Segoe UI" panose="020B0502040204020203" pitchFamily="34" charset="0"/>
              </a:defRPr>
            </a:lvl1pPr>
          </a:lstStyle>
          <a:p>
            <a:pPr marL="285750" indent="-285750">
              <a:buFont typeface="Arial" panose="020B0604020202020204" pitchFamily="34" charset="0"/>
              <a:buChar char="•"/>
            </a:pPr>
            <a:r>
              <a:rPr lang="it-IT" sz="1400"/>
              <a:t>IA-2 (8): Implementare un meccanismo di autenticazione </a:t>
            </a:r>
            <a:r>
              <a:rPr lang="it-IT" sz="1400" b="1"/>
              <a:t>resistente al replay</a:t>
            </a:r>
            <a:r>
              <a:rPr lang="it-IT" sz="1400"/>
              <a:t> per accedere agli account.</a:t>
            </a:r>
          </a:p>
        </p:txBody>
      </p:sp>
      <p:sp>
        <p:nvSpPr>
          <p:cNvPr id="19" name="TextBox 4">
            <a:extLst>
              <a:ext uri="{FF2B5EF4-FFF2-40B4-BE49-F238E27FC236}">
                <a16:creationId xmlns:a16="http://schemas.microsoft.com/office/drawing/2014/main" id="{65E19256-0439-EC6C-C898-2220A1038244}"/>
              </a:ext>
            </a:extLst>
          </p:cNvPr>
          <p:cNvSpPr txBox="1"/>
          <p:nvPr/>
        </p:nvSpPr>
        <p:spPr>
          <a:xfrm>
            <a:off x="613946" y="3602258"/>
            <a:ext cx="10964101" cy="1107996"/>
          </a:xfrm>
          <a:prstGeom prst="rect">
            <a:avLst/>
          </a:prstGeom>
        </p:spPr>
        <p:txBody>
          <a:bodyPr wrap="square" lIns="0" tIns="0" rIns="0" bIns="0">
            <a:spAutoFit/>
          </a:bodyPr>
          <a:lstStyle>
            <a:defPPr>
              <a:defRPr lang="en-US"/>
            </a:defPPr>
            <a:lvl1pPr>
              <a:defRPr sz="1600" i="1">
                <a:solidFill>
                  <a:srgbClr val="002060"/>
                </a:solidFill>
                <a:latin typeface="+mj-lt"/>
                <a:cs typeface="Segoe UI" panose="020B0502040204020203" pitchFamily="34" charset="0"/>
              </a:defRPr>
            </a:lvl1pPr>
          </a:lstStyle>
          <a:p>
            <a:r>
              <a:rPr lang="it-IT" sz="1800"/>
              <a:t>Il processo di autenticazione di OpenID Connect impiega lo scambio di un number once valido solo una volta per richiedere a Cognito il rilascio del token di sessione e del token di autorizzazione. Avendo validità singola, gli attacchi di tipo Replay sono scongiurati. In aggiunta vi è anche il protocollo TLS per la trasmissione dei dati in maniera crittografata.</a:t>
            </a:r>
          </a:p>
        </p:txBody>
      </p:sp>
      <p:sp>
        <p:nvSpPr>
          <p:cNvPr id="3" name="TextBox 1">
            <a:extLst>
              <a:ext uri="{FF2B5EF4-FFF2-40B4-BE49-F238E27FC236}">
                <a16:creationId xmlns:a16="http://schemas.microsoft.com/office/drawing/2014/main" id="{BD97425A-7E75-7377-EDAA-089DC8AF9421}"/>
              </a:ext>
            </a:extLst>
          </p:cNvPr>
          <p:cNvSpPr txBox="1"/>
          <p:nvPr/>
        </p:nvSpPr>
        <p:spPr>
          <a:xfrm>
            <a:off x="4659027" y="1047600"/>
            <a:ext cx="2873939" cy="454420"/>
          </a:xfrm>
          <a:prstGeom prst="rect">
            <a:avLst/>
          </a:prstGeom>
          <a:noFill/>
        </p:spPr>
        <p:txBody>
          <a:bodyPr wrap="square" lIns="0" tIns="0" rIns="0" bIns="0" rtlCol="0">
            <a:spAutoFit/>
          </a:bodyPr>
          <a:lstStyle/>
          <a:p>
            <a:pPr>
              <a:lnSpc>
                <a:spcPts val="4000"/>
              </a:lnSpc>
            </a:pPr>
            <a:r>
              <a:rPr lang="en-US" sz="2400" b="1">
                <a:solidFill>
                  <a:schemeClr val="accent1">
                    <a:lumMod val="50000"/>
                  </a:schemeClr>
                </a:solidFill>
                <a:latin typeface="Segoe UI" panose="020B0502040204020203" pitchFamily="34" charset="0"/>
                <a:cs typeface="Segoe UI" panose="020B0502040204020203" pitchFamily="34" charset="0"/>
              </a:rPr>
              <a:t>IA-2: Enhancements</a:t>
            </a:r>
          </a:p>
        </p:txBody>
      </p:sp>
      <p:cxnSp>
        <p:nvCxnSpPr>
          <p:cNvPr id="5" name="Connettore diritto 4">
            <a:extLst>
              <a:ext uri="{FF2B5EF4-FFF2-40B4-BE49-F238E27FC236}">
                <a16:creationId xmlns:a16="http://schemas.microsoft.com/office/drawing/2014/main" id="{2A939A14-A606-6160-A336-D72EF79C2D54}"/>
              </a:ext>
            </a:extLst>
          </p:cNvPr>
          <p:cNvCxnSpPr>
            <a:cxnSpLocks/>
          </p:cNvCxnSpPr>
          <p:nvPr/>
        </p:nvCxnSpPr>
        <p:spPr>
          <a:xfrm>
            <a:off x="4721799" y="1565000"/>
            <a:ext cx="272021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02733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outVertical)">
                                      <p:cBhvr>
                                        <p:cTn id="7" dur="2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 name="Freeform 25">
            <a:extLst>
              <a:ext uri="{FF2B5EF4-FFF2-40B4-BE49-F238E27FC236}">
                <a16:creationId xmlns:a16="http://schemas.microsoft.com/office/drawing/2014/main" id="{022057B7-D847-22DD-9C4D-747223EEAAC0}"/>
              </a:ext>
            </a:extLst>
          </p:cNvPr>
          <p:cNvSpPr>
            <a:spLocks noChangeAspect="1"/>
          </p:cNvSpPr>
          <p:nvPr/>
        </p:nvSpPr>
        <p:spPr bwMode="auto">
          <a:xfrm>
            <a:off x="5915835" y="5696110"/>
            <a:ext cx="345997" cy="345997"/>
          </a:xfrm>
          <a:custGeom>
            <a:avLst/>
            <a:gdLst>
              <a:gd name="T0" fmla="*/ 276 w 336"/>
              <a:gd name="T1" fmla="*/ 276 h 336"/>
              <a:gd name="T2" fmla="*/ 60 w 336"/>
              <a:gd name="T3" fmla="*/ 276 h 336"/>
              <a:gd name="T4" fmla="*/ 60 w 336"/>
              <a:gd name="T5" fmla="*/ 60 h 336"/>
              <a:gd name="T6" fmla="*/ 276 w 336"/>
              <a:gd name="T7" fmla="*/ 60 h 336"/>
              <a:gd name="T8" fmla="*/ 276 w 336"/>
              <a:gd name="T9" fmla="*/ 276 h 336"/>
            </a:gdLst>
            <a:ahLst/>
            <a:cxnLst>
              <a:cxn ang="0">
                <a:pos x="T0" y="T1"/>
              </a:cxn>
              <a:cxn ang="0">
                <a:pos x="T2" y="T3"/>
              </a:cxn>
              <a:cxn ang="0">
                <a:pos x="T4" y="T5"/>
              </a:cxn>
              <a:cxn ang="0">
                <a:pos x="T6" y="T7"/>
              </a:cxn>
              <a:cxn ang="0">
                <a:pos x="T8" y="T9"/>
              </a:cxn>
            </a:cxnLst>
            <a:rect l="0" t="0" r="r" b="b"/>
            <a:pathLst>
              <a:path w="336" h="336">
                <a:moveTo>
                  <a:pt x="276" y="276"/>
                </a:moveTo>
                <a:cubicBezTo>
                  <a:pt x="217" y="336"/>
                  <a:pt x="120" y="336"/>
                  <a:pt x="60" y="276"/>
                </a:cubicBezTo>
                <a:cubicBezTo>
                  <a:pt x="0" y="217"/>
                  <a:pt x="0" y="120"/>
                  <a:pt x="60" y="60"/>
                </a:cubicBezTo>
                <a:cubicBezTo>
                  <a:pt x="120" y="0"/>
                  <a:pt x="217" y="0"/>
                  <a:pt x="276" y="60"/>
                </a:cubicBezTo>
                <a:cubicBezTo>
                  <a:pt x="336" y="120"/>
                  <a:pt x="336" y="217"/>
                  <a:pt x="276" y="276"/>
                </a:cubicBezTo>
                <a:close/>
              </a:path>
            </a:pathLst>
          </a:custGeom>
          <a:gradFill>
            <a:gsLst>
              <a:gs pos="0">
                <a:srgbClr val="7CEFD8"/>
              </a:gs>
              <a:gs pos="50000">
                <a:srgbClr val="6672E4"/>
              </a:gs>
              <a:gs pos="100000">
                <a:srgbClr val="882BE5"/>
              </a:gs>
            </a:gsLst>
            <a:lin ang="7800000" scaled="0"/>
          </a:gra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3" name="Freeform 25">
            <a:extLst>
              <a:ext uri="{FF2B5EF4-FFF2-40B4-BE49-F238E27FC236}">
                <a16:creationId xmlns:a16="http://schemas.microsoft.com/office/drawing/2014/main" id="{E8372CAF-C03A-BC82-6448-015462ED22BD}"/>
              </a:ext>
            </a:extLst>
          </p:cNvPr>
          <p:cNvSpPr>
            <a:spLocks noChangeAspect="1"/>
          </p:cNvSpPr>
          <p:nvPr/>
        </p:nvSpPr>
        <p:spPr bwMode="auto">
          <a:xfrm>
            <a:off x="9982200" y="2989288"/>
            <a:ext cx="345997" cy="345997"/>
          </a:xfrm>
          <a:custGeom>
            <a:avLst/>
            <a:gdLst>
              <a:gd name="T0" fmla="*/ 276 w 336"/>
              <a:gd name="T1" fmla="*/ 276 h 336"/>
              <a:gd name="T2" fmla="*/ 60 w 336"/>
              <a:gd name="T3" fmla="*/ 276 h 336"/>
              <a:gd name="T4" fmla="*/ 60 w 336"/>
              <a:gd name="T5" fmla="*/ 60 h 336"/>
              <a:gd name="T6" fmla="*/ 276 w 336"/>
              <a:gd name="T7" fmla="*/ 60 h 336"/>
              <a:gd name="T8" fmla="*/ 276 w 336"/>
              <a:gd name="T9" fmla="*/ 276 h 336"/>
            </a:gdLst>
            <a:ahLst/>
            <a:cxnLst>
              <a:cxn ang="0">
                <a:pos x="T0" y="T1"/>
              </a:cxn>
              <a:cxn ang="0">
                <a:pos x="T2" y="T3"/>
              </a:cxn>
              <a:cxn ang="0">
                <a:pos x="T4" y="T5"/>
              </a:cxn>
              <a:cxn ang="0">
                <a:pos x="T6" y="T7"/>
              </a:cxn>
              <a:cxn ang="0">
                <a:pos x="T8" y="T9"/>
              </a:cxn>
            </a:cxnLst>
            <a:rect l="0" t="0" r="r" b="b"/>
            <a:pathLst>
              <a:path w="336" h="336">
                <a:moveTo>
                  <a:pt x="276" y="276"/>
                </a:moveTo>
                <a:cubicBezTo>
                  <a:pt x="217" y="336"/>
                  <a:pt x="120" y="336"/>
                  <a:pt x="60" y="276"/>
                </a:cubicBezTo>
                <a:cubicBezTo>
                  <a:pt x="0" y="217"/>
                  <a:pt x="0" y="120"/>
                  <a:pt x="60" y="60"/>
                </a:cubicBezTo>
                <a:cubicBezTo>
                  <a:pt x="120" y="0"/>
                  <a:pt x="217" y="0"/>
                  <a:pt x="276" y="60"/>
                </a:cubicBezTo>
                <a:cubicBezTo>
                  <a:pt x="336" y="120"/>
                  <a:pt x="336" y="217"/>
                  <a:pt x="276" y="276"/>
                </a:cubicBezTo>
                <a:close/>
              </a:path>
            </a:pathLst>
          </a:custGeom>
          <a:gradFill>
            <a:gsLst>
              <a:gs pos="0">
                <a:srgbClr val="7CEFD8"/>
              </a:gs>
              <a:gs pos="50000">
                <a:srgbClr val="6672E4"/>
              </a:gs>
              <a:gs pos="100000">
                <a:srgbClr val="882BE5"/>
              </a:gs>
            </a:gsLst>
            <a:lin ang="7800000" scaled="0"/>
          </a:gra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2" name="Freeform 25">
            <a:extLst>
              <a:ext uri="{FF2B5EF4-FFF2-40B4-BE49-F238E27FC236}">
                <a16:creationId xmlns:a16="http://schemas.microsoft.com/office/drawing/2014/main" id="{F35144E6-F6D1-D35A-54B3-BFA72764E473}"/>
              </a:ext>
            </a:extLst>
          </p:cNvPr>
          <p:cNvSpPr>
            <a:spLocks noChangeAspect="1"/>
          </p:cNvSpPr>
          <p:nvPr/>
        </p:nvSpPr>
        <p:spPr bwMode="auto">
          <a:xfrm>
            <a:off x="1886114" y="3028171"/>
            <a:ext cx="345997" cy="345997"/>
          </a:xfrm>
          <a:custGeom>
            <a:avLst/>
            <a:gdLst>
              <a:gd name="T0" fmla="*/ 276 w 336"/>
              <a:gd name="T1" fmla="*/ 276 h 336"/>
              <a:gd name="T2" fmla="*/ 60 w 336"/>
              <a:gd name="T3" fmla="*/ 276 h 336"/>
              <a:gd name="T4" fmla="*/ 60 w 336"/>
              <a:gd name="T5" fmla="*/ 60 h 336"/>
              <a:gd name="T6" fmla="*/ 276 w 336"/>
              <a:gd name="T7" fmla="*/ 60 h 336"/>
              <a:gd name="T8" fmla="*/ 276 w 336"/>
              <a:gd name="T9" fmla="*/ 276 h 336"/>
            </a:gdLst>
            <a:ahLst/>
            <a:cxnLst>
              <a:cxn ang="0">
                <a:pos x="T0" y="T1"/>
              </a:cxn>
              <a:cxn ang="0">
                <a:pos x="T2" y="T3"/>
              </a:cxn>
              <a:cxn ang="0">
                <a:pos x="T4" y="T5"/>
              </a:cxn>
              <a:cxn ang="0">
                <a:pos x="T6" y="T7"/>
              </a:cxn>
              <a:cxn ang="0">
                <a:pos x="T8" y="T9"/>
              </a:cxn>
            </a:cxnLst>
            <a:rect l="0" t="0" r="r" b="b"/>
            <a:pathLst>
              <a:path w="336" h="336">
                <a:moveTo>
                  <a:pt x="276" y="276"/>
                </a:moveTo>
                <a:cubicBezTo>
                  <a:pt x="217" y="336"/>
                  <a:pt x="120" y="336"/>
                  <a:pt x="60" y="276"/>
                </a:cubicBezTo>
                <a:cubicBezTo>
                  <a:pt x="0" y="217"/>
                  <a:pt x="0" y="120"/>
                  <a:pt x="60" y="60"/>
                </a:cubicBezTo>
                <a:cubicBezTo>
                  <a:pt x="120" y="0"/>
                  <a:pt x="217" y="0"/>
                  <a:pt x="276" y="60"/>
                </a:cubicBezTo>
                <a:cubicBezTo>
                  <a:pt x="336" y="120"/>
                  <a:pt x="336" y="217"/>
                  <a:pt x="276" y="276"/>
                </a:cubicBezTo>
                <a:close/>
              </a:path>
            </a:pathLst>
          </a:custGeom>
          <a:gradFill>
            <a:gsLst>
              <a:gs pos="0">
                <a:srgbClr val="7CEFD8"/>
              </a:gs>
              <a:gs pos="50000">
                <a:srgbClr val="6672E4"/>
              </a:gs>
              <a:gs pos="100000">
                <a:srgbClr val="882BE5"/>
              </a:gs>
            </a:gsLst>
            <a:lin ang="7800000" scaled="0"/>
          </a:gra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9" name="Rectangle 102">
            <a:extLst>
              <a:ext uri="{FF2B5EF4-FFF2-40B4-BE49-F238E27FC236}">
                <a16:creationId xmlns:a16="http://schemas.microsoft.com/office/drawing/2014/main" id="{075DDFEF-A260-3661-2017-A04068F93860}"/>
              </a:ext>
            </a:extLst>
          </p:cNvPr>
          <p:cNvSpPr/>
          <p:nvPr/>
        </p:nvSpPr>
        <p:spPr>
          <a:xfrm>
            <a:off x="630860" y="2624921"/>
            <a:ext cx="2975669" cy="1077218"/>
          </a:xfrm>
          <a:prstGeom prst="rect">
            <a:avLst/>
          </a:prstGeom>
        </p:spPr>
        <p:txBody>
          <a:bodyPr wrap="square" lIns="0" tIns="0" rIns="0" bIns="0">
            <a:spAutoFit/>
          </a:bodyPr>
          <a:lstStyle/>
          <a:p>
            <a:r>
              <a:rPr lang="en-US" sz="1400" i="1">
                <a:solidFill>
                  <a:srgbClr val="002060"/>
                </a:solidFill>
                <a:latin typeface="+mj-lt"/>
                <a:cs typeface="Segoe UI" panose="020B0502040204020203" pitchFamily="34" charset="0"/>
              </a:rPr>
              <a:t>S</a:t>
            </a:r>
            <a:r>
              <a:rPr lang="it-IT" sz="1400" i="1">
                <a:solidFill>
                  <a:srgbClr val="002060"/>
                </a:solidFill>
                <a:latin typeface="+mj-lt"/>
                <a:cs typeface="Segoe UI" panose="020B0502040204020203" pitchFamily="34" charset="0"/>
              </a:rPr>
              <a:t>i riferisce al processo mediante il quale si determina se un utente, un'applicazione o un sistema ha il permesso di accedere a risorse specifiche o eseguire determinate azioni.</a:t>
            </a:r>
            <a:endParaRPr lang="en-US" sz="1400" i="1">
              <a:solidFill>
                <a:srgbClr val="002060"/>
              </a:solidFill>
              <a:latin typeface="+mj-lt"/>
              <a:cs typeface="Segoe UI" panose="020B0502040204020203" pitchFamily="34" charset="0"/>
            </a:endParaRPr>
          </a:p>
        </p:txBody>
      </p:sp>
      <p:sp>
        <p:nvSpPr>
          <p:cNvPr id="68" name="Title 67" hidden="1">
            <a:extLst>
              <a:ext uri="{FF2B5EF4-FFF2-40B4-BE49-F238E27FC236}">
                <a16:creationId xmlns:a16="http://schemas.microsoft.com/office/drawing/2014/main" id="{3D46526D-118F-4F6F-BAE0-066F422EBD1E}"/>
              </a:ext>
            </a:extLst>
          </p:cNvPr>
          <p:cNvSpPr>
            <a:spLocks noGrp="1"/>
          </p:cNvSpPr>
          <p:nvPr>
            <p:ph type="title"/>
          </p:nvPr>
        </p:nvSpPr>
        <p:spPr/>
        <p:txBody>
          <a:bodyPr/>
          <a:lstStyle/>
          <a:p>
            <a:r>
              <a:rPr lang="en-US"/>
              <a:t>Human resources slide 3</a:t>
            </a:r>
          </a:p>
        </p:txBody>
      </p:sp>
      <p:sp>
        <p:nvSpPr>
          <p:cNvPr id="2" name="TextBox 1">
            <a:extLst>
              <a:ext uri="{FF2B5EF4-FFF2-40B4-BE49-F238E27FC236}">
                <a16:creationId xmlns:a16="http://schemas.microsoft.com/office/drawing/2014/main" id="{62AEF5FE-6C45-4BF6-9676-571742C3CDD7}"/>
              </a:ext>
            </a:extLst>
          </p:cNvPr>
          <p:cNvSpPr txBox="1"/>
          <p:nvPr/>
        </p:nvSpPr>
        <p:spPr>
          <a:xfrm>
            <a:off x="4176579" y="327600"/>
            <a:ext cx="3440639" cy="512961"/>
          </a:xfrm>
          <a:prstGeom prst="rect">
            <a:avLst/>
          </a:prstGeom>
          <a:noFill/>
        </p:spPr>
        <p:txBody>
          <a:bodyPr wrap="square" lIns="0" tIns="0" rIns="0" bIns="0" rtlCol="0">
            <a:spAutoFit/>
          </a:bodyPr>
          <a:lstStyle/>
          <a:p>
            <a:pPr>
              <a:lnSpc>
                <a:spcPts val="4000"/>
              </a:lnSpc>
            </a:pPr>
            <a:r>
              <a:rPr lang="en-US" sz="4400" b="1">
                <a:solidFill>
                  <a:srgbClr val="002060"/>
                </a:solidFill>
                <a:latin typeface="Segoe UI" panose="020B0502040204020203" pitchFamily="34" charset="0"/>
                <a:cs typeface="Segoe UI" panose="020B0502040204020203" pitchFamily="34" charset="0"/>
              </a:rPr>
              <a:t>Introduzione</a:t>
            </a:r>
          </a:p>
        </p:txBody>
      </p:sp>
      <p:pic>
        <p:nvPicPr>
          <p:cNvPr id="69" name="Immagine 68" descr="Immagine che contiene testo, Carattere, logo, simbolo&#10;&#10;Descrizione generata automaticamente">
            <a:extLst>
              <a:ext uri="{FF2B5EF4-FFF2-40B4-BE49-F238E27FC236}">
                <a16:creationId xmlns:a16="http://schemas.microsoft.com/office/drawing/2014/main" id="{DD93A340-F1A3-4546-7E69-7835CC5A869C}"/>
              </a:ext>
            </a:extLst>
          </p:cNvPr>
          <p:cNvPicPr>
            <a:picLocks noChangeAspect="1"/>
          </p:cNvPicPr>
          <p:nvPr/>
        </p:nvPicPr>
        <p:blipFill>
          <a:blip r:embed="rId3"/>
          <a:stretch>
            <a:fillRect/>
          </a:stretch>
        </p:blipFill>
        <p:spPr>
          <a:xfrm>
            <a:off x="122830" y="142843"/>
            <a:ext cx="1787858" cy="503622"/>
          </a:xfrm>
          <a:prstGeom prst="rect">
            <a:avLst/>
          </a:prstGeom>
        </p:spPr>
      </p:pic>
      <p:sp>
        <p:nvSpPr>
          <p:cNvPr id="70" name="CasellaDiTesto 69">
            <a:extLst>
              <a:ext uri="{FF2B5EF4-FFF2-40B4-BE49-F238E27FC236}">
                <a16:creationId xmlns:a16="http://schemas.microsoft.com/office/drawing/2014/main" id="{8C9CA1A5-FE25-C1CF-2C9F-18E16ADD8D79}"/>
              </a:ext>
            </a:extLst>
          </p:cNvPr>
          <p:cNvSpPr txBox="1"/>
          <p:nvPr/>
        </p:nvSpPr>
        <p:spPr>
          <a:xfrm>
            <a:off x="0" y="681202"/>
            <a:ext cx="2844048" cy="215444"/>
          </a:xfrm>
          <a:prstGeom prst="rect">
            <a:avLst/>
          </a:prstGeom>
          <a:noFill/>
        </p:spPr>
        <p:txBody>
          <a:bodyPr wrap="none" rtlCol="0">
            <a:spAutoFit/>
          </a:bodyPr>
          <a:lstStyle/>
          <a:p>
            <a:r>
              <a:rPr lang="it-IT" sz="800">
                <a:latin typeface="Adobe Caslon Pro" panose="0205050205050A020403" pitchFamily="18" charset="0"/>
                <a:ea typeface="NSimSun" panose="02010609030101010101" pitchFamily="49" charset="-122"/>
              </a:rPr>
              <a:t>Dip. di Ingegneria Elettrica e delle Tecnologie dell’Informazione</a:t>
            </a:r>
          </a:p>
        </p:txBody>
      </p:sp>
      <p:cxnSp>
        <p:nvCxnSpPr>
          <p:cNvPr id="75" name="Connettore diritto 74">
            <a:extLst>
              <a:ext uri="{FF2B5EF4-FFF2-40B4-BE49-F238E27FC236}">
                <a16:creationId xmlns:a16="http://schemas.microsoft.com/office/drawing/2014/main" id="{948C4C18-4DFD-3C36-A858-91CDA415C1FC}"/>
              </a:ext>
            </a:extLst>
          </p:cNvPr>
          <p:cNvCxnSpPr>
            <a:cxnSpLocks/>
          </p:cNvCxnSpPr>
          <p:nvPr/>
        </p:nvCxnSpPr>
        <p:spPr>
          <a:xfrm>
            <a:off x="122830" y="974366"/>
            <a:ext cx="1206917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1" name="TextBox 1">
            <a:extLst>
              <a:ext uri="{FF2B5EF4-FFF2-40B4-BE49-F238E27FC236}">
                <a16:creationId xmlns:a16="http://schemas.microsoft.com/office/drawing/2014/main" id="{DA3656E8-4C8B-F2C8-DDC6-F6422FFC68B5}"/>
              </a:ext>
            </a:extLst>
          </p:cNvPr>
          <p:cNvSpPr txBox="1"/>
          <p:nvPr/>
        </p:nvSpPr>
        <p:spPr>
          <a:xfrm>
            <a:off x="3582682" y="1050614"/>
            <a:ext cx="5026631" cy="454420"/>
          </a:xfrm>
          <a:prstGeom prst="rect">
            <a:avLst/>
          </a:prstGeom>
          <a:noFill/>
        </p:spPr>
        <p:txBody>
          <a:bodyPr wrap="square" lIns="0" tIns="0" rIns="0" bIns="0" rtlCol="0">
            <a:spAutoFit/>
          </a:bodyPr>
          <a:lstStyle/>
          <a:p>
            <a:pPr>
              <a:lnSpc>
                <a:spcPts val="4000"/>
              </a:lnSpc>
            </a:pPr>
            <a:r>
              <a:rPr lang="en-US" sz="2400" b="1">
                <a:solidFill>
                  <a:schemeClr val="accent1">
                    <a:lumMod val="50000"/>
                  </a:schemeClr>
                </a:solidFill>
                <a:latin typeface="Segoe UI" panose="020B0502040204020203" pitchFamily="34" charset="0"/>
                <a:cs typeface="Segoe UI" panose="020B0502040204020203" pitchFamily="34" charset="0"/>
              </a:rPr>
              <a:t>Requisiti fondamentali di sicurezza</a:t>
            </a:r>
          </a:p>
        </p:txBody>
      </p:sp>
      <p:sp>
        <p:nvSpPr>
          <p:cNvPr id="96" name="Parallelogram 3">
            <a:extLst>
              <a:ext uri="{FF2B5EF4-FFF2-40B4-BE49-F238E27FC236}">
                <a16:creationId xmlns:a16="http://schemas.microsoft.com/office/drawing/2014/main" id="{4166829C-D2E1-FC17-4E43-7B38755538EE}"/>
              </a:ext>
              <a:ext uri="{C183D7F6-B498-43B3-948B-1728B52AA6E4}">
                <adec:decorative xmlns:adec="http://schemas.microsoft.com/office/drawing/2017/decorative" val="1"/>
              </a:ext>
            </a:extLst>
          </p:cNvPr>
          <p:cNvSpPr/>
          <p:nvPr/>
        </p:nvSpPr>
        <p:spPr>
          <a:xfrm>
            <a:off x="8101344" y="4284312"/>
            <a:ext cx="4090656" cy="2573688"/>
          </a:xfrm>
          <a:prstGeom prst="parallelogram">
            <a:avLst>
              <a:gd name="adj" fmla="val 0"/>
            </a:avLst>
          </a:prstGeom>
          <a:gradFill>
            <a:gsLst>
              <a:gs pos="0">
                <a:srgbClr val="7CEFD8"/>
              </a:gs>
              <a:gs pos="71000">
                <a:srgbClr val="6672E4"/>
              </a:gs>
              <a:gs pos="100000">
                <a:srgbClr val="882BE5"/>
              </a:gs>
            </a:gsLst>
            <a:lin ang="5400000" scaled="1"/>
          </a:gra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97" name="Parallelogram 3">
            <a:extLst>
              <a:ext uri="{FF2B5EF4-FFF2-40B4-BE49-F238E27FC236}">
                <a16:creationId xmlns:a16="http://schemas.microsoft.com/office/drawing/2014/main" id="{B678BD5C-296D-F394-57DE-F82BB7143558}"/>
              </a:ext>
              <a:ext uri="{C183D7F6-B498-43B3-948B-1728B52AA6E4}">
                <adec:decorative xmlns:adec="http://schemas.microsoft.com/office/drawing/2017/decorative" val="1"/>
              </a:ext>
            </a:extLst>
          </p:cNvPr>
          <p:cNvSpPr/>
          <p:nvPr/>
        </p:nvSpPr>
        <p:spPr>
          <a:xfrm>
            <a:off x="0" y="4284312"/>
            <a:ext cx="4090654" cy="2573688"/>
          </a:xfrm>
          <a:prstGeom prst="parallelogram">
            <a:avLst>
              <a:gd name="adj" fmla="val 0"/>
            </a:avLst>
          </a:prstGeom>
          <a:gradFill>
            <a:gsLst>
              <a:gs pos="0">
                <a:srgbClr val="7CEFD8"/>
              </a:gs>
              <a:gs pos="71000">
                <a:srgbClr val="6672E4"/>
              </a:gs>
              <a:gs pos="100000">
                <a:srgbClr val="882BE5"/>
              </a:gs>
            </a:gsLst>
            <a:lin ang="5400000" scaled="1"/>
          </a:gra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98" name="Parallelogram 3">
            <a:extLst>
              <a:ext uri="{FF2B5EF4-FFF2-40B4-BE49-F238E27FC236}">
                <a16:creationId xmlns:a16="http://schemas.microsoft.com/office/drawing/2014/main" id="{26B31999-4ADB-1DB5-6EB1-F902DF9D898D}"/>
              </a:ext>
              <a:ext uri="{C183D7F6-B498-43B3-948B-1728B52AA6E4}">
                <adec:decorative xmlns:adec="http://schemas.microsoft.com/office/drawing/2017/decorative" val="1"/>
              </a:ext>
            </a:extLst>
          </p:cNvPr>
          <p:cNvSpPr/>
          <p:nvPr/>
        </p:nvSpPr>
        <p:spPr>
          <a:xfrm>
            <a:off x="4090654" y="1710624"/>
            <a:ext cx="4010689" cy="2573688"/>
          </a:xfrm>
          <a:prstGeom prst="parallelogram">
            <a:avLst>
              <a:gd name="adj" fmla="val 0"/>
            </a:avLst>
          </a:prstGeom>
          <a:gradFill>
            <a:gsLst>
              <a:gs pos="0">
                <a:srgbClr val="7CEFD8"/>
              </a:gs>
              <a:gs pos="71000">
                <a:srgbClr val="6672E4"/>
              </a:gs>
              <a:gs pos="100000">
                <a:srgbClr val="882BE5"/>
              </a:gs>
            </a:gsLst>
            <a:lin ang="5400000" scaled="1"/>
          </a:gra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99" name="TextBox 100">
            <a:extLst>
              <a:ext uri="{FF2B5EF4-FFF2-40B4-BE49-F238E27FC236}">
                <a16:creationId xmlns:a16="http://schemas.microsoft.com/office/drawing/2014/main" id="{922C046F-A38E-F74D-850D-B7EE5E1308E9}"/>
              </a:ext>
            </a:extLst>
          </p:cNvPr>
          <p:cNvSpPr txBox="1"/>
          <p:nvPr/>
        </p:nvSpPr>
        <p:spPr>
          <a:xfrm>
            <a:off x="4572431" y="2259975"/>
            <a:ext cx="3047138" cy="246221"/>
          </a:xfrm>
          <a:prstGeom prst="rect">
            <a:avLst/>
          </a:prstGeom>
          <a:noFill/>
        </p:spPr>
        <p:txBody>
          <a:bodyPr wrap="square" lIns="0" tIns="0" rIns="0" bIns="0" rtlCol="0">
            <a:spAutoFit/>
          </a:bodyPr>
          <a:lstStyle/>
          <a:p>
            <a:r>
              <a:rPr lang="en-US" sz="1600" b="1">
                <a:solidFill>
                  <a:schemeClr val="bg1"/>
                </a:solidFill>
                <a:latin typeface="Segoe UI" panose="020B0502040204020203" pitchFamily="34" charset="0"/>
                <a:cs typeface="Segoe UI" panose="020B0502040204020203" pitchFamily="34" charset="0"/>
              </a:rPr>
              <a:t>CONFIDENTIALITY</a:t>
            </a:r>
          </a:p>
        </p:txBody>
      </p:sp>
      <p:sp>
        <p:nvSpPr>
          <p:cNvPr id="100" name="Rectangle 102">
            <a:extLst>
              <a:ext uri="{FF2B5EF4-FFF2-40B4-BE49-F238E27FC236}">
                <a16:creationId xmlns:a16="http://schemas.microsoft.com/office/drawing/2014/main" id="{1FD7379E-EAFF-3AB6-7D9E-12E36BBA691F}"/>
              </a:ext>
            </a:extLst>
          </p:cNvPr>
          <p:cNvSpPr/>
          <p:nvPr/>
        </p:nvSpPr>
        <p:spPr>
          <a:xfrm>
            <a:off x="4572432" y="2629158"/>
            <a:ext cx="3031784" cy="1077218"/>
          </a:xfrm>
          <a:prstGeom prst="rect">
            <a:avLst/>
          </a:prstGeom>
        </p:spPr>
        <p:txBody>
          <a:bodyPr wrap="square" lIns="0" tIns="0" rIns="0" bIns="0">
            <a:spAutoFit/>
          </a:bodyPr>
          <a:lstStyle/>
          <a:p>
            <a:r>
              <a:rPr lang="it-IT" sz="1400" i="1">
                <a:solidFill>
                  <a:schemeClr val="bg1"/>
                </a:solidFill>
                <a:latin typeface="+mj-lt"/>
                <a:cs typeface="Segoe UI" panose="020B0502040204020203" pitchFamily="34" charset="0"/>
              </a:rPr>
              <a:t>Si riferisce alla protezione e al mantenimento della riservatezza delle informazioni sensibili, impedendo l'accesso non autorizzato o la divulgazione.</a:t>
            </a:r>
            <a:endParaRPr lang="en-US" sz="1400" i="1">
              <a:solidFill>
                <a:schemeClr val="bg1"/>
              </a:solidFill>
              <a:latin typeface="+mj-lt"/>
              <a:cs typeface="Segoe UI" panose="020B0502040204020203" pitchFamily="34" charset="0"/>
            </a:endParaRPr>
          </a:p>
        </p:txBody>
      </p:sp>
      <p:cxnSp>
        <p:nvCxnSpPr>
          <p:cNvPr id="101" name="Straight Connector 107">
            <a:extLst>
              <a:ext uri="{FF2B5EF4-FFF2-40B4-BE49-F238E27FC236}">
                <a16:creationId xmlns:a16="http://schemas.microsoft.com/office/drawing/2014/main" id="{884B6B4F-9AB2-AD64-AB7F-73B2CB359377}"/>
              </a:ext>
            </a:extLst>
          </p:cNvPr>
          <p:cNvCxnSpPr>
            <a:cxnSpLocks/>
          </p:cNvCxnSpPr>
          <p:nvPr/>
        </p:nvCxnSpPr>
        <p:spPr>
          <a:xfrm>
            <a:off x="4572431" y="4022971"/>
            <a:ext cx="2996117"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02" name="TextBox 100">
            <a:extLst>
              <a:ext uri="{FF2B5EF4-FFF2-40B4-BE49-F238E27FC236}">
                <a16:creationId xmlns:a16="http://schemas.microsoft.com/office/drawing/2014/main" id="{46E898DE-427B-C452-E5E4-898573E6CF3A}"/>
              </a:ext>
            </a:extLst>
          </p:cNvPr>
          <p:cNvSpPr txBox="1"/>
          <p:nvPr/>
        </p:nvSpPr>
        <p:spPr>
          <a:xfrm>
            <a:off x="535544" y="4952388"/>
            <a:ext cx="3047138" cy="246221"/>
          </a:xfrm>
          <a:prstGeom prst="rect">
            <a:avLst/>
          </a:prstGeom>
          <a:noFill/>
        </p:spPr>
        <p:txBody>
          <a:bodyPr wrap="square" lIns="0" tIns="0" rIns="0" bIns="0" rtlCol="0">
            <a:spAutoFit/>
          </a:bodyPr>
          <a:lstStyle/>
          <a:p>
            <a:r>
              <a:rPr lang="en-US" sz="1600" b="1">
                <a:solidFill>
                  <a:schemeClr val="bg1"/>
                </a:solidFill>
                <a:latin typeface="Segoe UI" panose="020B0502040204020203" pitchFamily="34" charset="0"/>
                <a:cs typeface="Segoe UI" panose="020B0502040204020203" pitchFamily="34" charset="0"/>
              </a:rPr>
              <a:t>INTEGRITY</a:t>
            </a:r>
          </a:p>
        </p:txBody>
      </p:sp>
      <p:sp>
        <p:nvSpPr>
          <p:cNvPr id="103" name="Rectangle 102">
            <a:extLst>
              <a:ext uri="{FF2B5EF4-FFF2-40B4-BE49-F238E27FC236}">
                <a16:creationId xmlns:a16="http://schemas.microsoft.com/office/drawing/2014/main" id="{D0941DFA-DDC4-CA56-4816-CC4ACCAEB7BC}"/>
              </a:ext>
            </a:extLst>
          </p:cNvPr>
          <p:cNvSpPr/>
          <p:nvPr/>
        </p:nvSpPr>
        <p:spPr>
          <a:xfrm>
            <a:off x="535544" y="5290954"/>
            <a:ext cx="2975669" cy="861774"/>
          </a:xfrm>
          <a:prstGeom prst="rect">
            <a:avLst/>
          </a:prstGeom>
        </p:spPr>
        <p:txBody>
          <a:bodyPr wrap="square" lIns="0" tIns="0" rIns="0" bIns="0">
            <a:spAutoFit/>
          </a:bodyPr>
          <a:lstStyle/>
          <a:p>
            <a:r>
              <a:rPr lang="it-IT" sz="1400" i="1">
                <a:solidFill>
                  <a:schemeClr val="bg1"/>
                </a:solidFill>
                <a:latin typeface="+mj-lt"/>
                <a:cs typeface="Segoe UI" panose="020B0502040204020203" pitchFamily="34" charset="0"/>
              </a:rPr>
              <a:t>Si riferisce alla garanzia che i dati siano accurati, completi e non manipolati, mantenendo la loro affidabilità e coerenza nel tempo.</a:t>
            </a:r>
            <a:endParaRPr lang="en-US" sz="1400" i="1">
              <a:solidFill>
                <a:schemeClr val="bg1"/>
              </a:solidFill>
              <a:latin typeface="+mj-lt"/>
              <a:cs typeface="Segoe UI" panose="020B0502040204020203" pitchFamily="34" charset="0"/>
            </a:endParaRPr>
          </a:p>
        </p:txBody>
      </p:sp>
      <p:cxnSp>
        <p:nvCxnSpPr>
          <p:cNvPr id="104" name="Straight Connector 107">
            <a:extLst>
              <a:ext uri="{FF2B5EF4-FFF2-40B4-BE49-F238E27FC236}">
                <a16:creationId xmlns:a16="http://schemas.microsoft.com/office/drawing/2014/main" id="{FA78BB9E-4318-5A55-F83C-21EF57275B80}"/>
              </a:ext>
            </a:extLst>
          </p:cNvPr>
          <p:cNvCxnSpPr>
            <a:cxnSpLocks/>
          </p:cNvCxnSpPr>
          <p:nvPr/>
        </p:nvCxnSpPr>
        <p:spPr>
          <a:xfrm>
            <a:off x="535544" y="6624926"/>
            <a:ext cx="2996117"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05" name="TextBox 100">
            <a:extLst>
              <a:ext uri="{FF2B5EF4-FFF2-40B4-BE49-F238E27FC236}">
                <a16:creationId xmlns:a16="http://schemas.microsoft.com/office/drawing/2014/main" id="{F04404FE-07AC-E904-1593-8427F7197C55}"/>
              </a:ext>
            </a:extLst>
          </p:cNvPr>
          <p:cNvSpPr txBox="1"/>
          <p:nvPr/>
        </p:nvSpPr>
        <p:spPr>
          <a:xfrm>
            <a:off x="8609313" y="4953600"/>
            <a:ext cx="3047138" cy="246221"/>
          </a:xfrm>
          <a:prstGeom prst="rect">
            <a:avLst/>
          </a:prstGeom>
          <a:noFill/>
        </p:spPr>
        <p:txBody>
          <a:bodyPr wrap="square" lIns="0" tIns="0" rIns="0" bIns="0" rtlCol="0">
            <a:spAutoFit/>
          </a:bodyPr>
          <a:lstStyle/>
          <a:p>
            <a:r>
              <a:rPr lang="en-US" sz="1600" b="1">
                <a:solidFill>
                  <a:schemeClr val="bg1"/>
                </a:solidFill>
                <a:latin typeface="Segoe UI" panose="020B0502040204020203" pitchFamily="34" charset="0"/>
                <a:cs typeface="Segoe UI" panose="020B0502040204020203" pitchFamily="34" charset="0"/>
              </a:rPr>
              <a:t>AVAILABILITY</a:t>
            </a:r>
          </a:p>
        </p:txBody>
      </p:sp>
      <p:sp>
        <p:nvSpPr>
          <p:cNvPr id="106" name="Rectangle 102">
            <a:extLst>
              <a:ext uri="{FF2B5EF4-FFF2-40B4-BE49-F238E27FC236}">
                <a16:creationId xmlns:a16="http://schemas.microsoft.com/office/drawing/2014/main" id="{F4395495-70A7-6037-1808-AD942FE7657B}"/>
              </a:ext>
            </a:extLst>
          </p:cNvPr>
          <p:cNvSpPr/>
          <p:nvPr/>
        </p:nvSpPr>
        <p:spPr>
          <a:xfrm>
            <a:off x="8609313" y="5292000"/>
            <a:ext cx="2975669" cy="861774"/>
          </a:xfrm>
          <a:prstGeom prst="rect">
            <a:avLst/>
          </a:prstGeom>
        </p:spPr>
        <p:txBody>
          <a:bodyPr wrap="square" lIns="0" tIns="0" rIns="0" bIns="0">
            <a:spAutoFit/>
          </a:bodyPr>
          <a:lstStyle/>
          <a:p>
            <a:r>
              <a:rPr lang="it-IT" sz="1400" i="1">
                <a:solidFill>
                  <a:schemeClr val="bg1"/>
                </a:solidFill>
                <a:latin typeface="+mj-lt"/>
                <a:cs typeface="Segoe UI" panose="020B0502040204020203" pitchFamily="34" charset="0"/>
              </a:rPr>
              <a:t>Si riferisce alla garanzia che le risorse e i servizi siano accessibili e utilizzabili quando necessario, senza interruzioni non pianificate.</a:t>
            </a:r>
            <a:endParaRPr lang="en-US" sz="1400" i="1">
              <a:solidFill>
                <a:schemeClr val="bg1"/>
              </a:solidFill>
              <a:latin typeface="+mj-lt"/>
              <a:cs typeface="Segoe UI" panose="020B0502040204020203" pitchFamily="34" charset="0"/>
            </a:endParaRPr>
          </a:p>
        </p:txBody>
      </p:sp>
      <p:cxnSp>
        <p:nvCxnSpPr>
          <p:cNvPr id="107" name="Straight Connector 107">
            <a:extLst>
              <a:ext uri="{FF2B5EF4-FFF2-40B4-BE49-F238E27FC236}">
                <a16:creationId xmlns:a16="http://schemas.microsoft.com/office/drawing/2014/main" id="{DC93358D-7B91-46FD-BD8E-D2BE1C4BBE75}"/>
              </a:ext>
            </a:extLst>
          </p:cNvPr>
          <p:cNvCxnSpPr>
            <a:cxnSpLocks/>
          </p:cNvCxnSpPr>
          <p:nvPr/>
        </p:nvCxnSpPr>
        <p:spPr>
          <a:xfrm>
            <a:off x="8605919" y="6653242"/>
            <a:ext cx="2996117"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08" name="TextBox 100">
            <a:extLst>
              <a:ext uri="{FF2B5EF4-FFF2-40B4-BE49-F238E27FC236}">
                <a16:creationId xmlns:a16="http://schemas.microsoft.com/office/drawing/2014/main" id="{4BCC77AD-028F-2902-32B8-31713E9136C8}"/>
              </a:ext>
            </a:extLst>
          </p:cNvPr>
          <p:cNvSpPr txBox="1"/>
          <p:nvPr/>
        </p:nvSpPr>
        <p:spPr>
          <a:xfrm>
            <a:off x="610412" y="2259975"/>
            <a:ext cx="3047138" cy="246221"/>
          </a:xfrm>
          <a:prstGeom prst="rect">
            <a:avLst/>
          </a:prstGeom>
          <a:noFill/>
        </p:spPr>
        <p:txBody>
          <a:bodyPr wrap="square" lIns="0" tIns="0" rIns="0" bIns="0" rtlCol="0">
            <a:spAutoFit/>
          </a:bodyPr>
          <a:lstStyle/>
          <a:p>
            <a:r>
              <a:rPr lang="en-US" sz="1600" b="1">
                <a:solidFill>
                  <a:srgbClr val="002060"/>
                </a:solidFill>
                <a:latin typeface="Segoe UI" panose="020B0502040204020203" pitchFamily="34" charset="0"/>
                <a:cs typeface="Segoe UI" panose="020B0502040204020203" pitchFamily="34" charset="0"/>
              </a:rPr>
              <a:t>AUTHORIZATION</a:t>
            </a:r>
          </a:p>
        </p:txBody>
      </p:sp>
      <p:cxnSp>
        <p:nvCxnSpPr>
          <p:cNvPr id="110" name="Straight Connector 107">
            <a:extLst>
              <a:ext uri="{FF2B5EF4-FFF2-40B4-BE49-F238E27FC236}">
                <a16:creationId xmlns:a16="http://schemas.microsoft.com/office/drawing/2014/main" id="{62AE122D-1806-BB5F-B141-9948506BA7EA}"/>
              </a:ext>
            </a:extLst>
          </p:cNvPr>
          <p:cNvCxnSpPr>
            <a:cxnSpLocks/>
          </p:cNvCxnSpPr>
          <p:nvPr/>
        </p:nvCxnSpPr>
        <p:spPr>
          <a:xfrm>
            <a:off x="610412" y="4022971"/>
            <a:ext cx="2996117"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23" name="TextBox 100">
            <a:extLst>
              <a:ext uri="{FF2B5EF4-FFF2-40B4-BE49-F238E27FC236}">
                <a16:creationId xmlns:a16="http://schemas.microsoft.com/office/drawing/2014/main" id="{1018CD62-C332-FB54-C74D-3199C13F7F4E}"/>
              </a:ext>
            </a:extLst>
          </p:cNvPr>
          <p:cNvSpPr txBox="1"/>
          <p:nvPr/>
        </p:nvSpPr>
        <p:spPr>
          <a:xfrm>
            <a:off x="8585471" y="2259975"/>
            <a:ext cx="3047138" cy="246221"/>
          </a:xfrm>
          <a:prstGeom prst="rect">
            <a:avLst/>
          </a:prstGeom>
          <a:noFill/>
        </p:spPr>
        <p:txBody>
          <a:bodyPr wrap="square" lIns="0" tIns="0" rIns="0" bIns="0" rtlCol="0">
            <a:spAutoFit/>
          </a:bodyPr>
          <a:lstStyle/>
          <a:p>
            <a:r>
              <a:rPr lang="en-US" sz="1600" b="1">
                <a:solidFill>
                  <a:srgbClr val="002060"/>
                </a:solidFill>
                <a:latin typeface="Segoe UI" panose="020B0502040204020203" pitchFamily="34" charset="0"/>
                <a:cs typeface="Segoe UI" panose="020B0502040204020203" pitchFamily="34" charset="0"/>
              </a:rPr>
              <a:t>AUTHENTICATION</a:t>
            </a:r>
          </a:p>
        </p:txBody>
      </p:sp>
      <p:sp>
        <p:nvSpPr>
          <p:cNvPr id="124" name="Rectangle 102">
            <a:extLst>
              <a:ext uri="{FF2B5EF4-FFF2-40B4-BE49-F238E27FC236}">
                <a16:creationId xmlns:a16="http://schemas.microsoft.com/office/drawing/2014/main" id="{E0171046-EF23-D3CD-1565-E83F02DF9A64}"/>
              </a:ext>
            </a:extLst>
          </p:cNvPr>
          <p:cNvSpPr/>
          <p:nvPr/>
        </p:nvSpPr>
        <p:spPr>
          <a:xfrm>
            <a:off x="8605919" y="2624921"/>
            <a:ext cx="2975669" cy="1292662"/>
          </a:xfrm>
          <a:prstGeom prst="rect">
            <a:avLst/>
          </a:prstGeom>
        </p:spPr>
        <p:txBody>
          <a:bodyPr wrap="square" lIns="0" tIns="0" rIns="0" bIns="0">
            <a:spAutoFit/>
          </a:bodyPr>
          <a:lstStyle/>
          <a:p>
            <a:r>
              <a:rPr lang="it-IT" sz="1400" i="1">
                <a:solidFill>
                  <a:srgbClr val="002060"/>
                </a:solidFill>
                <a:latin typeface="+mj-lt"/>
                <a:cs typeface="Segoe UI" panose="020B0502040204020203" pitchFamily="34" charset="0"/>
              </a:rPr>
              <a:t>Si riferisce al processo mediante il quale si verifica l'identità di un utente o di un sistema, solitamente tramite credenziali come username e password, biometria o token, al fine di consentire l'accesso a risorse protette.</a:t>
            </a:r>
            <a:endParaRPr lang="en-US" sz="1400" i="1">
              <a:solidFill>
                <a:srgbClr val="002060"/>
              </a:solidFill>
              <a:latin typeface="+mj-lt"/>
              <a:cs typeface="Segoe UI" panose="020B0502040204020203" pitchFamily="34" charset="0"/>
            </a:endParaRPr>
          </a:p>
        </p:txBody>
      </p:sp>
      <p:cxnSp>
        <p:nvCxnSpPr>
          <p:cNvPr id="125" name="Straight Connector 107">
            <a:extLst>
              <a:ext uri="{FF2B5EF4-FFF2-40B4-BE49-F238E27FC236}">
                <a16:creationId xmlns:a16="http://schemas.microsoft.com/office/drawing/2014/main" id="{42F016BE-D8FC-1B09-0C5E-5CC5806B390E}"/>
              </a:ext>
            </a:extLst>
          </p:cNvPr>
          <p:cNvCxnSpPr>
            <a:cxnSpLocks/>
          </p:cNvCxnSpPr>
          <p:nvPr/>
        </p:nvCxnSpPr>
        <p:spPr>
          <a:xfrm>
            <a:off x="8585471" y="4022971"/>
            <a:ext cx="2996117"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26" name="TextBox 100">
            <a:extLst>
              <a:ext uri="{FF2B5EF4-FFF2-40B4-BE49-F238E27FC236}">
                <a16:creationId xmlns:a16="http://schemas.microsoft.com/office/drawing/2014/main" id="{EBE0E11C-A858-5592-7F4F-F6EEBAB43E9C}"/>
              </a:ext>
            </a:extLst>
          </p:cNvPr>
          <p:cNvSpPr txBox="1"/>
          <p:nvPr/>
        </p:nvSpPr>
        <p:spPr>
          <a:xfrm>
            <a:off x="4570080" y="4953600"/>
            <a:ext cx="3047138" cy="246221"/>
          </a:xfrm>
          <a:prstGeom prst="rect">
            <a:avLst/>
          </a:prstGeom>
          <a:noFill/>
        </p:spPr>
        <p:txBody>
          <a:bodyPr wrap="square" lIns="0" tIns="0" rIns="0" bIns="0" rtlCol="0">
            <a:spAutoFit/>
          </a:bodyPr>
          <a:lstStyle/>
          <a:p>
            <a:r>
              <a:rPr lang="en-US" sz="1600" b="1">
                <a:solidFill>
                  <a:srgbClr val="002060"/>
                </a:solidFill>
                <a:latin typeface="Segoe UI" panose="020B0502040204020203" pitchFamily="34" charset="0"/>
                <a:cs typeface="Segoe UI" panose="020B0502040204020203" pitchFamily="34" charset="0"/>
              </a:rPr>
              <a:t>ACCOUNTABILITY</a:t>
            </a:r>
          </a:p>
        </p:txBody>
      </p:sp>
      <p:sp>
        <p:nvSpPr>
          <p:cNvPr id="127" name="Rectangle 102">
            <a:extLst>
              <a:ext uri="{FF2B5EF4-FFF2-40B4-BE49-F238E27FC236}">
                <a16:creationId xmlns:a16="http://schemas.microsoft.com/office/drawing/2014/main" id="{734BE1A7-ACB1-5633-8C13-4489523844CF}"/>
              </a:ext>
            </a:extLst>
          </p:cNvPr>
          <p:cNvSpPr/>
          <p:nvPr/>
        </p:nvSpPr>
        <p:spPr>
          <a:xfrm>
            <a:off x="4570080" y="5292000"/>
            <a:ext cx="3047138" cy="1292662"/>
          </a:xfrm>
          <a:prstGeom prst="rect">
            <a:avLst/>
          </a:prstGeom>
        </p:spPr>
        <p:txBody>
          <a:bodyPr wrap="square" lIns="0" tIns="0" rIns="0" bIns="0">
            <a:spAutoFit/>
          </a:bodyPr>
          <a:lstStyle/>
          <a:p>
            <a:r>
              <a:rPr lang="it-IT" sz="1400" i="1">
                <a:solidFill>
                  <a:srgbClr val="002060"/>
                </a:solidFill>
                <a:latin typeface="+mj-lt"/>
                <a:cs typeface="Segoe UI" panose="020B0502040204020203" pitchFamily="34" charset="0"/>
              </a:rPr>
              <a:t>Si riferisce alla responsabilità e alla tracciabilità delle azioni compiute da individui o sistemi, garantendo che chiunque agisca su dati o risorse sia identificabile e renda conto delle proprie attività.</a:t>
            </a:r>
            <a:endParaRPr lang="en-US" sz="1400" i="1">
              <a:solidFill>
                <a:srgbClr val="002060"/>
              </a:solidFill>
              <a:latin typeface="+mj-lt"/>
              <a:cs typeface="Segoe UI" panose="020B0502040204020203" pitchFamily="34" charset="0"/>
            </a:endParaRPr>
          </a:p>
        </p:txBody>
      </p:sp>
      <p:cxnSp>
        <p:nvCxnSpPr>
          <p:cNvPr id="128" name="Straight Connector 107">
            <a:extLst>
              <a:ext uri="{FF2B5EF4-FFF2-40B4-BE49-F238E27FC236}">
                <a16:creationId xmlns:a16="http://schemas.microsoft.com/office/drawing/2014/main" id="{CB2374F7-EC72-A73D-944E-4400BF3E0435}"/>
              </a:ext>
            </a:extLst>
          </p:cNvPr>
          <p:cNvCxnSpPr>
            <a:cxnSpLocks/>
          </p:cNvCxnSpPr>
          <p:nvPr/>
        </p:nvCxnSpPr>
        <p:spPr>
          <a:xfrm>
            <a:off x="4570080" y="6653242"/>
            <a:ext cx="2996117"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9" name="Connettore diritto 128">
            <a:extLst>
              <a:ext uri="{FF2B5EF4-FFF2-40B4-BE49-F238E27FC236}">
                <a16:creationId xmlns:a16="http://schemas.microsoft.com/office/drawing/2014/main" id="{D3E44706-954C-8EE1-2D04-01631EEA5979}"/>
              </a:ext>
            </a:extLst>
          </p:cNvPr>
          <p:cNvCxnSpPr>
            <a:cxnSpLocks/>
          </p:cNvCxnSpPr>
          <p:nvPr/>
        </p:nvCxnSpPr>
        <p:spPr>
          <a:xfrm>
            <a:off x="3661385" y="1565000"/>
            <a:ext cx="486923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90003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0"/>
                                  </p:stCondLst>
                                  <p:childTnLst>
                                    <p:set>
                                      <p:cBhvr>
                                        <p:cTn id="6" dur="1" fill="hold">
                                          <p:stCondLst>
                                            <p:cond delay="0"/>
                                          </p:stCondLst>
                                        </p:cTn>
                                        <p:tgtEl>
                                          <p:spTgt spid="129"/>
                                        </p:tgtEl>
                                        <p:attrNameLst>
                                          <p:attrName>style.visibility</p:attrName>
                                        </p:attrNameLst>
                                      </p:cBhvr>
                                      <p:to>
                                        <p:strVal val="visible"/>
                                      </p:to>
                                    </p:set>
                                    <p:animEffect transition="in" filter="barn(outVertical)">
                                      <p:cBhvr>
                                        <p:cTn id="7" dur="250"/>
                                        <p:tgtEl>
                                          <p:spTgt spid="129"/>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109"/>
                                        </p:tgtEl>
                                        <p:attrNameLst>
                                          <p:attrName>style.visibility</p:attrName>
                                        </p:attrNameLst>
                                      </p:cBhvr>
                                      <p:to>
                                        <p:strVal val="visible"/>
                                      </p:to>
                                    </p:set>
                                    <p:anim calcmode="lin" valueType="num">
                                      <p:cBhvr additive="base">
                                        <p:cTn id="12" dur="500" fill="hold"/>
                                        <p:tgtEl>
                                          <p:spTgt spid="109"/>
                                        </p:tgtEl>
                                        <p:attrNameLst>
                                          <p:attrName>ppt_x</p:attrName>
                                        </p:attrNameLst>
                                      </p:cBhvr>
                                      <p:tavLst>
                                        <p:tav tm="0">
                                          <p:val>
                                            <p:strVal val="0-#ppt_w/2"/>
                                          </p:val>
                                        </p:tav>
                                        <p:tav tm="100000">
                                          <p:val>
                                            <p:strVal val="#ppt_x"/>
                                          </p:val>
                                        </p:tav>
                                      </p:tavLst>
                                    </p:anim>
                                    <p:anim calcmode="lin" valueType="num">
                                      <p:cBhvr additive="base">
                                        <p:cTn id="13" dur="500" fill="hold"/>
                                        <p:tgtEl>
                                          <p:spTgt spid="109"/>
                                        </p:tgtEl>
                                        <p:attrNameLst>
                                          <p:attrName>ppt_y</p:attrName>
                                        </p:attrNameLst>
                                      </p:cBhvr>
                                      <p:tavLst>
                                        <p:tav tm="0">
                                          <p:val>
                                            <p:strVal val="#ppt_y"/>
                                          </p:val>
                                        </p:tav>
                                        <p:tav tm="100000">
                                          <p:val>
                                            <p:strVal val="#ppt_y"/>
                                          </p:val>
                                        </p:tav>
                                      </p:tavLst>
                                    </p:anim>
                                  </p:childTnLst>
                                </p:cTn>
                              </p:par>
                              <p:par>
                                <p:cTn id="14" presetID="10" presetClass="exit" presetSubtype="0" fill="hold" grpId="0" nodeType="withEffect">
                                  <p:stCondLst>
                                    <p:cond delay="0"/>
                                  </p:stCondLst>
                                  <p:childTnLst>
                                    <p:animEffect transition="out" filter="fade">
                                      <p:cBhvr>
                                        <p:cTn id="15" dur="500"/>
                                        <p:tgtEl>
                                          <p:spTgt spid="134"/>
                                        </p:tgtEl>
                                      </p:cBhvr>
                                    </p:animEffect>
                                    <p:set>
                                      <p:cBhvr>
                                        <p:cTn id="16" dur="1" fill="hold">
                                          <p:stCondLst>
                                            <p:cond delay="499"/>
                                          </p:stCondLst>
                                        </p:cTn>
                                        <p:tgtEl>
                                          <p:spTgt spid="134"/>
                                        </p:tgtEl>
                                        <p:attrNameLst>
                                          <p:attrName>style.visibility</p:attrName>
                                        </p:attrNameLst>
                                      </p:cBhvr>
                                      <p:to>
                                        <p:strVal val="hidden"/>
                                      </p:to>
                                    </p:set>
                                  </p:childTnLst>
                                </p:cTn>
                              </p:par>
                              <p:par>
                                <p:cTn id="17" presetID="10" presetClass="exit" presetSubtype="0" fill="hold" grpId="0" nodeType="withEffect">
                                  <p:stCondLst>
                                    <p:cond delay="0"/>
                                  </p:stCondLst>
                                  <p:childTnLst>
                                    <p:animEffect transition="out" filter="fade">
                                      <p:cBhvr>
                                        <p:cTn id="18" dur="500"/>
                                        <p:tgtEl>
                                          <p:spTgt spid="133"/>
                                        </p:tgtEl>
                                      </p:cBhvr>
                                    </p:animEffect>
                                    <p:set>
                                      <p:cBhvr>
                                        <p:cTn id="19" dur="1" fill="hold">
                                          <p:stCondLst>
                                            <p:cond delay="499"/>
                                          </p:stCondLst>
                                        </p:cTn>
                                        <p:tgtEl>
                                          <p:spTgt spid="133"/>
                                        </p:tgtEl>
                                        <p:attrNameLst>
                                          <p:attrName>style.visibility</p:attrName>
                                        </p:attrNameLst>
                                      </p:cBhvr>
                                      <p:to>
                                        <p:strVal val="hidden"/>
                                      </p:to>
                                    </p:set>
                                  </p:childTnLst>
                                </p:cTn>
                              </p:par>
                              <p:par>
                                <p:cTn id="20" presetID="10" presetClass="exit" presetSubtype="0" fill="hold" grpId="1" nodeType="withEffect">
                                  <p:stCondLst>
                                    <p:cond delay="0"/>
                                  </p:stCondLst>
                                  <p:childTnLst>
                                    <p:animEffect transition="out" filter="fade">
                                      <p:cBhvr>
                                        <p:cTn id="21" dur="500"/>
                                        <p:tgtEl>
                                          <p:spTgt spid="132"/>
                                        </p:tgtEl>
                                      </p:cBhvr>
                                    </p:animEffect>
                                    <p:set>
                                      <p:cBhvr>
                                        <p:cTn id="22" dur="1" fill="hold">
                                          <p:stCondLst>
                                            <p:cond delay="499"/>
                                          </p:stCondLst>
                                        </p:cTn>
                                        <p:tgtEl>
                                          <p:spTgt spid="132"/>
                                        </p:tgtEl>
                                        <p:attrNameLst>
                                          <p:attrName>style.visibility</p:attrName>
                                        </p:attrNameLst>
                                      </p:cBhvr>
                                      <p:to>
                                        <p:strVal val="hidden"/>
                                      </p:to>
                                    </p:set>
                                  </p:childTnLst>
                                </p:cTn>
                              </p:par>
                              <p:par>
                                <p:cTn id="23" presetID="2" presetClass="entr" presetSubtype="4" fill="hold" grpId="0" nodeType="withEffect">
                                  <p:stCondLst>
                                    <p:cond delay="0"/>
                                  </p:stCondLst>
                                  <p:childTnLst>
                                    <p:set>
                                      <p:cBhvr>
                                        <p:cTn id="24" dur="1" fill="hold">
                                          <p:stCondLst>
                                            <p:cond delay="0"/>
                                          </p:stCondLst>
                                        </p:cTn>
                                        <p:tgtEl>
                                          <p:spTgt spid="127"/>
                                        </p:tgtEl>
                                        <p:attrNameLst>
                                          <p:attrName>style.visibility</p:attrName>
                                        </p:attrNameLst>
                                      </p:cBhvr>
                                      <p:to>
                                        <p:strVal val="visible"/>
                                      </p:to>
                                    </p:set>
                                    <p:anim calcmode="lin" valueType="num">
                                      <p:cBhvr additive="base">
                                        <p:cTn id="25" dur="500" fill="hold"/>
                                        <p:tgtEl>
                                          <p:spTgt spid="127"/>
                                        </p:tgtEl>
                                        <p:attrNameLst>
                                          <p:attrName>ppt_x</p:attrName>
                                        </p:attrNameLst>
                                      </p:cBhvr>
                                      <p:tavLst>
                                        <p:tav tm="0">
                                          <p:val>
                                            <p:strVal val="#ppt_x"/>
                                          </p:val>
                                        </p:tav>
                                        <p:tav tm="100000">
                                          <p:val>
                                            <p:strVal val="#ppt_x"/>
                                          </p:val>
                                        </p:tav>
                                      </p:tavLst>
                                    </p:anim>
                                    <p:anim calcmode="lin" valueType="num">
                                      <p:cBhvr additive="base">
                                        <p:cTn id="26" dur="500" fill="hold"/>
                                        <p:tgtEl>
                                          <p:spTgt spid="127"/>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126"/>
                                        </p:tgtEl>
                                        <p:attrNameLst>
                                          <p:attrName>style.visibility</p:attrName>
                                        </p:attrNameLst>
                                      </p:cBhvr>
                                      <p:to>
                                        <p:strVal val="visible"/>
                                      </p:to>
                                    </p:set>
                                    <p:anim calcmode="lin" valueType="num">
                                      <p:cBhvr additive="base">
                                        <p:cTn id="29" dur="500" fill="hold"/>
                                        <p:tgtEl>
                                          <p:spTgt spid="126"/>
                                        </p:tgtEl>
                                        <p:attrNameLst>
                                          <p:attrName>ppt_x</p:attrName>
                                        </p:attrNameLst>
                                      </p:cBhvr>
                                      <p:tavLst>
                                        <p:tav tm="0">
                                          <p:val>
                                            <p:strVal val="#ppt_x"/>
                                          </p:val>
                                        </p:tav>
                                        <p:tav tm="100000">
                                          <p:val>
                                            <p:strVal val="#ppt_x"/>
                                          </p:val>
                                        </p:tav>
                                      </p:tavLst>
                                    </p:anim>
                                    <p:anim calcmode="lin" valueType="num">
                                      <p:cBhvr additive="base">
                                        <p:cTn id="30" dur="500" fill="hold"/>
                                        <p:tgtEl>
                                          <p:spTgt spid="126"/>
                                        </p:tgtEl>
                                        <p:attrNameLst>
                                          <p:attrName>ppt_y</p:attrName>
                                        </p:attrNameLst>
                                      </p:cBhvr>
                                      <p:tavLst>
                                        <p:tav tm="0">
                                          <p:val>
                                            <p:strVal val="1+#ppt_h/2"/>
                                          </p:val>
                                        </p:tav>
                                        <p:tav tm="100000">
                                          <p:val>
                                            <p:strVal val="#ppt_y"/>
                                          </p:val>
                                        </p:tav>
                                      </p:tavLst>
                                    </p:anim>
                                  </p:childTnLst>
                                </p:cTn>
                              </p:par>
                              <p:par>
                                <p:cTn id="31" presetID="2" presetClass="entr" presetSubtype="8" fill="hold" nodeType="withEffect">
                                  <p:stCondLst>
                                    <p:cond delay="0"/>
                                  </p:stCondLst>
                                  <p:childTnLst>
                                    <p:set>
                                      <p:cBhvr>
                                        <p:cTn id="32" dur="1" fill="hold">
                                          <p:stCondLst>
                                            <p:cond delay="0"/>
                                          </p:stCondLst>
                                        </p:cTn>
                                        <p:tgtEl>
                                          <p:spTgt spid="110"/>
                                        </p:tgtEl>
                                        <p:attrNameLst>
                                          <p:attrName>style.visibility</p:attrName>
                                        </p:attrNameLst>
                                      </p:cBhvr>
                                      <p:to>
                                        <p:strVal val="visible"/>
                                      </p:to>
                                    </p:set>
                                    <p:anim calcmode="lin" valueType="num">
                                      <p:cBhvr additive="base">
                                        <p:cTn id="33" dur="500" fill="hold"/>
                                        <p:tgtEl>
                                          <p:spTgt spid="110"/>
                                        </p:tgtEl>
                                        <p:attrNameLst>
                                          <p:attrName>ppt_x</p:attrName>
                                        </p:attrNameLst>
                                      </p:cBhvr>
                                      <p:tavLst>
                                        <p:tav tm="0">
                                          <p:val>
                                            <p:strVal val="0-#ppt_w/2"/>
                                          </p:val>
                                        </p:tav>
                                        <p:tav tm="100000">
                                          <p:val>
                                            <p:strVal val="#ppt_x"/>
                                          </p:val>
                                        </p:tav>
                                      </p:tavLst>
                                    </p:anim>
                                    <p:anim calcmode="lin" valueType="num">
                                      <p:cBhvr additive="base">
                                        <p:cTn id="34" dur="500" fill="hold"/>
                                        <p:tgtEl>
                                          <p:spTgt spid="110"/>
                                        </p:tgtEl>
                                        <p:attrNameLst>
                                          <p:attrName>ppt_y</p:attrName>
                                        </p:attrNameLst>
                                      </p:cBhvr>
                                      <p:tavLst>
                                        <p:tav tm="0">
                                          <p:val>
                                            <p:strVal val="#ppt_y"/>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128"/>
                                        </p:tgtEl>
                                        <p:attrNameLst>
                                          <p:attrName>style.visibility</p:attrName>
                                        </p:attrNameLst>
                                      </p:cBhvr>
                                      <p:to>
                                        <p:strVal val="visible"/>
                                      </p:to>
                                    </p:set>
                                    <p:anim calcmode="lin" valueType="num">
                                      <p:cBhvr additive="base">
                                        <p:cTn id="37" dur="500" fill="hold"/>
                                        <p:tgtEl>
                                          <p:spTgt spid="128"/>
                                        </p:tgtEl>
                                        <p:attrNameLst>
                                          <p:attrName>ppt_x</p:attrName>
                                        </p:attrNameLst>
                                      </p:cBhvr>
                                      <p:tavLst>
                                        <p:tav tm="0">
                                          <p:val>
                                            <p:strVal val="#ppt_x"/>
                                          </p:val>
                                        </p:tav>
                                        <p:tav tm="100000">
                                          <p:val>
                                            <p:strVal val="#ppt_x"/>
                                          </p:val>
                                        </p:tav>
                                      </p:tavLst>
                                    </p:anim>
                                    <p:anim calcmode="lin" valueType="num">
                                      <p:cBhvr additive="base">
                                        <p:cTn id="38" dur="500" fill="hold"/>
                                        <p:tgtEl>
                                          <p:spTgt spid="128"/>
                                        </p:tgtEl>
                                        <p:attrNameLst>
                                          <p:attrName>ppt_y</p:attrName>
                                        </p:attrNameLst>
                                      </p:cBhvr>
                                      <p:tavLst>
                                        <p:tav tm="0">
                                          <p:val>
                                            <p:strVal val="1+#ppt_h/2"/>
                                          </p:val>
                                        </p:tav>
                                        <p:tav tm="100000">
                                          <p:val>
                                            <p:strVal val="#ppt_y"/>
                                          </p:val>
                                        </p:tav>
                                      </p:tavLst>
                                    </p:anim>
                                  </p:childTnLst>
                                </p:cTn>
                              </p:par>
                              <p:par>
                                <p:cTn id="39" presetID="2" presetClass="entr" presetSubtype="2" fill="hold" grpId="0" nodeType="withEffect">
                                  <p:stCondLst>
                                    <p:cond delay="0"/>
                                  </p:stCondLst>
                                  <p:childTnLst>
                                    <p:set>
                                      <p:cBhvr>
                                        <p:cTn id="40" dur="1" fill="hold">
                                          <p:stCondLst>
                                            <p:cond delay="0"/>
                                          </p:stCondLst>
                                        </p:cTn>
                                        <p:tgtEl>
                                          <p:spTgt spid="123"/>
                                        </p:tgtEl>
                                        <p:attrNameLst>
                                          <p:attrName>style.visibility</p:attrName>
                                        </p:attrNameLst>
                                      </p:cBhvr>
                                      <p:to>
                                        <p:strVal val="visible"/>
                                      </p:to>
                                    </p:set>
                                    <p:anim calcmode="lin" valueType="num">
                                      <p:cBhvr additive="base">
                                        <p:cTn id="41" dur="500" fill="hold"/>
                                        <p:tgtEl>
                                          <p:spTgt spid="123"/>
                                        </p:tgtEl>
                                        <p:attrNameLst>
                                          <p:attrName>ppt_x</p:attrName>
                                        </p:attrNameLst>
                                      </p:cBhvr>
                                      <p:tavLst>
                                        <p:tav tm="0">
                                          <p:val>
                                            <p:strVal val="1+#ppt_w/2"/>
                                          </p:val>
                                        </p:tav>
                                        <p:tav tm="100000">
                                          <p:val>
                                            <p:strVal val="#ppt_x"/>
                                          </p:val>
                                        </p:tav>
                                      </p:tavLst>
                                    </p:anim>
                                    <p:anim calcmode="lin" valueType="num">
                                      <p:cBhvr additive="base">
                                        <p:cTn id="42" dur="500" fill="hold"/>
                                        <p:tgtEl>
                                          <p:spTgt spid="123"/>
                                        </p:tgtEl>
                                        <p:attrNameLst>
                                          <p:attrName>ppt_y</p:attrName>
                                        </p:attrNameLst>
                                      </p:cBhvr>
                                      <p:tavLst>
                                        <p:tav tm="0">
                                          <p:val>
                                            <p:strVal val="#ppt_y"/>
                                          </p:val>
                                        </p:tav>
                                        <p:tav tm="100000">
                                          <p:val>
                                            <p:strVal val="#ppt_y"/>
                                          </p:val>
                                        </p:tav>
                                      </p:tavLst>
                                    </p:anim>
                                  </p:childTnLst>
                                </p:cTn>
                              </p:par>
                              <p:par>
                                <p:cTn id="43" presetID="2" presetClass="entr" presetSubtype="2" fill="hold" grpId="0" nodeType="withEffect">
                                  <p:stCondLst>
                                    <p:cond delay="0"/>
                                  </p:stCondLst>
                                  <p:childTnLst>
                                    <p:set>
                                      <p:cBhvr>
                                        <p:cTn id="44" dur="1" fill="hold">
                                          <p:stCondLst>
                                            <p:cond delay="0"/>
                                          </p:stCondLst>
                                        </p:cTn>
                                        <p:tgtEl>
                                          <p:spTgt spid="124"/>
                                        </p:tgtEl>
                                        <p:attrNameLst>
                                          <p:attrName>style.visibility</p:attrName>
                                        </p:attrNameLst>
                                      </p:cBhvr>
                                      <p:to>
                                        <p:strVal val="visible"/>
                                      </p:to>
                                    </p:set>
                                    <p:anim calcmode="lin" valueType="num">
                                      <p:cBhvr additive="base">
                                        <p:cTn id="45" dur="500" fill="hold"/>
                                        <p:tgtEl>
                                          <p:spTgt spid="124"/>
                                        </p:tgtEl>
                                        <p:attrNameLst>
                                          <p:attrName>ppt_x</p:attrName>
                                        </p:attrNameLst>
                                      </p:cBhvr>
                                      <p:tavLst>
                                        <p:tav tm="0">
                                          <p:val>
                                            <p:strVal val="1+#ppt_w/2"/>
                                          </p:val>
                                        </p:tav>
                                        <p:tav tm="100000">
                                          <p:val>
                                            <p:strVal val="#ppt_x"/>
                                          </p:val>
                                        </p:tav>
                                      </p:tavLst>
                                    </p:anim>
                                    <p:anim calcmode="lin" valueType="num">
                                      <p:cBhvr additive="base">
                                        <p:cTn id="46" dur="500" fill="hold"/>
                                        <p:tgtEl>
                                          <p:spTgt spid="124"/>
                                        </p:tgtEl>
                                        <p:attrNameLst>
                                          <p:attrName>ppt_y</p:attrName>
                                        </p:attrNameLst>
                                      </p:cBhvr>
                                      <p:tavLst>
                                        <p:tav tm="0">
                                          <p:val>
                                            <p:strVal val="#ppt_y"/>
                                          </p:val>
                                        </p:tav>
                                        <p:tav tm="100000">
                                          <p:val>
                                            <p:strVal val="#ppt_y"/>
                                          </p:val>
                                        </p:tav>
                                      </p:tavLst>
                                    </p:anim>
                                  </p:childTnLst>
                                </p:cTn>
                              </p:par>
                              <p:par>
                                <p:cTn id="47" presetID="2" presetClass="entr" presetSubtype="2" fill="hold" nodeType="withEffect">
                                  <p:stCondLst>
                                    <p:cond delay="0"/>
                                  </p:stCondLst>
                                  <p:childTnLst>
                                    <p:set>
                                      <p:cBhvr>
                                        <p:cTn id="48" dur="1" fill="hold">
                                          <p:stCondLst>
                                            <p:cond delay="0"/>
                                          </p:stCondLst>
                                        </p:cTn>
                                        <p:tgtEl>
                                          <p:spTgt spid="125"/>
                                        </p:tgtEl>
                                        <p:attrNameLst>
                                          <p:attrName>style.visibility</p:attrName>
                                        </p:attrNameLst>
                                      </p:cBhvr>
                                      <p:to>
                                        <p:strVal val="visible"/>
                                      </p:to>
                                    </p:set>
                                    <p:anim calcmode="lin" valueType="num">
                                      <p:cBhvr additive="base">
                                        <p:cTn id="49" dur="500" fill="hold"/>
                                        <p:tgtEl>
                                          <p:spTgt spid="125"/>
                                        </p:tgtEl>
                                        <p:attrNameLst>
                                          <p:attrName>ppt_x</p:attrName>
                                        </p:attrNameLst>
                                      </p:cBhvr>
                                      <p:tavLst>
                                        <p:tav tm="0">
                                          <p:val>
                                            <p:strVal val="1+#ppt_w/2"/>
                                          </p:val>
                                        </p:tav>
                                        <p:tav tm="100000">
                                          <p:val>
                                            <p:strVal val="#ppt_x"/>
                                          </p:val>
                                        </p:tav>
                                      </p:tavLst>
                                    </p:anim>
                                    <p:anim calcmode="lin" valueType="num">
                                      <p:cBhvr additive="base">
                                        <p:cTn id="50" dur="500" fill="hold"/>
                                        <p:tgtEl>
                                          <p:spTgt spid="125"/>
                                        </p:tgtEl>
                                        <p:attrNameLst>
                                          <p:attrName>ppt_y</p:attrName>
                                        </p:attrNameLst>
                                      </p:cBhvr>
                                      <p:tavLst>
                                        <p:tav tm="0">
                                          <p:val>
                                            <p:strVal val="#ppt_y"/>
                                          </p:val>
                                        </p:tav>
                                        <p:tav tm="100000">
                                          <p:val>
                                            <p:strVal val="#ppt_y"/>
                                          </p:val>
                                        </p:tav>
                                      </p:tavLst>
                                    </p:anim>
                                  </p:childTnLst>
                                </p:cTn>
                              </p:par>
                              <p:par>
                                <p:cTn id="51" presetID="2" presetClass="entr" presetSubtype="8" fill="hold" grpId="0" nodeType="withEffect">
                                  <p:stCondLst>
                                    <p:cond delay="0"/>
                                  </p:stCondLst>
                                  <p:childTnLst>
                                    <p:set>
                                      <p:cBhvr>
                                        <p:cTn id="52" dur="1" fill="hold">
                                          <p:stCondLst>
                                            <p:cond delay="0"/>
                                          </p:stCondLst>
                                        </p:cTn>
                                        <p:tgtEl>
                                          <p:spTgt spid="108"/>
                                        </p:tgtEl>
                                        <p:attrNameLst>
                                          <p:attrName>style.visibility</p:attrName>
                                        </p:attrNameLst>
                                      </p:cBhvr>
                                      <p:to>
                                        <p:strVal val="visible"/>
                                      </p:to>
                                    </p:set>
                                    <p:anim calcmode="lin" valueType="num">
                                      <p:cBhvr additive="base">
                                        <p:cTn id="53" dur="500" fill="hold"/>
                                        <p:tgtEl>
                                          <p:spTgt spid="108"/>
                                        </p:tgtEl>
                                        <p:attrNameLst>
                                          <p:attrName>ppt_x</p:attrName>
                                        </p:attrNameLst>
                                      </p:cBhvr>
                                      <p:tavLst>
                                        <p:tav tm="0">
                                          <p:val>
                                            <p:strVal val="0-#ppt_w/2"/>
                                          </p:val>
                                        </p:tav>
                                        <p:tav tm="100000">
                                          <p:val>
                                            <p:strVal val="#ppt_x"/>
                                          </p:val>
                                        </p:tav>
                                      </p:tavLst>
                                    </p:anim>
                                    <p:anim calcmode="lin" valueType="num">
                                      <p:cBhvr additive="base">
                                        <p:cTn id="54" dur="500" fill="hold"/>
                                        <p:tgtEl>
                                          <p:spTgt spid="10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4" grpId="0" animBg="1"/>
      <p:bldP spid="133" grpId="0" animBg="1"/>
      <p:bldP spid="132" grpId="1" animBg="1"/>
      <p:bldP spid="109" grpId="0"/>
      <p:bldP spid="108" grpId="0"/>
      <p:bldP spid="123" grpId="0"/>
      <p:bldP spid="124" grpId="0"/>
      <p:bldP spid="126" grpId="0"/>
      <p:bldP spid="127"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Immagine 14" descr="Immagine che contiene testo, Carattere, logo, Elementi grafici&#10;&#10;Descrizione generata automaticamente">
            <a:extLst>
              <a:ext uri="{FF2B5EF4-FFF2-40B4-BE49-F238E27FC236}">
                <a16:creationId xmlns:a16="http://schemas.microsoft.com/office/drawing/2014/main" id="{520F538A-1EFC-6F0D-6BAE-6F4BFB5770C0}"/>
              </a:ext>
            </a:extLst>
          </p:cNvPr>
          <p:cNvPicPr>
            <a:picLocks noChangeAspect="1"/>
          </p:cNvPicPr>
          <p:nvPr/>
        </p:nvPicPr>
        <p:blipFill>
          <a:blip r:embed="rId3"/>
          <a:stretch>
            <a:fillRect/>
          </a:stretch>
        </p:blipFill>
        <p:spPr>
          <a:xfrm>
            <a:off x="9256476" y="2303037"/>
            <a:ext cx="1549438" cy="740502"/>
          </a:xfrm>
          <a:prstGeom prst="rect">
            <a:avLst/>
          </a:prstGeom>
        </p:spPr>
      </p:pic>
      <p:sp>
        <p:nvSpPr>
          <p:cNvPr id="13" name="Rectangle 2" descr="This is an image of a desk with laptop computers and people working.">
            <a:extLst>
              <a:ext uri="{FF2B5EF4-FFF2-40B4-BE49-F238E27FC236}">
                <a16:creationId xmlns:a16="http://schemas.microsoft.com/office/drawing/2014/main" id="{3E5B1C40-E7FB-3A7E-0E4D-AB28CA97936D}"/>
              </a:ext>
            </a:extLst>
          </p:cNvPr>
          <p:cNvSpPr/>
          <p:nvPr/>
        </p:nvSpPr>
        <p:spPr>
          <a:xfrm>
            <a:off x="595038" y="1901884"/>
            <a:ext cx="10964101" cy="2169525"/>
          </a:xfrm>
          <a:prstGeom prst="roundRect">
            <a:avLst/>
          </a:prstGeom>
          <a:gradFill>
            <a:gsLst>
              <a:gs pos="1000">
                <a:srgbClr val="7CEFD8">
                  <a:alpha val="79000"/>
                </a:srgbClr>
              </a:gs>
              <a:gs pos="79000">
                <a:srgbClr val="6672E4">
                  <a:alpha val="84000"/>
                </a:srgbClr>
              </a:gs>
              <a:gs pos="98000">
                <a:srgbClr val="882BE5">
                  <a:alpha val="66000"/>
                </a:srgbClr>
              </a:gs>
            </a:gsLst>
            <a:lin ang="5400000" scaled="1"/>
          </a:gradFill>
          <a:ln w="12700" cap="flat">
            <a:noFill/>
            <a:prstDash val="solid"/>
            <a:miter lim="800000"/>
            <a:headEnd/>
            <a:tailEnd/>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a:solidFill>
                <a:schemeClr val="tx1"/>
              </a:solidFill>
            </a:endParaRPr>
          </a:p>
        </p:txBody>
      </p:sp>
      <p:sp>
        <p:nvSpPr>
          <p:cNvPr id="68" name="Title 67" hidden="1">
            <a:extLst>
              <a:ext uri="{FF2B5EF4-FFF2-40B4-BE49-F238E27FC236}">
                <a16:creationId xmlns:a16="http://schemas.microsoft.com/office/drawing/2014/main" id="{3D46526D-118F-4F6F-BAE0-066F422EBD1E}"/>
              </a:ext>
            </a:extLst>
          </p:cNvPr>
          <p:cNvSpPr>
            <a:spLocks noGrp="1"/>
          </p:cNvSpPr>
          <p:nvPr>
            <p:ph type="title"/>
          </p:nvPr>
        </p:nvSpPr>
        <p:spPr/>
        <p:txBody>
          <a:bodyPr/>
          <a:lstStyle/>
          <a:p>
            <a:r>
              <a:rPr lang="en-US"/>
              <a:t>Human resources slide 3</a:t>
            </a:r>
          </a:p>
        </p:txBody>
      </p:sp>
      <p:sp>
        <p:nvSpPr>
          <p:cNvPr id="7" name="TextBox 1">
            <a:extLst>
              <a:ext uri="{FF2B5EF4-FFF2-40B4-BE49-F238E27FC236}">
                <a16:creationId xmlns:a16="http://schemas.microsoft.com/office/drawing/2014/main" id="{7D8D20A7-E1B1-F1F8-6FBB-57A2750CF7D4}"/>
              </a:ext>
            </a:extLst>
          </p:cNvPr>
          <p:cNvSpPr txBox="1"/>
          <p:nvPr/>
        </p:nvSpPr>
        <p:spPr>
          <a:xfrm>
            <a:off x="4017429" y="1047600"/>
            <a:ext cx="4157131" cy="454420"/>
          </a:xfrm>
          <a:prstGeom prst="rect">
            <a:avLst/>
          </a:prstGeom>
          <a:noFill/>
        </p:spPr>
        <p:txBody>
          <a:bodyPr wrap="square" lIns="0" tIns="0" rIns="0" bIns="0" rtlCol="0">
            <a:spAutoFit/>
          </a:bodyPr>
          <a:lstStyle/>
          <a:p>
            <a:pPr>
              <a:lnSpc>
                <a:spcPts val="4000"/>
              </a:lnSpc>
            </a:pPr>
            <a:r>
              <a:rPr lang="en-US" sz="2400" b="1">
                <a:solidFill>
                  <a:schemeClr val="accent1">
                    <a:lumMod val="50000"/>
                  </a:schemeClr>
                </a:solidFill>
                <a:latin typeface="Segoe UI" panose="020B0502040204020203" pitchFamily="34" charset="0"/>
                <a:cs typeface="Segoe UI" panose="020B0502040204020203" pitchFamily="34" charset="0"/>
              </a:rPr>
              <a:t>IA-4: Identifier Management</a:t>
            </a:r>
          </a:p>
        </p:txBody>
      </p:sp>
      <p:cxnSp>
        <p:nvCxnSpPr>
          <p:cNvPr id="11" name="Connettore diritto 10">
            <a:extLst>
              <a:ext uri="{FF2B5EF4-FFF2-40B4-BE49-F238E27FC236}">
                <a16:creationId xmlns:a16="http://schemas.microsoft.com/office/drawing/2014/main" id="{BE642B90-CACB-10C6-B53E-96104CBAB4A0}"/>
              </a:ext>
            </a:extLst>
          </p:cNvPr>
          <p:cNvCxnSpPr>
            <a:cxnSpLocks/>
          </p:cNvCxnSpPr>
          <p:nvPr/>
        </p:nvCxnSpPr>
        <p:spPr>
          <a:xfrm>
            <a:off x="4104788" y="1565000"/>
            <a:ext cx="391123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Connettore diritto 24">
            <a:extLst>
              <a:ext uri="{FF2B5EF4-FFF2-40B4-BE49-F238E27FC236}">
                <a16:creationId xmlns:a16="http://schemas.microsoft.com/office/drawing/2014/main" id="{F34CCCFE-A208-A168-A9F0-346B7A1E6E2F}"/>
              </a:ext>
            </a:extLst>
          </p:cNvPr>
          <p:cNvCxnSpPr>
            <a:cxnSpLocks/>
          </p:cNvCxnSpPr>
          <p:nvPr/>
        </p:nvCxnSpPr>
        <p:spPr>
          <a:xfrm>
            <a:off x="122830" y="974366"/>
            <a:ext cx="1195283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 name="Immagine 1" descr="Immagine che contiene testo, Carattere, logo, simbolo&#10;&#10;Descrizione generata automaticamente">
            <a:extLst>
              <a:ext uri="{FF2B5EF4-FFF2-40B4-BE49-F238E27FC236}">
                <a16:creationId xmlns:a16="http://schemas.microsoft.com/office/drawing/2014/main" id="{9AD0B3B6-5CFF-4EDB-B544-1ED89D77C385}"/>
              </a:ext>
            </a:extLst>
          </p:cNvPr>
          <p:cNvPicPr>
            <a:picLocks noChangeAspect="1"/>
          </p:cNvPicPr>
          <p:nvPr/>
        </p:nvPicPr>
        <p:blipFill>
          <a:blip r:embed="rId4"/>
          <a:stretch>
            <a:fillRect/>
          </a:stretch>
        </p:blipFill>
        <p:spPr>
          <a:xfrm>
            <a:off x="122830" y="142843"/>
            <a:ext cx="1787858" cy="503622"/>
          </a:xfrm>
          <a:prstGeom prst="rect">
            <a:avLst/>
          </a:prstGeom>
        </p:spPr>
      </p:pic>
      <p:sp>
        <p:nvSpPr>
          <p:cNvPr id="4" name="CasellaDiTesto 3">
            <a:extLst>
              <a:ext uri="{FF2B5EF4-FFF2-40B4-BE49-F238E27FC236}">
                <a16:creationId xmlns:a16="http://schemas.microsoft.com/office/drawing/2014/main" id="{7B503EC1-E8A7-277B-5AEC-FF53393C5634}"/>
              </a:ext>
            </a:extLst>
          </p:cNvPr>
          <p:cNvSpPr txBox="1"/>
          <p:nvPr/>
        </p:nvSpPr>
        <p:spPr>
          <a:xfrm>
            <a:off x="0" y="681202"/>
            <a:ext cx="2844048" cy="215444"/>
          </a:xfrm>
          <a:prstGeom prst="rect">
            <a:avLst/>
          </a:prstGeom>
          <a:noFill/>
        </p:spPr>
        <p:txBody>
          <a:bodyPr wrap="none" rtlCol="0">
            <a:spAutoFit/>
          </a:bodyPr>
          <a:lstStyle/>
          <a:p>
            <a:r>
              <a:rPr lang="it-IT" sz="800">
                <a:latin typeface="Adobe Caslon Pro" panose="0205050205050A020403" pitchFamily="18" charset="0"/>
                <a:ea typeface="NSimSun" panose="02010609030101010101" pitchFamily="49" charset="-122"/>
              </a:rPr>
              <a:t>Dip. di Ingegneria Elettrica e delle Tecnologie dell’Informazione</a:t>
            </a:r>
          </a:p>
        </p:txBody>
      </p:sp>
      <p:sp>
        <p:nvSpPr>
          <p:cNvPr id="8" name="TextBox 1">
            <a:extLst>
              <a:ext uri="{FF2B5EF4-FFF2-40B4-BE49-F238E27FC236}">
                <a16:creationId xmlns:a16="http://schemas.microsoft.com/office/drawing/2014/main" id="{655D0F37-5227-DEA3-2232-A6F45ABE66C8}"/>
              </a:ext>
            </a:extLst>
          </p:cNvPr>
          <p:cNvSpPr txBox="1"/>
          <p:nvPr/>
        </p:nvSpPr>
        <p:spPr>
          <a:xfrm>
            <a:off x="3241154" y="325435"/>
            <a:ext cx="5709687" cy="512961"/>
          </a:xfrm>
          <a:prstGeom prst="rect">
            <a:avLst/>
          </a:prstGeom>
          <a:noFill/>
        </p:spPr>
        <p:txBody>
          <a:bodyPr wrap="square" lIns="0" tIns="0" rIns="0" bIns="0" rtlCol="0">
            <a:spAutoFit/>
          </a:bodyPr>
          <a:lstStyle/>
          <a:p>
            <a:pPr>
              <a:lnSpc>
                <a:spcPts val="4000"/>
              </a:lnSpc>
            </a:pPr>
            <a:r>
              <a:rPr lang="en-US" sz="4400" b="1">
                <a:solidFill>
                  <a:srgbClr val="002060"/>
                </a:solidFill>
                <a:latin typeface="Segoe UI" panose="020B0502040204020203" pitchFamily="34" charset="0"/>
                <a:cs typeface="Segoe UI" panose="020B0502040204020203" pitchFamily="34" charset="0"/>
              </a:rPr>
              <a:t>NIST Control Families</a:t>
            </a:r>
          </a:p>
        </p:txBody>
      </p:sp>
      <p:sp>
        <p:nvSpPr>
          <p:cNvPr id="16" name="TextBox 4">
            <a:extLst>
              <a:ext uri="{FF2B5EF4-FFF2-40B4-BE49-F238E27FC236}">
                <a16:creationId xmlns:a16="http://schemas.microsoft.com/office/drawing/2014/main" id="{0C897FB8-64A0-2536-2201-607E85D9AB04}"/>
              </a:ext>
            </a:extLst>
          </p:cNvPr>
          <p:cNvSpPr txBox="1"/>
          <p:nvPr/>
        </p:nvSpPr>
        <p:spPr>
          <a:xfrm>
            <a:off x="940348" y="2257789"/>
            <a:ext cx="7562903" cy="1508105"/>
          </a:xfrm>
          <a:prstGeom prst="rect">
            <a:avLst/>
          </a:prstGeom>
        </p:spPr>
        <p:txBody>
          <a:bodyPr wrap="square" lIns="0" tIns="0" rIns="0" bIns="0">
            <a:spAutoFit/>
          </a:bodyPr>
          <a:lstStyle>
            <a:defPPr>
              <a:defRPr lang="en-US"/>
            </a:defPPr>
            <a:lvl1pPr>
              <a:defRPr sz="1600" i="1">
                <a:solidFill>
                  <a:srgbClr val="002060"/>
                </a:solidFill>
                <a:latin typeface="+mj-lt"/>
                <a:cs typeface="Segoe UI" panose="020B0502040204020203" pitchFamily="34" charset="0"/>
              </a:defRPr>
            </a:lvl1pPr>
          </a:lstStyle>
          <a:p>
            <a:r>
              <a:rPr lang="it-IT" sz="1400"/>
              <a:t>Il sistema deve gestire gli identificatori assegnati agli utenti e ai dispositivi all'interno dell'organizzazione.</a:t>
            </a:r>
          </a:p>
          <a:p>
            <a:endParaRPr lang="it-IT" sz="1400"/>
          </a:p>
          <a:p>
            <a:pPr marL="342900" indent="-342900">
              <a:buFont typeface="+mj-lt"/>
              <a:buAutoNum type="alphaLcParenR"/>
            </a:pPr>
            <a:r>
              <a:rPr lang="it-IT" sz="1400"/>
              <a:t>Ricevendo l'autorizzazione da ruoli definiti dall'organizzazione ad assegnare un identificatore individuale, di gruppo, di ruolo, di servizio o di dispositivo;</a:t>
            </a:r>
          </a:p>
          <a:p>
            <a:pPr marL="342900" indent="-342900">
              <a:buFont typeface="+mj-lt"/>
              <a:buAutoNum type="alphaLcParenR"/>
            </a:pPr>
            <a:r>
              <a:rPr lang="it-IT" sz="1400"/>
              <a:t>Selezionare un identificatore che identifichi un individuo, un gruppo, un ruolo, un servizio o un dispositivo;</a:t>
            </a:r>
          </a:p>
          <a:p>
            <a:pPr marL="342900" indent="-342900">
              <a:buFont typeface="+mj-lt"/>
              <a:buAutoNum type="alphaLcParenR"/>
            </a:pPr>
            <a:r>
              <a:rPr lang="it-IT" sz="1400"/>
              <a:t>Assegnare l'identificatore all'individuo, al gruppo, al ruolo, al servizio o al dispositivo previsto;</a:t>
            </a:r>
          </a:p>
        </p:txBody>
      </p:sp>
      <p:sp>
        <p:nvSpPr>
          <p:cNvPr id="19" name="TextBox 4">
            <a:extLst>
              <a:ext uri="{FF2B5EF4-FFF2-40B4-BE49-F238E27FC236}">
                <a16:creationId xmlns:a16="http://schemas.microsoft.com/office/drawing/2014/main" id="{65E19256-0439-EC6C-C898-2220A1038244}"/>
              </a:ext>
            </a:extLst>
          </p:cNvPr>
          <p:cNvSpPr txBox="1"/>
          <p:nvPr/>
        </p:nvSpPr>
        <p:spPr>
          <a:xfrm>
            <a:off x="613945" y="4254785"/>
            <a:ext cx="10964101" cy="1384995"/>
          </a:xfrm>
          <a:prstGeom prst="rect">
            <a:avLst/>
          </a:prstGeom>
        </p:spPr>
        <p:txBody>
          <a:bodyPr wrap="square" lIns="0" tIns="0" rIns="0" bIns="0">
            <a:spAutoFit/>
          </a:bodyPr>
          <a:lstStyle>
            <a:defPPr>
              <a:defRPr lang="en-US"/>
            </a:defPPr>
            <a:lvl1pPr>
              <a:defRPr sz="1600" i="1">
                <a:solidFill>
                  <a:srgbClr val="002060"/>
                </a:solidFill>
                <a:latin typeface="+mj-lt"/>
                <a:cs typeface="Segoe UI" panose="020B0502040204020203" pitchFamily="34" charset="0"/>
              </a:defRPr>
            </a:lvl1pPr>
          </a:lstStyle>
          <a:p>
            <a:r>
              <a:rPr lang="it-IT" sz="1800"/>
              <a:t>Ogni utente possiede un identificativo statico (email) fornito all’atto di registrazione da parte di un Supervisore. Ogni identificatore è univoco ed assegnato all’utente. A supporto dell’univocità vi è un meccanismo di invito all’app tramite   e-mail che inserisce un’ulteriore identificativo univoco.</a:t>
            </a:r>
            <a:br>
              <a:rPr lang="it-IT" sz="1800"/>
            </a:br>
            <a:r>
              <a:rPr lang="it-IT" sz="1800"/>
              <a:t>Oltre all’identificativo statico citato precedentemente, ad ogni utente, viene assegnato anche un ID (sub) automaticamente da Cognito, il quale verrà utilizzato anche in altri ambiti come la gestione degli elementi nel DB.</a:t>
            </a:r>
          </a:p>
        </p:txBody>
      </p:sp>
      <p:pic>
        <p:nvPicPr>
          <p:cNvPr id="5" name="Immagine 4" descr="Immagine che contiene testo, schermata, Carattere, software&#10;&#10;Descrizione generata automaticamente">
            <a:extLst>
              <a:ext uri="{FF2B5EF4-FFF2-40B4-BE49-F238E27FC236}">
                <a16:creationId xmlns:a16="http://schemas.microsoft.com/office/drawing/2014/main" id="{F2C93A4A-CB95-9158-4CEC-55810F816B06}"/>
              </a:ext>
            </a:extLst>
          </p:cNvPr>
          <p:cNvPicPr>
            <a:picLocks noChangeAspect="1"/>
          </p:cNvPicPr>
          <p:nvPr/>
        </p:nvPicPr>
        <p:blipFill>
          <a:blip r:embed="rId5"/>
          <a:stretch>
            <a:fillRect/>
          </a:stretch>
        </p:blipFill>
        <p:spPr>
          <a:xfrm>
            <a:off x="3071635" y="896646"/>
            <a:ext cx="6858957" cy="5563376"/>
          </a:xfrm>
          <a:prstGeom prst="rect">
            <a:avLst/>
          </a:prstGeom>
        </p:spPr>
      </p:pic>
    </p:spTree>
    <p:extLst>
      <p:ext uri="{BB962C8B-B14F-4D97-AF65-F5344CB8AC3E}">
        <p14:creationId xmlns:p14="http://schemas.microsoft.com/office/powerpoint/2010/main" val="2906423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arn(outVertical)">
                                      <p:cBhvr>
                                        <p:cTn id="7" dur="25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Immagine 14" descr="Immagine che contiene testo, Carattere, logo, Elementi grafici&#10;&#10;Descrizione generata automaticamente">
            <a:extLst>
              <a:ext uri="{FF2B5EF4-FFF2-40B4-BE49-F238E27FC236}">
                <a16:creationId xmlns:a16="http://schemas.microsoft.com/office/drawing/2014/main" id="{520F538A-1EFC-6F0D-6BAE-6F4BFB5770C0}"/>
              </a:ext>
            </a:extLst>
          </p:cNvPr>
          <p:cNvPicPr>
            <a:picLocks noChangeAspect="1"/>
          </p:cNvPicPr>
          <p:nvPr/>
        </p:nvPicPr>
        <p:blipFill>
          <a:blip r:embed="rId3"/>
          <a:stretch>
            <a:fillRect/>
          </a:stretch>
        </p:blipFill>
        <p:spPr>
          <a:xfrm>
            <a:off x="9256476" y="2303037"/>
            <a:ext cx="1549438" cy="740502"/>
          </a:xfrm>
          <a:prstGeom prst="rect">
            <a:avLst/>
          </a:prstGeom>
        </p:spPr>
      </p:pic>
      <p:sp>
        <p:nvSpPr>
          <p:cNvPr id="13" name="Rectangle 2" descr="This is an image of a desk with laptop computers and people working.">
            <a:extLst>
              <a:ext uri="{FF2B5EF4-FFF2-40B4-BE49-F238E27FC236}">
                <a16:creationId xmlns:a16="http://schemas.microsoft.com/office/drawing/2014/main" id="{3E5B1C40-E7FB-3A7E-0E4D-AB28CA97936D}"/>
              </a:ext>
            </a:extLst>
          </p:cNvPr>
          <p:cNvSpPr/>
          <p:nvPr/>
        </p:nvSpPr>
        <p:spPr>
          <a:xfrm>
            <a:off x="595038" y="1901884"/>
            <a:ext cx="10964101" cy="3712147"/>
          </a:xfrm>
          <a:prstGeom prst="roundRect">
            <a:avLst/>
          </a:prstGeom>
          <a:gradFill>
            <a:gsLst>
              <a:gs pos="1000">
                <a:srgbClr val="7CEFD8">
                  <a:alpha val="79000"/>
                </a:srgbClr>
              </a:gs>
              <a:gs pos="79000">
                <a:srgbClr val="6672E4">
                  <a:alpha val="84000"/>
                </a:srgbClr>
              </a:gs>
              <a:gs pos="98000">
                <a:srgbClr val="882BE5">
                  <a:alpha val="66000"/>
                </a:srgbClr>
              </a:gs>
            </a:gsLst>
            <a:lin ang="5400000" scaled="1"/>
          </a:gradFill>
          <a:ln w="12700" cap="flat">
            <a:noFill/>
            <a:prstDash val="solid"/>
            <a:miter lim="800000"/>
            <a:headEnd/>
            <a:tailEnd/>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a:solidFill>
                <a:schemeClr val="tx1"/>
              </a:solidFill>
            </a:endParaRPr>
          </a:p>
        </p:txBody>
      </p:sp>
      <p:sp>
        <p:nvSpPr>
          <p:cNvPr id="68" name="Title 67" hidden="1">
            <a:extLst>
              <a:ext uri="{FF2B5EF4-FFF2-40B4-BE49-F238E27FC236}">
                <a16:creationId xmlns:a16="http://schemas.microsoft.com/office/drawing/2014/main" id="{3D46526D-118F-4F6F-BAE0-066F422EBD1E}"/>
              </a:ext>
            </a:extLst>
          </p:cNvPr>
          <p:cNvSpPr>
            <a:spLocks noGrp="1"/>
          </p:cNvSpPr>
          <p:nvPr>
            <p:ph type="title"/>
          </p:nvPr>
        </p:nvSpPr>
        <p:spPr/>
        <p:txBody>
          <a:bodyPr/>
          <a:lstStyle/>
          <a:p>
            <a:r>
              <a:rPr lang="en-US"/>
              <a:t>Human resources slide 3</a:t>
            </a:r>
          </a:p>
        </p:txBody>
      </p:sp>
      <p:sp>
        <p:nvSpPr>
          <p:cNvPr id="7" name="TextBox 1">
            <a:extLst>
              <a:ext uri="{FF2B5EF4-FFF2-40B4-BE49-F238E27FC236}">
                <a16:creationId xmlns:a16="http://schemas.microsoft.com/office/drawing/2014/main" id="{7D8D20A7-E1B1-F1F8-6FBB-57A2750CF7D4}"/>
              </a:ext>
            </a:extLst>
          </p:cNvPr>
          <p:cNvSpPr txBox="1"/>
          <p:nvPr/>
        </p:nvSpPr>
        <p:spPr>
          <a:xfrm>
            <a:off x="3694835" y="1047600"/>
            <a:ext cx="4764506" cy="454420"/>
          </a:xfrm>
          <a:prstGeom prst="rect">
            <a:avLst/>
          </a:prstGeom>
          <a:noFill/>
        </p:spPr>
        <p:txBody>
          <a:bodyPr wrap="square" lIns="0" tIns="0" rIns="0" bIns="0" rtlCol="0">
            <a:spAutoFit/>
          </a:bodyPr>
          <a:lstStyle/>
          <a:p>
            <a:pPr>
              <a:lnSpc>
                <a:spcPts val="4000"/>
              </a:lnSpc>
            </a:pPr>
            <a:r>
              <a:rPr lang="en-US" sz="2400" b="1">
                <a:solidFill>
                  <a:schemeClr val="accent1">
                    <a:lumMod val="50000"/>
                  </a:schemeClr>
                </a:solidFill>
                <a:latin typeface="Segoe UI" panose="020B0502040204020203" pitchFamily="34" charset="0"/>
                <a:cs typeface="Segoe UI" panose="020B0502040204020203" pitchFamily="34" charset="0"/>
              </a:rPr>
              <a:t>IA-5: Authenticator management</a:t>
            </a:r>
          </a:p>
        </p:txBody>
      </p:sp>
      <p:cxnSp>
        <p:nvCxnSpPr>
          <p:cNvPr id="11" name="Connettore diritto 10">
            <a:extLst>
              <a:ext uri="{FF2B5EF4-FFF2-40B4-BE49-F238E27FC236}">
                <a16:creationId xmlns:a16="http://schemas.microsoft.com/office/drawing/2014/main" id="{BE642B90-CACB-10C6-B53E-96104CBAB4A0}"/>
              </a:ext>
            </a:extLst>
          </p:cNvPr>
          <p:cNvCxnSpPr>
            <a:cxnSpLocks/>
          </p:cNvCxnSpPr>
          <p:nvPr/>
        </p:nvCxnSpPr>
        <p:spPr>
          <a:xfrm>
            <a:off x="3764391" y="1565000"/>
            <a:ext cx="461872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Connettore diritto 24">
            <a:extLst>
              <a:ext uri="{FF2B5EF4-FFF2-40B4-BE49-F238E27FC236}">
                <a16:creationId xmlns:a16="http://schemas.microsoft.com/office/drawing/2014/main" id="{F34CCCFE-A208-A168-A9F0-346B7A1E6E2F}"/>
              </a:ext>
            </a:extLst>
          </p:cNvPr>
          <p:cNvCxnSpPr>
            <a:cxnSpLocks/>
          </p:cNvCxnSpPr>
          <p:nvPr/>
        </p:nvCxnSpPr>
        <p:spPr>
          <a:xfrm>
            <a:off x="122830" y="974366"/>
            <a:ext cx="1195283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 name="Immagine 1" descr="Immagine che contiene testo, Carattere, logo, simbolo&#10;&#10;Descrizione generata automaticamente">
            <a:extLst>
              <a:ext uri="{FF2B5EF4-FFF2-40B4-BE49-F238E27FC236}">
                <a16:creationId xmlns:a16="http://schemas.microsoft.com/office/drawing/2014/main" id="{9AD0B3B6-5CFF-4EDB-B544-1ED89D77C385}"/>
              </a:ext>
            </a:extLst>
          </p:cNvPr>
          <p:cNvPicPr>
            <a:picLocks noChangeAspect="1"/>
          </p:cNvPicPr>
          <p:nvPr/>
        </p:nvPicPr>
        <p:blipFill>
          <a:blip r:embed="rId4"/>
          <a:stretch>
            <a:fillRect/>
          </a:stretch>
        </p:blipFill>
        <p:spPr>
          <a:xfrm>
            <a:off x="122830" y="142843"/>
            <a:ext cx="1787858" cy="503622"/>
          </a:xfrm>
          <a:prstGeom prst="rect">
            <a:avLst/>
          </a:prstGeom>
        </p:spPr>
      </p:pic>
      <p:sp>
        <p:nvSpPr>
          <p:cNvPr id="4" name="CasellaDiTesto 3">
            <a:extLst>
              <a:ext uri="{FF2B5EF4-FFF2-40B4-BE49-F238E27FC236}">
                <a16:creationId xmlns:a16="http://schemas.microsoft.com/office/drawing/2014/main" id="{7B503EC1-E8A7-277B-5AEC-FF53393C5634}"/>
              </a:ext>
            </a:extLst>
          </p:cNvPr>
          <p:cNvSpPr txBox="1"/>
          <p:nvPr/>
        </p:nvSpPr>
        <p:spPr>
          <a:xfrm>
            <a:off x="0" y="681202"/>
            <a:ext cx="2844048" cy="215444"/>
          </a:xfrm>
          <a:prstGeom prst="rect">
            <a:avLst/>
          </a:prstGeom>
          <a:noFill/>
        </p:spPr>
        <p:txBody>
          <a:bodyPr wrap="none" rtlCol="0">
            <a:spAutoFit/>
          </a:bodyPr>
          <a:lstStyle/>
          <a:p>
            <a:r>
              <a:rPr lang="it-IT" sz="800">
                <a:latin typeface="Adobe Caslon Pro" panose="0205050205050A020403" pitchFamily="18" charset="0"/>
                <a:ea typeface="NSimSun" panose="02010609030101010101" pitchFamily="49" charset="-122"/>
              </a:rPr>
              <a:t>Dip. di Ingegneria Elettrica e delle Tecnologie dell’Informazione</a:t>
            </a:r>
          </a:p>
        </p:txBody>
      </p:sp>
      <p:sp>
        <p:nvSpPr>
          <p:cNvPr id="8" name="TextBox 1">
            <a:extLst>
              <a:ext uri="{FF2B5EF4-FFF2-40B4-BE49-F238E27FC236}">
                <a16:creationId xmlns:a16="http://schemas.microsoft.com/office/drawing/2014/main" id="{655D0F37-5227-DEA3-2232-A6F45ABE66C8}"/>
              </a:ext>
            </a:extLst>
          </p:cNvPr>
          <p:cNvSpPr txBox="1"/>
          <p:nvPr/>
        </p:nvSpPr>
        <p:spPr>
          <a:xfrm>
            <a:off x="3241154" y="325435"/>
            <a:ext cx="5709687" cy="512961"/>
          </a:xfrm>
          <a:prstGeom prst="rect">
            <a:avLst/>
          </a:prstGeom>
          <a:noFill/>
        </p:spPr>
        <p:txBody>
          <a:bodyPr wrap="square" lIns="0" tIns="0" rIns="0" bIns="0" rtlCol="0">
            <a:spAutoFit/>
          </a:bodyPr>
          <a:lstStyle/>
          <a:p>
            <a:pPr>
              <a:lnSpc>
                <a:spcPts val="4000"/>
              </a:lnSpc>
            </a:pPr>
            <a:r>
              <a:rPr lang="en-US" sz="4400" b="1">
                <a:solidFill>
                  <a:srgbClr val="002060"/>
                </a:solidFill>
                <a:latin typeface="Segoe UI" panose="020B0502040204020203" pitchFamily="34" charset="0"/>
                <a:cs typeface="Segoe UI" panose="020B0502040204020203" pitchFamily="34" charset="0"/>
              </a:rPr>
              <a:t>NIST Control Families</a:t>
            </a:r>
          </a:p>
        </p:txBody>
      </p:sp>
      <p:sp>
        <p:nvSpPr>
          <p:cNvPr id="16" name="TextBox 4">
            <a:extLst>
              <a:ext uri="{FF2B5EF4-FFF2-40B4-BE49-F238E27FC236}">
                <a16:creationId xmlns:a16="http://schemas.microsoft.com/office/drawing/2014/main" id="{0C897FB8-64A0-2536-2201-607E85D9AB04}"/>
              </a:ext>
            </a:extLst>
          </p:cNvPr>
          <p:cNvSpPr txBox="1"/>
          <p:nvPr/>
        </p:nvSpPr>
        <p:spPr>
          <a:xfrm>
            <a:off x="940348" y="2257789"/>
            <a:ext cx="7562903" cy="3231654"/>
          </a:xfrm>
          <a:prstGeom prst="rect">
            <a:avLst/>
          </a:prstGeom>
        </p:spPr>
        <p:txBody>
          <a:bodyPr wrap="square" lIns="0" tIns="0" rIns="0" bIns="0">
            <a:spAutoFit/>
          </a:bodyPr>
          <a:lstStyle>
            <a:defPPr>
              <a:defRPr lang="en-US"/>
            </a:defPPr>
            <a:lvl1pPr>
              <a:defRPr sz="1600" i="1">
                <a:solidFill>
                  <a:srgbClr val="002060"/>
                </a:solidFill>
                <a:latin typeface="+mj-lt"/>
                <a:cs typeface="Segoe UI" panose="020B0502040204020203" pitchFamily="34" charset="0"/>
              </a:defRPr>
            </a:lvl1pPr>
          </a:lstStyle>
          <a:p>
            <a:r>
              <a:rPr lang="it-IT" sz="1400"/>
              <a:t>Il sistema deve gestire gli autenticatori degli utenti, includendo la creazione, distribuzione, utilizzo, archiviazione e distruzione degli autenticatori.</a:t>
            </a:r>
          </a:p>
          <a:p>
            <a:endParaRPr lang="it-IT" sz="1400"/>
          </a:p>
          <a:p>
            <a:pPr marL="342900" indent="-342900">
              <a:buFont typeface="+mj-lt"/>
              <a:buAutoNum type="arabicPeriod"/>
            </a:pPr>
            <a:r>
              <a:rPr lang="it-IT" sz="1400"/>
              <a:t>Stabilire il contenuto iniziale dell'autenticatore per tutti gli autenticatori emessi dall'organizzazione;</a:t>
            </a:r>
          </a:p>
          <a:p>
            <a:pPr marL="342900" indent="-342900">
              <a:buFont typeface="+mj-lt"/>
              <a:buAutoNum type="arabicPeriod"/>
            </a:pPr>
            <a:r>
              <a:rPr lang="it-IT" sz="1400"/>
              <a:t>Assicurarsi che gli autenticatori abbiano le risorse per l'uso previsto;</a:t>
            </a:r>
          </a:p>
          <a:p>
            <a:pPr marL="342900" indent="-342900">
              <a:buFont typeface="+mj-lt"/>
              <a:buAutoNum type="arabicPeriod"/>
            </a:pPr>
            <a:r>
              <a:rPr lang="it-IT" sz="1400"/>
              <a:t>Stabilire e implementare procedure amministrative per la distribuzione iniziale degli autenticatori, per gli autenticatori persi, compromessi o danneggiati e per la revoca degli autenticatori;</a:t>
            </a:r>
          </a:p>
          <a:p>
            <a:pPr marL="342900" indent="-342900">
              <a:buFont typeface="+mj-lt"/>
              <a:buAutoNum type="arabicPeriod"/>
            </a:pPr>
            <a:r>
              <a:rPr lang="it-IT" sz="1400"/>
              <a:t>Cambiare gli autenticatori predefiniti prima del primo utilizzo;</a:t>
            </a:r>
          </a:p>
          <a:p>
            <a:pPr marL="342900" indent="-342900">
              <a:buFont typeface="+mj-lt"/>
              <a:buAutoNum type="arabicPeriod"/>
            </a:pPr>
            <a:r>
              <a:rPr lang="it-IT" sz="1400"/>
              <a:t>Cambiare o aggiornare gli autenticatori [Assegnazione: periodo di tempo definito dall'organizzazione per tipo di autenticatore] o quando si verificano [Assegnazione: eventi definiti dall'organizzazione]</a:t>
            </a:r>
          </a:p>
          <a:p>
            <a:pPr marL="342900" indent="-342900">
              <a:buFont typeface="+mj-lt"/>
              <a:buAutoNum type="arabicPeriod"/>
            </a:pPr>
            <a:r>
              <a:rPr lang="it-IT" sz="1400"/>
              <a:t>Proteggere il contenuto dell'autenticatore dalla divulgazione e dalla modifica non autorizzata;</a:t>
            </a:r>
          </a:p>
          <a:p>
            <a:pPr marL="342900" indent="-342900">
              <a:buFont typeface="+mj-lt"/>
              <a:buAutoNum type="arabicPeriod"/>
            </a:pPr>
            <a:r>
              <a:rPr lang="it-IT" sz="1400"/>
              <a:t>Richiedere agli individui di adottare, e ai dispositivi di implementare, controlli specifici per proteggere gli autenticatori;</a:t>
            </a:r>
          </a:p>
          <a:p>
            <a:pPr marL="342900" indent="-342900">
              <a:buFont typeface="+mj-lt"/>
              <a:buAutoNum type="arabicPeriod"/>
            </a:pPr>
            <a:r>
              <a:rPr lang="it-IT" sz="1400"/>
              <a:t>Cambiare gli autenticatori per gli account di gruppo o di ruolo quando l'appartenenza a tali account cambia.</a:t>
            </a:r>
          </a:p>
        </p:txBody>
      </p:sp>
      <p:sp>
        <p:nvSpPr>
          <p:cNvPr id="19" name="TextBox 4">
            <a:extLst>
              <a:ext uri="{FF2B5EF4-FFF2-40B4-BE49-F238E27FC236}">
                <a16:creationId xmlns:a16="http://schemas.microsoft.com/office/drawing/2014/main" id="{65E19256-0439-EC6C-C898-2220A1038244}"/>
              </a:ext>
            </a:extLst>
          </p:cNvPr>
          <p:cNvSpPr txBox="1"/>
          <p:nvPr/>
        </p:nvSpPr>
        <p:spPr>
          <a:xfrm>
            <a:off x="613946" y="5724123"/>
            <a:ext cx="10964101" cy="1107996"/>
          </a:xfrm>
          <a:prstGeom prst="rect">
            <a:avLst/>
          </a:prstGeom>
        </p:spPr>
        <p:txBody>
          <a:bodyPr wrap="square" lIns="0" tIns="0" rIns="0" bIns="0">
            <a:spAutoFit/>
          </a:bodyPr>
          <a:lstStyle>
            <a:defPPr>
              <a:defRPr lang="en-US"/>
            </a:defPPr>
            <a:lvl1pPr>
              <a:defRPr sz="1600" i="1">
                <a:solidFill>
                  <a:srgbClr val="002060"/>
                </a:solidFill>
                <a:latin typeface="+mj-lt"/>
                <a:cs typeface="Segoe UI" panose="020B0502040204020203" pitchFamily="34" charset="0"/>
              </a:defRPr>
            </a:lvl1pPr>
          </a:lstStyle>
          <a:p>
            <a:r>
              <a:rPr lang="it-IT" sz="1800"/>
              <a:t>Utilizzando il servizio Cognito per l’autenticazione, abbiamo configurato tutte le possibili regole per garantire la sicurezza delle password. Inoltre, il servizio offre la possibilità di recuperare la password in caso di smarrimento. Quando un utente viene registrato da un supervisore, viene generata una password casuale che dovrà essere reimpostata al primo accesso.</a:t>
            </a:r>
          </a:p>
        </p:txBody>
      </p:sp>
    </p:spTree>
    <p:extLst>
      <p:ext uri="{BB962C8B-B14F-4D97-AF65-F5344CB8AC3E}">
        <p14:creationId xmlns:p14="http://schemas.microsoft.com/office/powerpoint/2010/main" val="2340881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arn(outVertical)">
                                      <p:cBhvr>
                                        <p:cTn id="7" dur="2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Immagine 14" descr="Immagine che contiene testo, Carattere, logo, Elementi grafici&#10;&#10;Descrizione generata automaticamente">
            <a:extLst>
              <a:ext uri="{FF2B5EF4-FFF2-40B4-BE49-F238E27FC236}">
                <a16:creationId xmlns:a16="http://schemas.microsoft.com/office/drawing/2014/main" id="{520F538A-1EFC-6F0D-6BAE-6F4BFB5770C0}"/>
              </a:ext>
            </a:extLst>
          </p:cNvPr>
          <p:cNvPicPr>
            <a:picLocks noChangeAspect="1"/>
          </p:cNvPicPr>
          <p:nvPr/>
        </p:nvPicPr>
        <p:blipFill>
          <a:blip r:embed="rId3"/>
          <a:stretch>
            <a:fillRect/>
          </a:stretch>
        </p:blipFill>
        <p:spPr>
          <a:xfrm>
            <a:off x="9256476" y="2303037"/>
            <a:ext cx="1549438" cy="740502"/>
          </a:xfrm>
          <a:prstGeom prst="rect">
            <a:avLst/>
          </a:prstGeom>
        </p:spPr>
      </p:pic>
      <p:sp>
        <p:nvSpPr>
          <p:cNvPr id="13" name="Rectangle 2" descr="This is an image of a desk with laptop computers and people working.">
            <a:extLst>
              <a:ext uri="{FF2B5EF4-FFF2-40B4-BE49-F238E27FC236}">
                <a16:creationId xmlns:a16="http://schemas.microsoft.com/office/drawing/2014/main" id="{3E5B1C40-E7FB-3A7E-0E4D-AB28CA97936D}"/>
              </a:ext>
            </a:extLst>
          </p:cNvPr>
          <p:cNvSpPr/>
          <p:nvPr/>
        </p:nvSpPr>
        <p:spPr>
          <a:xfrm>
            <a:off x="595038" y="1901885"/>
            <a:ext cx="10964101" cy="1879522"/>
          </a:xfrm>
          <a:prstGeom prst="roundRect">
            <a:avLst/>
          </a:prstGeom>
          <a:gradFill>
            <a:gsLst>
              <a:gs pos="1000">
                <a:srgbClr val="7CEFD8">
                  <a:alpha val="79000"/>
                </a:srgbClr>
              </a:gs>
              <a:gs pos="79000">
                <a:srgbClr val="6672E4">
                  <a:alpha val="84000"/>
                </a:srgbClr>
              </a:gs>
              <a:gs pos="98000">
                <a:srgbClr val="882BE5">
                  <a:alpha val="66000"/>
                </a:srgbClr>
              </a:gs>
            </a:gsLst>
            <a:lin ang="5400000" scaled="1"/>
          </a:gradFill>
          <a:ln w="12700" cap="flat">
            <a:noFill/>
            <a:prstDash val="solid"/>
            <a:miter lim="800000"/>
            <a:headEnd/>
            <a:tailEnd/>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a:solidFill>
                <a:schemeClr val="tx1"/>
              </a:solidFill>
            </a:endParaRPr>
          </a:p>
        </p:txBody>
      </p:sp>
      <p:sp>
        <p:nvSpPr>
          <p:cNvPr id="68" name="Title 67" hidden="1">
            <a:extLst>
              <a:ext uri="{FF2B5EF4-FFF2-40B4-BE49-F238E27FC236}">
                <a16:creationId xmlns:a16="http://schemas.microsoft.com/office/drawing/2014/main" id="{3D46526D-118F-4F6F-BAE0-066F422EBD1E}"/>
              </a:ext>
            </a:extLst>
          </p:cNvPr>
          <p:cNvSpPr>
            <a:spLocks noGrp="1"/>
          </p:cNvSpPr>
          <p:nvPr>
            <p:ph type="title"/>
          </p:nvPr>
        </p:nvSpPr>
        <p:spPr>
          <a:xfrm>
            <a:off x="838200" y="365125"/>
            <a:ext cx="10515600" cy="1325563"/>
          </a:xfrm>
        </p:spPr>
        <p:txBody>
          <a:bodyPr/>
          <a:lstStyle/>
          <a:p>
            <a:r>
              <a:rPr lang="en-US"/>
              <a:t>Human resources slide 3</a:t>
            </a:r>
          </a:p>
        </p:txBody>
      </p:sp>
      <p:cxnSp>
        <p:nvCxnSpPr>
          <p:cNvPr id="25" name="Connettore diritto 24">
            <a:extLst>
              <a:ext uri="{FF2B5EF4-FFF2-40B4-BE49-F238E27FC236}">
                <a16:creationId xmlns:a16="http://schemas.microsoft.com/office/drawing/2014/main" id="{F34CCCFE-A208-A168-A9F0-346B7A1E6E2F}"/>
              </a:ext>
            </a:extLst>
          </p:cNvPr>
          <p:cNvCxnSpPr>
            <a:cxnSpLocks/>
          </p:cNvCxnSpPr>
          <p:nvPr/>
        </p:nvCxnSpPr>
        <p:spPr>
          <a:xfrm>
            <a:off x="122830" y="974366"/>
            <a:ext cx="1195283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 name="Immagine 1" descr="Immagine che contiene testo, Carattere, logo, simbolo&#10;&#10;Descrizione generata automaticamente">
            <a:extLst>
              <a:ext uri="{FF2B5EF4-FFF2-40B4-BE49-F238E27FC236}">
                <a16:creationId xmlns:a16="http://schemas.microsoft.com/office/drawing/2014/main" id="{9AD0B3B6-5CFF-4EDB-B544-1ED89D77C385}"/>
              </a:ext>
            </a:extLst>
          </p:cNvPr>
          <p:cNvPicPr>
            <a:picLocks noChangeAspect="1"/>
          </p:cNvPicPr>
          <p:nvPr/>
        </p:nvPicPr>
        <p:blipFill>
          <a:blip r:embed="rId4"/>
          <a:stretch>
            <a:fillRect/>
          </a:stretch>
        </p:blipFill>
        <p:spPr>
          <a:xfrm>
            <a:off x="122830" y="142843"/>
            <a:ext cx="1787858" cy="503622"/>
          </a:xfrm>
          <a:prstGeom prst="rect">
            <a:avLst/>
          </a:prstGeom>
        </p:spPr>
      </p:pic>
      <p:sp>
        <p:nvSpPr>
          <p:cNvPr id="4" name="CasellaDiTesto 3">
            <a:extLst>
              <a:ext uri="{FF2B5EF4-FFF2-40B4-BE49-F238E27FC236}">
                <a16:creationId xmlns:a16="http://schemas.microsoft.com/office/drawing/2014/main" id="{7B503EC1-E8A7-277B-5AEC-FF53393C5634}"/>
              </a:ext>
            </a:extLst>
          </p:cNvPr>
          <p:cNvSpPr txBox="1"/>
          <p:nvPr/>
        </p:nvSpPr>
        <p:spPr>
          <a:xfrm>
            <a:off x="0" y="681202"/>
            <a:ext cx="2844048" cy="215444"/>
          </a:xfrm>
          <a:prstGeom prst="rect">
            <a:avLst/>
          </a:prstGeom>
          <a:noFill/>
        </p:spPr>
        <p:txBody>
          <a:bodyPr wrap="none" rtlCol="0">
            <a:spAutoFit/>
          </a:bodyPr>
          <a:lstStyle/>
          <a:p>
            <a:r>
              <a:rPr lang="it-IT" sz="800">
                <a:latin typeface="Adobe Caslon Pro" panose="0205050205050A020403" pitchFamily="18" charset="0"/>
                <a:ea typeface="NSimSun" panose="02010609030101010101" pitchFamily="49" charset="-122"/>
              </a:rPr>
              <a:t>Dip. di Ingegneria Elettrica e delle Tecnologie dell’Informazione</a:t>
            </a:r>
          </a:p>
        </p:txBody>
      </p:sp>
      <p:sp>
        <p:nvSpPr>
          <p:cNvPr id="8" name="TextBox 1">
            <a:extLst>
              <a:ext uri="{FF2B5EF4-FFF2-40B4-BE49-F238E27FC236}">
                <a16:creationId xmlns:a16="http://schemas.microsoft.com/office/drawing/2014/main" id="{655D0F37-5227-DEA3-2232-A6F45ABE66C8}"/>
              </a:ext>
            </a:extLst>
          </p:cNvPr>
          <p:cNvSpPr txBox="1"/>
          <p:nvPr/>
        </p:nvSpPr>
        <p:spPr>
          <a:xfrm>
            <a:off x="3241154" y="325435"/>
            <a:ext cx="5709687" cy="512961"/>
          </a:xfrm>
          <a:prstGeom prst="rect">
            <a:avLst/>
          </a:prstGeom>
          <a:noFill/>
        </p:spPr>
        <p:txBody>
          <a:bodyPr wrap="square" lIns="0" tIns="0" rIns="0" bIns="0" rtlCol="0">
            <a:spAutoFit/>
          </a:bodyPr>
          <a:lstStyle/>
          <a:p>
            <a:pPr>
              <a:lnSpc>
                <a:spcPts val="4000"/>
              </a:lnSpc>
            </a:pPr>
            <a:r>
              <a:rPr lang="en-US" sz="4400" b="1">
                <a:solidFill>
                  <a:srgbClr val="002060"/>
                </a:solidFill>
                <a:latin typeface="Segoe UI" panose="020B0502040204020203" pitchFamily="34" charset="0"/>
                <a:cs typeface="Segoe UI" panose="020B0502040204020203" pitchFamily="34" charset="0"/>
              </a:rPr>
              <a:t>NIST Control Families</a:t>
            </a:r>
          </a:p>
        </p:txBody>
      </p:sp>
      <p:sp>
        <p:nvSpPr>
          <p:cNvPr id="16" name="TextBox 4">
            <a:extLst>
              <a:ext uri="{FF2B5EF4-FFF2-40B4-BE49-F238E27FC236}">
                <a16:creationId xmlns:a16="http://schemas.microsoft.com/office/drawing/2014/main" id="{0C897FB8-64A0-2536-2201-607E85D9AB04}"/>
              </a:ext>
            </a:extLst>
          </p:cNvPr>
          <p:cNvSpPr txBox="1"/>
          <p:nvPr/>
        </p:nvSpPr>
        <p:spPr>
          <a:xfrm>
            <a:off x="940348" y="2303037"/>
            <a:ext cx="7562903" cy="1292662"/>
          </a:xfrm>
          <a:prstGeom prst="rect">
            <a:avLst/>
          </a:prstGeom>
        </p:spPr>
        <p:txBody>
          <a:bodyPr wrap="square" lIns="0" tIns="0" rIns="0" bIns="0">
            <a:spAutoFit/>
          </a:bodyPr>
          <a:lstStyle>
            <a:defPPr>
              <a:defRPr lang="en-US"/>
            </a:defPPr>
            <a:lvl1pPr>
              <a:defRPr sz="1600" i="1">
                <a:solidFill>
                  <a:srgbClr val="002060"/>
                </a:solidFill>
                <a:latin typeface="+mj-lt"/>
                <a:cs typeface="Segoe UI" panose="020B0502040204020203" pitchFamily="34" charset="0"/>
              </a:defRPr>
            </a:lvl1pPr>
          </a:lstStyle>
          <a:p>
            <a:pPr marL="285750" indent="-285750">
              <a:buFont typeface="Arial" panose="020B0604020202020204" pitchFamily="34" charset="0"/>
              <a:buChar char="•"/>
            </a:pPr>
            <a:r>
              <a:rPr lang="it-IT" sz="1400"/>
              <a:t>IA-5 (1): il sistema deve, per l'autenticazione basata su password:</a:t>
            </a:r>
          </a:p>
          <a:p>
            <a:endParaRPr lang="it-IT" sz="1400"/>
          </a:p>
          <a:p>
            <a:pPr marL="800100" lvl="1" indent="-342900">
              <a:buFont typeface="+mj-lt"/>
              <a:buAutoNum type="alphaLcParenR"/>
            </a:pPr>
            <a:r>
              <a:rPr lang="it-IT" sz="1400" i="1">
                <a:solidFill>
                  <a:srgbClr val="002060"/>
                </a:solidFill>
                <a:latin typeface="+mj-lt"/>
              </a:rPr>
              <a:t>Impostare lunghezza minima e complessità per le password;</a:t>
            </a:r>
          </a:p>
          <a:p>
            <a:pPr marL="800100" lvl="1" indent="-342900">
              <a:buFont typeface="+mj-lt"/>
              <a:buAutoNum type="alphaLcParenR"/>
            </a:pPr>
            <a:r>
              <a:rPr lang="it-IT" sz="1400" i="1">
                <a:solidFill>
                  <a:srgbClr val="002060"/>
                </a:solidFill>
                <a:latin typeface="+mj-lt"/>
              </a:rPr>
              <a:t>Impedire il riutilizzo di password recenti;</a:t>
            </a:r>
          </a:p>
          <a:p>
            <a:pPr marL="800100" lvl="1" indent="-342900">
              <a:buFont typeface="+mj-lt"/>
              <a:buAutoNum type="alphaLcParenR"/>
            </a:pPr>
            <a:r>
              <a:rPr lang="it-IT" sz="1400" i="1">
                <a:solidFill>
                  <a:srgbClr val="002060"/>
                </a:solidFill>
                <a:latin typeface="+mj-lt"/>
              </a:rPr>
              <a:t>Verificare che le password non siano presenti in elenchi di password comunemente utilizzate, compromesse o facilmente indovinabili.</a:t>
            </a:r>
          </a:p>
        </p:txBody>
      </p:sp>
      <p:sp>
        <p:nvSpPr>
          <p:cNvPr id="19" name="TextBox 4">
            <a:extLst>
              <a:ext uri="{FF2B5EF4-FFF2-40B4-BE49-F238E27FC236}">
                <a16:creationId xmlns:a16="http://schemas.microsoft.com/office/drawing/2014/main" id="{65E19256-0439-EC6C-C898-2220A1038244}"/>
              </a:ext>
            </a:extLst>
          </p:cNvPr>
          <p:cNvSpPr txBox="1"/>
          <p:nvPr/>
        </p:nvSpPr>
        <p:spPr>
          <a:xfrm>
            <a:off x="613946" y="3963065"/>
            <a:ext cx="10964101" cy="1384995"/>
          </a:xfrm>
          <a:prstGeom prst="rect">
            <a:avLst/>
          </a:prstGeom>
        </p:spPr>
        <p:txBody>
          <a:bodyPr wrap="square" lIns="0" tIns="0" rIns="0" bIns="0">
            <a:spAutoFit/>
          </a:bodyPr>
          <a:lstStyle>
            <a:defPPr>
              <a:defRPr lang="en-US"/>
            </a:defPPr>
            <a:lvl1pPr>
              <a:defRPr sz="1600" i="1">
                <a:solidFill>
                  <a:srgbClr val="002060"/>
                </a:solidFill>
                <a:latin typeface="+mj-lt"/>
                <a:cs typeface="Segoe UI" panose="020B0502040204020203" pitchFamily="34" charset="0"/>
              </a:defRPr>
            </a:lvl1pPr>
          </a:lstStyle>
          <a:p>
            <a:r>
              <a:rPr lang="it-IT" sz="1800"/>
              <a:t>Con Cognito, abbiamo soddisfatto questi requisiti configurando lunghezze minime e criteri di complessità per le password, assicurando che siano abbastanza robuste per resistere agli attacchi. Inoltre, Cognito impedisce il riutilizzo delle password recenti e, grazie all'impostazione di regole di complessità rigorose, la probabilità che una nuova password sia presente in elenchi di password comunemente utilizzate o compromesse è bassissima, garantendo così una maggiore sicurezza per gli utenti.</a:t>
            </a:r>
          </a:p>
        </p:txBody>
      </p:sp>
      <p:sp>
        <p:nvSpPr>
          <p:cNvPr id="3" name="TextBox 1">
            <a:extLst>
              <a:ext uri="{FF2B5EF4-FFF2-40B4-BE49-F238E27FC236}">
                <a16:creationId xmlns:a16="http://schemas.microsoft.com/office/drawing/2014/main" id="{D462C1BD-E2CC-ED87-36C8-AF705C8CF6D0}"/>
              </a:ext>
            </a:extLst>
          </p:cNvPr>
          <p:cNvSpPr txBox="1"/>
          <p:nvPr/>
        </p:nvSpPr>
        <p:spPr>
          <a:xfrm>
            <a:off x="4659027" y="1047600"/>
            <a:ext cx="2873939" cy="454420"/>
          </a:xfrm>
          <a:prstGeom prst="rect">
            <a:avLst/>
          </a:prstGeom>
          <a:noFill/>
        </p:spPr>
        <p:txBody>
          <a:bodyPr wrap="square" lIns="0" tIns="0" rIns="0" bIns="0" rtlCol="0">
            <a:spAutoFit/>
          </a:bodyPr>
          <a:lstStyle/>
          <a:p>
            <a:pPr>
              <a:lnSpc>
                <a:spcPts val="4000"/>
              </a:lnSpc>
            </a:pPr>
            <a:r>
              <a:rPr lang="en-US" sz="2400" b="1">
                <a:solidFill>
                  <a:schemeClr val="accent1">
                    <a:lumMod val="50000"/>
                  </a:schemeClr>
                </a:solidFill>
                <a:latin typeface="Segoe UI" panose="020B0502040204020203" pitchFamily="34" charset="0"/>
                <a:cs typeface="Segoe UI" panose="020B0502040204020203" pitchFamily="34" charset="0"/>
              </a:rPr>
              <a:t>IA-5: Enhancements</a:t>
            </a:r>
          </a:p>
        </p:txBody>
      </p:sp>
      <p:cxnSp>
        <p:nvCxnSpPr>
          <p:cNvPr id="7" name="Connettore diritto 6">
            <a:extLst>
              <a:ext uri="{FF2B5EF4-FFF2-40B4-BE49-F238E27FC236}">
                <a16:creationId xmlns:a16="http://schemas.microsoft.com/office/drawing/2014/main" id="{5E528B38-0F86-A97B-54EC-E0590D86EBC5}"/>
              </a:ext>
            </a:extLst>
          </p:cNvPr>
          <p:cNvCxnSpPr>
            <a:cxnSpLocks/>
          </p:cNvCxnSpPr>
          <p:nvPr/>
        </p:nvCxnSpPr>
        <p:spPr>
          <a:xfrm>
            <a:off x="4721799" y="1565000"/>
            <a:ext cx="272021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6" name="Immagine 5" descr="Immagine che contiene testo, schermata, Carattere&#10;&#10;Descrizione generata automaticamente">
            <a:extLst>
              <a:ext uri="{FF2B5EF4-FFF2-40B4-BE49-F238E27FC236}">
                <a16:creationId xmlns:a16="http://schemas.microsoft.com/office/drawing/2014/main" id="{C1B1DF8B-DBFF-70EA-AB81-24E3D3CFD482}"/>
              </a:ext>
            </a:extLst>
          </p:cNvPr>
          <p:cNvPicPr>
            <a:picLocks noChangeAspect="1"/>
          </p:cNvPicPr>
          <p:nvPr/>
        </p:nvPicPr>
        <p:blipFill>
          <a:blip r:embed="rId5"/>
          <a:stretch>
            <a:fillRect/>
          </a:stretch>
        </p:blipFill>
        <p:spPr>
          <a:xfrm>
            <a:off x="3850198" y="2209852"/>
            <a:ext cx="4491596" cy="2438296"/>
          </a:xfrm>
          <a:prstGeom prst="rect">
            <a:avLst/>
          </a:prstGeom>
        </p:spPr>
      </p:pic>
    </p:spTree>
    <p:extLst>
      <p:ext uri="{BB962C8B-B14F-4D97-AF65-F5344CB8AC3E}">
        <p14:creationId xmlns:p14="http://schemas.microsoft.com/office/powerpoint/2010/main" val="3400179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outVertical)">
                                      <p:cBhvr>
                                        <p:cTn id="7" dur="25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Immagine 14" descr="Immagine che contiene testo, Carattere, logo, Elementi grafici&#10;&#10;Descrizione generata automaticamente">
            <a:extLst>
              <a:ext uri="{FF2B5EF4-FFF2-40B4-BE49-F238E27FC236}">
                <a16:creationId xmlns:a16="http://schemas.microsoft.com/office/drawing/2014/main" id="{520F538A-1EFC-6F0D-6BAE-6F4BFB5770C0}"/>
              </a:ext>
            </a:extLst>
          </p:cNvPr>
          <p:cNvPicPr>
            <a:picLocks noChangeAspect="1"/>
          </p:cNvPicPr>
          <p:nvPr/>
        </p:nvPicPr>
        <p:blipFill>
          <a:blip r:embed="rId3"/>
          <a:stretch>
            <a:fillRect/>
          </a:stretch>
        </p:blipFill>
        <p:spPr>
          <a:xfrm>
            <a:off x="9256476" y="2303037"/>
            <a:ext cx="1549438" cy="740502"/>
          </a:xfrm>
          <a:prstGeom prst="rect">
            <a:avLst/>
          </a:prstGeom>
        </p:spPr>
      </p:pic>
      <p:sp>
        <p:nvSpPr>
          <p:cNvPr id="13" name="Rectangle 2" descr="This is an image of a desk with laptop computers and people working.">
            <a:extLst>
              <a:ext uri="{FF2B5EF4-FFF2-40B4-BE49-F238E27FC236}">
                <a16:creationId xmlns:a16="http://schemas.microsoft.com/office/drawing/2014/main" id="{3E5B1C40-E7FB-3A7E-0E4D-AB28CA97936D}"/>
              </a:ext>
            </a:extLst>
          </p:cNvPr>
          <p:cNvSpPr/>
          <p:nvPr/>
        </p:nvSpPr>
        <p:spPr>
          <a:xfrm>
            <a:off x="595038" y="1901885"/>
            <a:ext cx="10964101" cy="1384995"/>
          </a:xfrm>
          <a:prstGeom prst="roundRect">
            <a:avLst/>
          </a:prstGeom>
          <a:gradFill>
            <a:gsLst>
              <a:gs pos="1000">
                <a:srgbClr val="7CEFD8">
                  <a:alpha val="79000"/>
                </a:srgbClr>
              </a:gs>
              <a:gs pos="79000">
                <a:srgbClr val="6672E4">
                  <a:alpha val="84000"/>
                </a:srgbClr>
              </a:gs>
              <a:gs pos="98000">
                <a:srgbClr val="882BE5">
                  <a:alpha val="66000"/>
                </a:srgbClr>
              </a:gs>
            </a:gsLst>
            <a:lin ang="5400000" scaled="1"/>
          </a:gradFill>
          <a:ln w="12700" cap="flat">
            <a:noFill/>
            <a:prstDash val="solid"/>
            <a:miter lim="800000"/>
            <a:headEnd/>
            <a:tailEnd/>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a:solidFill>
                <a:schemeClr val="tx1"/>
              </a:solidFill>
            </a:endParaRPr>
          </a:p>
        </p:txBody>
      </p:sp>
      <p:sp>
        <p:nvSpPr>
          <p:cNvPr id="68" name="Title 67" hidden="1">
            <a:extLst>
              <a:ext uri="{FF2B5EF4-FFF2-40B4-BE49-F238E27FC236}">
                <a16:creationId xmlns:a16="http://schemas.microsoft.com/office/drawing/2014/main" id="{3D46526D-118F-4F6F-BAE0-066F422EBD1E}"/>
              </a:ext>
            </a:extLst>
          </p:cNvPr>
          <p:cNvSpPr>
            <a:spLocks noGrp="1"/>
          </p:cNvSpPr>
          <p:nvPr>
            <p:ph type="title"/>
          </p:nvPr>
        </p:nvSpPr>
        <p:spPr/>
        <p:txBody>
          <a:bodyPr/>
          <a:lstStyle/>
          <a:p>
            <a:r>
              <a:rPr lang="en-US"/>
              <a:t>Human resources slide 3</a:t>
            </a:r>
          </a:p>
        </p:txBody>
      </p:sp>
      <p:cxnSp>
        <p:nvCxnSpPr>
          <p:cNvPr id="25" name="Connettore diritto 24">
            <a:extLst>
              <a:ext uri="{FF2B5EF4-FFF2-40B4-BE49-F238E27FC236}">
                <a16:creationId xmlns:a16="http://schemas.microsoft.com/office/drawing/2014/main" id="{F34CCCFE-A208-A168-A9F0-346B7A1E6E2F}"/>
              </a:ext>
            </a:extLst>
          </p:cNvPr>
          <p:cNvCxnSpPr>
            <a:cxnSpLocks/>
          </p:cNvCxnSpPr>
          <p:nvPr/>
        </p:nvCxnSpPr>
        <p:spPr>
          <a:xfrm>
            <a:off x="122830" y="974366"/>
            <a:ext cx="1195283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 name="Immagine 1" descr="Immagine che contiene testo, Carattere, logo, simbolo&#10;&#10;Descrizione generata automaticamente">
            <a:extLst>
              <a:ext uri="{FF2B5EF4-FFF2-40B4-BE49-F238E27FC236}">
                <a16:creationId xmlns:a16="http://schemas.microsoft.com/office/drawing/2014/main" id="{9AD0B3B6-5CFF-4EDB-B544-1ED89D77C385}"/>
              </a:ext>
            </a:extLst>
          </p:cNvPr>
          <p:cNvPicPr>
            <a:picLocks noChangeAspect="1"/>
          </p:cNvPicPr>
          <p:nvPr/>
        </p:nvPicPr>
        <p:blipFill>
          <a:blip r:embed="rId4"/>
          <a:stretch>
            <a:fillRect/>
          </a:stretch>
        </p:blipFill>
        <p:spPr>
          <a:xfrm>
            <a:off x="122830" y="142843"/>
            <a:ext cx="1787858" cy="503622"/>
          </a:xfrm>
          <a:prstGeom prst="rect">
            <a:avLst/>
          </a:prstGeom>
        </p:spPr>
      </p:pic>
      <p:sp>
        <p:nvSpPr>
          <p:cNvPr id="4" name="CasellaDiTesto 3">
            <a:extLst>
              <a:ext uri="{FF2B5EF4-FFF2-40B4-BE49-F238E27FC236}">
                <a16:creationId xmlns:a16="http://schemas.microsoft.com/office/drawing/2014/main" id="{7B503EC1-E8A7-277B-5AEC-FF53393C5634}"/>
              </a:ext>
            </a:extLst>
          </p:cNvPr>
          <p:cNvSpPr txBox="1"/>
          <p:nvPr/>
        </p:nvSpPr>
        <p:spPr>
          <a:xfrm>
            <a:off x="0" y="681202"/>
            <a:ext cx="2844048" cy="215444"/>
          </a:xfrm>
          <a:prstGeom prst="rect">
            <a:avLst/>
          </a:prstGeom>
          <a:noFill/>
        </p:spPr>
        <p:txBody>
          <a:bodyPr wrap="none" rtlCol="0">
            <a:spAutoFit/>
          </a:bodyPr>
          <a:lstStyle/>
          <a:p>
            <a:r>
              <a:rPr lang="it-IT" sz="800">
                <a:latin typeface="Adobe Caslon Pro" panose="0205050205050A020403" pitchFamily="18" charset="0"/>
                <a:ea typeface="NSimSun" panose="02010609030101010101" pitchFamily="49" charset="-122"/>
              </a:rPr>
              <a:t>Dip. di Ingegneria Elettrica e delle Tecnologie dell’Informazione</a:t>
            </a:r>
          </a:p>
        </p:txBody>
      </p:sp>
      <p:sp>
        <p:nvSpPr>
          <p:cNvPr id="8" name="TextBox 1">
            <a:extLst>
              <a:ext uri="{FF2B5EF4-FFF2-40B4-BE49-F238E27FC236}">
                <a16:creationId xmlns:a16="http://schemas.microsoft.com/office/drawing/2014/main" id="{655D0F37-5227-DEA3-2232-A6F45ABE66C8}"/>
              </a:ext>
            </a:extLst>
          </p:cNvPr>
          <p:cNvSpPr txBox="1"/>
          <p:nvPr/>
        </p:nvSpPr>
        <p:spPr>
          <a:xfrm>
            <a:off x="3241154" y="325435"/>
            <a:ext cx="5709687" cy="512961"/>
          </a:xfrm>
          <a:prstGeom prst="rect">
            <a:avLst/>
          </a:prstGeom>
          <a:noFill/>
        </p:spPr>
        <p:txBody>
          <a:bodyPr wrap="square" lIns="0" tIns="0" rIns="0" bIns="0" rtlCol="0">
            <a:spAutoFit/>
          </a:bodyPr>
          <a:lstStyle/>
          <a:p>
            <a:pPr>
              <a:lnSpc>
                <a:spcPts val="4000"/>
              </a:lnSpc>
            </a:pPr>
            <a:r>
              <a:rPr lang="en-US" sz="4400" b="1">
                <a:solidFill>
                  <a:srgbClr val="002060"/>
                </a:solidFill>
                <a:latin typeface="Segoe UI" panose="020B0502040204020203" pitchFamily="34" charset="0"/>
                <a:cs typeface="Segoe UI" panose="020B0502040204020203" pitchFamily="34" charset="0"/>
              </a:rPr>
              <a:t>NIST Control Families</a:t>
            </a:r>
          </a:p>
        </p:txBody>
      </p:sp>
      <p:sp>
        <p:nvSpPr>
          <p:cNvPr id="16" name="TextBox 4">
            <a:extLst>
              <a:ext uri="{FF2B5EF4-FFF2-40B4-BE49-F238E27FC236}">
                <a16:creationId xmlns:a16="http://schemas.microsoft.com/office/drawing/2014/main" id="{0C897FB8-64A0-2536-2201-607E85D9AB04}"/>
              </a:ext>
            </a:extLst>
          </p:cNvPr>
          <p:cNvSpPr txBox="1"/>
          <p:nvPr/>
        </p:nvSpPr>
        <p:spPr>
          <a:xfrm>
            <a:off x="940348" y="2303037"/>
            <a:ext cx="7562903" cy="430887"/>
          </a:xfrm>
          <a:prstGeom prst="rect">
            <a:avLst/>
          </a:prstGeom>
        </p:spPr>
        <p:txBody>
          <a:bodyPr wrap="square" lIns="0" tIns="0" rIns="0" bIns="0">
            <a:spAutoFit/>
          </a:bodyPr>
          <a:lstStyle>
            <a:defPPr>
              <a:defRPr lang="en-US"/>
            </a:defPPr>
            <a:lvl1pPr>
              <a:defRPr sz="1600" i="1">
                <a:solidFill>
                  <a:srgbClr val="002060"/>
                </a:solidFill>
                <a:latin typeface="+mj-lt"/>
                <a:cs typeface="Segoe UI" panose="020B0502040204020203" pitchFamily="34" charset="0"/>
              </a:defRPr>
            </a:lvl1pPr>
          </a:lstStyle>
          <a:p>
            <a:pPr marL="285750" indent="-285750">
              <a:buFont typeface="Arial" panose="020B0604020202020204" pitchFamily="34" charset="0"/>
              <a:buChar char="•"/>
            </a:pPr>
            <a:r>
              <a:rPr lang="it-IT" sz="1400"/>
              <a:t>IA-5 (6): Proteggere gli autenticatori in base alla categoria di sicurezza delle informazioni a cui l’autenticazione permette l’accesso.</a:t>
            </a:r>
          </a:p>
        </p:txBody>
      </p:sp>
      <p:sp>
        <p:nvSpPr>
          <p:cNvPr id="19" name="TextBox 4">
            <a:extLst>
              <a:ext uri="{FF2B5EF4-FFF2-40B4-BE49-F238E27FC236}">
                <a16:creationId xmlns:a16="http://schemas.microsoft.com/office/drawing/2014/main" id="{65E19256-0439-EC6C-C898-2220A1038244}"/>
              </a:ext>
            </a:extLst>
          </p:cNvPr>
          <p:cNvSpPr txBox="1"/>
          <p:nvPr/>
        </p:nvSpPr>
        <p:spPr>
          <a:xfrm>
            <a:off x="613949" y="3571121"/>
            <a:ext cx="10964101" cy="1661993"/>
          </a:xfrm>
          <a:prstGeom prst="rect">
            <a:avLst/>
          </a:prstGeom>
        </p:spPr>
        <p:txBody>
          <a:bodyPr wrap="square" lIns="0" tIns="0" rIns="0" bIns="0">
            <a:spAutoFit/>
          </a:bodyPr>
          <a:lstStyle>
            <a:defPPr>
              <a:defRPr lang="en-US"/>
            </a:defPPr>
            <a:lvl1pPr>
              <a:defRPr sz="1600" i="1">
                <a:solidFill>
                  <a:srgbClr val="002060"/>
                </a:solidFill>
                <a:latin typeface="+mj-lt"/>
                <a:cs typeface="Segoe UI" panose="020B0502040204020203" pitchFamily="34" charset="0"/>
              </a:defRPr>
            </a:lvl1pPr>
          </a:lstStyle>
          <a:p>
            <a:r>
              <a:rPr lang="it-IT" sz="1800"/>
              <a:t>Con Cognito, abbiamo soddisfatto i requisiti del controllo IA-5 (6) proteggendo gli autenticatori degli utenti con diverse misure di sicurezza. Cognito non memorizza le password direttamente, ma utilizza il protocollo Secure Remote Password (SRP), memorizzando invece i verifier e i salt risultanti da questo processo. Questi verifier sono crittografati con AES 256. Il verifier della password viene derivato da un hash del salt e della password. Inoltre, Cognito garantisce che solo i legittimi titolari possano utilizzare gli autenticatori tramite politiche di accesso rigorose e l'uso di Multi-Factor Authentication (MFA).</a:t>
            </a:r>
          </a:p>
        </p:txBody>
      </p:sp>
      <p:sp>
        <p:nvSpPr>
          <p:cNvPr id="6" name="TextBox 1">
            <a:extLst>
              <a:ext uri="{FF2B5EF4-FFF2-40B4-BE49-F238E27FC236}">
                <a16:creationId xmlns:a16="http://schemas.microsoft.com/office/drawing/2014/main" id="{8346FDBB-59B5-234C-C33A-CEB6C64969DA}"/>
              </a:ext>
            </a:extLst>
          </p:cNvPr>
          <p:cNvSpPr txBox="1"/>
          <p:nvPr/>
        </p:nvSpPr>
        <p:spPr>
          <a:xfrm>
            <a:off x="4659027" y="1047600"/>
            <a:ext cx="2873939" cy="454420"/>
          </a:xfrm>
          <a:prstGeom prst="rect">
            <a:avLst/>
          </a:prstGeom>
          <a:noFill/>
        </p:spPr>
        <p:txBody>
          <a:bodyPr wrap="square" lIns="0" tIns="0" rIns="0" bIns="0" rtlCol="0">
            <a:spAutoFit/>
          </a:bodyPr>
          <a:lstStyle/>
          <a:p>
            <a:pPr>
              <a:lnSpc>
                <a:spcPts val="4000"/>
              </a:lnSpc>
            </a:pPr>
            <a:r>
              <a:rPr lang="en-US" sz="2400" b="1">
                <a:solidFill>
                  <a:schemeClr val="accent1">
                    <a:lumMod val="50000"/>
                  </a:schemeClr>
                </a:solidFill>
                <a:latin typeface="Segoe UI" panose="020B0502040204020203" pitchFamily="34" charset="0"/>
                <a:cs typeface="Segoe UI" panose="020B0502040204020203" pitchFamily="34" charset="0"/>
              </a:rPr>
              <a:t>IA-5: Enhancements</a:t>
            </a:r>
          </a:p>
        </p:txBody>
      </p:sp>
      <p:cxnSp>
        <p:nvCxnSpPr>
          <p:cNvPr id="7" name="Connettore diritto 6">
            <a:extLst>
              <a:ext uri="{FF2B5EF4-FFF2-40B4-BE49-F238E27FC236}">
                <a16:creationId xmlns:a16="http://schemas.microsoft.com/office/drawing/2014/main" id="{373A815F-B6B0-E516-9225-0EEF75C55CA4}"/>
              </a:ext>
            </a:extLst>
          </p:cNvPr>
          <p:cNvCxnSpPr>
            <a:cxnSpLocks/>
          </p:cNvCxnSpPr>
          <p:nvPr/>
        </p:nvCxnSpPr>
        <p:spPr>
          <a:xfrm>
            <a:off x="4721799" y="1565000"/>
            <a:ext cx="272021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000866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outVertical)">
                                      <p:cBhvr>
                                        <p:cTn id="7" dur="2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Immagine 14" descr="Immagine che contiene testo, Carattere, logo, Elementi grafici&#10;&#10;Descrizione generata automaticamente">
            <a:extLst>
              <a:ext uri="{FF2B5EF4-FFF2-40B4-BE49-F238E27FC236}">
                <a16:creationId xmlns:a16="http://schemas.microsoft.com/office/drawing/2014/main" id="{520F538A-1EFC-6F0D-6BAE-6F4BFB5770C0}"/>
              </a:ext>
            </a:extLst>
          </p:cNvPr>
          <p:cNvPicPr>
            <a:picLocks noChangeAspect="1"/>
          </p:cNvPicPr>
          <p:nvPr/>
        </p:nvPicPr>
        <p:blipFill>
          <a:blip r:embed="rId3"/>
          <a:stretch>
            <a:fillRect/>
          </a:stretch>
        </p:blipFill>
        <p:spPr>
          <a:xfrm>
            <a:off x="9256476" y="2303037"/>
            <a:ext cx="1549438" cy="740502"/>
          </a:xfrm>
          <a:prstGeom prst="rect">
            <a:avLst/>
          </a:prstGeom>
        </p:spPr>
      </p:pic>
      <p:sp>
        <p:nvSpPr>
          <p:cNvPr id="13" name="Rectangle 2" descr="This is an image of a desk with laptop computers and people working.">
            <a:extLst>
              <a:ext uri="{FF2B5EF4-FFF2-40B4-BE49-F238E27FC236}">
                <a16:creationId xmlns:a16="http://schemas.microsoft.com/office/drawing/2014/main" id="{3E5B1C40-E7FB-3A7E-0E4D-AB28CA97936D}"/>
              </a:ext>
            </a:extLst>
          </p:cNvPr>
          <p:cNvSpPr/>
          <p:nvPr/>
        </p:nvSpPr>
        <p:spPr>
          <a:xfrm>
            <a:off x="595038" y="1901884"/>
            <a:ext cx="10964101" cy="1425161"/>
          </a:xfrm>
          <a:prstGeom prst="roundRect">
            <a:avLst/>
          </a:prstGeom>
          <a:gradFill>
            <a:gsLst>
              <a:gs pos="1000">
                <a:srgbClr val="7CEFD8">
                  <a:alpha val="79000"/>
                </a:srgbClr>
              </a:gs>
              <a:gs pos="79000">
                <a:srgbClr val="6672E4">
                  <a:alpha val="84000"/>
                </a:srgbClr>
              </a:gs>
              <a:gs pos="98000">
                <a:srgbClr val="882BE5">
                  <a:alpha val="66000"/>
                </a:srgbClr>
              </a:gs>
            </a:gsLst>
            <a:lin ang="5400000" scaled="1"/>
          </a:gradFill>
          <a:ln w="12700" cap="flat">
            <a:noFill/>
            <a:prstDash val="solid"/>
            <a:miter lim="800000"/>
            <a:headEnd/>
            <a:tailEnd/>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a:solidFill>
                <a:schemeClr val="tx1"/>
              </a:solidFill>
            </a:endParaRPr>
          </a:p>
        </p:txBody>
      </p:sp>
      <p:sp>
        <p:nvSpPr>
          <p:cNvPr id="68" name="Title 67" hidden="1">
            <a:extLst>
              <a:ext uri="{FF2B5EF4-FFF2-40B4-BE49-F238E27FC236}">
                <a16:creationId xmlns:a16="http://schemas.microsoft.com/office/drawing/2014/main" id="{3D46526D-118F-4F6F-BAE0-066F422EBD1E}"/>
              </a:ext>
            </a:extLst>
          </p:cNvPr>
          <p:cNvSpPr>
            <a:spLocks noGrp="1"/>
          </p:cNvSpPr>
          <p:nvPr>
            <p:ph type="title"/>
          </p:nvPr>
        </p:nvSpPr>
        <p:spPr/>
        <p:txBody>
          <a:bodyPr/>
          <a:lstStyle/>
          <a:p>
            <a:r>
              <a:rPr lang="en-US"/>
              <a:t>Human resources slide 3</a:t>
            </a:r>
          </a:p>
        </p:txBody>
      </p:sp>
      <p:sp>
        <p:nvSpPr>
          <p:cNvPr id="7" name="TextBox 1">
            <a:extLst>
              <a:ext uri="{FF2B5EF4-FFF2-40B4-BE49-F238E27FC236}">
                <a16:creationId xmlns:a16="http://schemas.microsoft.com/office/drawing/2014/main" id="{7D8D20A7-E1B1-F1F8-6FBB-57A2750CF7D4}"/>
              </a:ext>
            </a:extLst>
          </p:cNvPr>
          <p:cNvSpPr txBox="1"/>
          <p:nvPr/>
        </p:nvSpPr>
        <p:spPr>
          <a:xfrm>
            <a:off x="3694835" y="1047600"/>
            <a:ext cx="4374578" cy="454420"/>
          </a:xfrm>
          <a:prstGeom prst="rect">
            <a:avLst/>
          </a:prstGeom>
          <a:noFill/>
        </p:spPr>
        <p:txBody>
          <a:bodyPr wrap="square" lIns="0" tIns="0" rIns="0" bIns="0" rtlCol="0">
            <a:spAutoFit/>
          </a:bodyPr>
          <a:lstStyle/>
          <a:p>
            <a:pPr>
              <a:lnSpc>
                <a:spcPts val="4000"/>
              </a:lnSpc>
            </a:pPr>
            <a:r>
              <a:rPr lang="en-US" sz="2400" b="1">
                <a:solidFill>
                  <a:schemeClr val="accent1">
                    <a:lumMod val="50000"/>
                  </a:schemeClr>
                </a:solidFill>
                <a:latin typeface="Segoe UI" panose="020B0502040204020203" pitchFamily="34" charset="0"/>
                <a:cs typeface="Segoe UI" panose="020B0502040204020203" pitchFamily="34" charset="0"/>
              </a:rPr>
              <a:t>IA-6: Authentication Feedback</a:t>
            </a:r>
          </a:p>
        </p:txBody>
      </p:sp>
      <p:cxnSp>
        <p:nvCxnSpPr>
          <p:cNvPr id="11" name="Connettore diritto 10">
            <a:extLst>
              <a:ext uri="{FF2B5EF4-FFF2-40B4-BE49-F238E27FC236}">
                <a16:creationId xmlns:a16="http://schemas.microsoft.com/office/drawing/2014/main" id="{BE642B90-CACB-10C6-B53E-96104CBAB4A0}"/>
              </a:ext>
            </a:extLst>
          </p:cNvPr>
          <p:cNvCxnSpPr>
            <a:cxnSpLocks/>
          </p:cNvCxnSpPr>
          <p:nvPr/>
        </p:nvCxnSpPr>
        <p:spPr>
          <a:xfrm>
            <a:off x="3764391" y="1565000"/>
            <a:ext cx="419823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Connettore diritto 24">
            <a:extLst>
              <a:ext uri="{FF2B5EF4-FFF2-40B4-BE49-F238E27FC236}">
                <a16:creationId xmlns:a16="http://schemas.microsoft.com/office/drawing/2014/main" id="{F34CCCFE-A208-A168-A9F0-346B7A1E6E2F}"/>
              </a:ext>
            </a:extLst>
          </p:cNvPr>
          <p:cNvCxnSpPr>
            <a:cxnSpLocks/>
          </p:cNvCxnSpPr>
          <p:nvPr/>
        </p:nvCxnSpPr>
        <p:spPr>
          <a:xfrm>
            <a:off x="122830" y="974366"/>
            <a:ext cx="1195283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 name="Immagine 1" descr="Immagine che contiene testo, Carattere, logo, simbolo&#10;&#10;Descrizione generata automaticamente">
            <a:extLst>
              <a:ext uri="{FF2B5EF4-FFF2-40B4-BE49-F238E27FC236}">
                <a16:creationId xmlns:a16="http://schemas.microsoft.com/office/drawing/2014/main" id="{9AD0B3B6-5CFF-4EDB-B544-1ED89D77C385}"/>
              </a:ext>
            </a:extLst>
          </p:cNvPr>
          <p:cNvPicPr>
            <a:picLocks noChangeAspect="1"/>
          </p:cNvPicPr>
          <p:nvPr/>
        </p:nvPicPr>
        <p:blipFill>
          <a:blip r:embed="rId4"/>
          <a:stretch>
            <a:fillRect/>
          </a:stretch>
        </p:blipFill>
        <p:spPr>
          <a:xfrm>
            <a:off x="122830" y="142843"/>
            <a:ext cx="1787858" cy="503622"/>
          </a:xfrm>
          <a:prstGeom prst="rect">
            <a:avLst/>
          </a:prstGeom>
        </p:spPr>
      </p:pic>
      <p:sp>
        <p:nvSpPr>
          <p:cNvPr id="4" name="CasellaDiTesto 3">
            <a:extLst>
              <a:ext uri="{FF2B5EF4-FFF2-40B4-BE49-F238E27FC236}">
                <a16:creationId xmlns:a16="http://schemas.microsoft.com/office/drawing/2014/main" id="{7B503EC1-E8A7-277B-5AEC-FF53393C5634}"/>
              </a:ext>
            </a:extLst>
          </p:cNvPr>
          <p:cNvSpPr txBox="1"/>
          <p:nvPr/>
        </p:nvSpPr>
        <p:spPr>
          <a:xfrm>
            <a:off x="0" y="681202"/>
            <a:ext cx="2844048" cy="215444"/>
          </a:xfrm>
          <a:prstGeom prst="rect">
            <a:avLst/>
          </a:prstGeom>
          <a:noFill/>
        </p:spPr>
        <p:txBody>
          <a:bodyPr wrap="none" rtlCol="0">
            <a:spAutoFit/>
          </a:bodyPr>
          <a:lstStyle/>
          <a:p>
            <a:r>
              <a:rPr lang="it-IT" sz="800">
                <a:latin typeface="Adobe Caslon Pro" panose="0205050205050A020403" pitchFamily="18" charset="0"/>
                <a:ea typeface="NSimSun" panose="02010609030101010101" pitchFamily="49" charset="-122"/>
              </a:rPr>
              <a:t>Dip. di Ingegneria Elettrica e delle Tecnologie dell’Informazione</a:t>
            </a:r>
          </a:p>
        </p:txBody>
      </p:sp>
      <p:sp>
        <p:nvSpPr>
          <p:cNvPr id="8" name="TextBox 1">
            <a:extLst>
              <a:ext uri="{FF2B5EF4-FFF2-40B4-BE49-F238E27FC236}">
                <a16:creationId xmlns:a16="http://schemas.microsoft.com/office/drawing/2014/main" id="{655D0F37-5227-DEA3-2232-A6F45ABE66C8}"/>
              </a:ext>
            </a:extLst>
          </p:cNvPr>
          <p:cNvSpPr txBox="1"/>
          <p:nvPr/>
        </p:nvSpPr>
        <p:spPr>
          <a:xfrm>
            <a:off x="3241154" y="325435"/>
            <a:ext cx="5709687" cy="512961"/>
          </a:xfrm>
          <a:prstGeom prst="rect">
            <a:avLst/>
          </a:prstGeom>
          <a:noFill/>
        </p:spPr>
        <p:txBody>
          <a:bodyPr wrap="square" lIns="0" tIns="0" rIns="0" bIns="0" rtlCol="0">
            <a:spAutoFit/>
          </a:bodyPr>
          <a:lstStyle/>
          <a:p>
            <a:pPr>
              <a:lnSpc>
                <a:spcPts val="4000"/>
              </a:lnSpc>
            </a:pPr>
            <a:r>
              <a:rPr lang="en-US" sz="4400" b="1">
                <a:solidFill>
                  <a:srgbClr val="002060"/>
                </a:solidFill>
                <a:latin typeface="Segoe UI" panose="020B0502040204020203" pitchFamily="34" charset="0"/>
                <a:cs typeface="Segoe UI" panose="020B0502040204020203" pitchFamily="34" charset="0"/>
              </a:rPr>
              <a:t>NIST Control Families</a:t>
            </a:r>
          </a:p>
        </p:txBody>
      </p:sp>
      <p:sp>
        <p:nvSpPr>
          <p:cNvPr id="16" name="TextBox 4">
            <a:extLst>
              <a:ext uri="{FF2B5EF4-FFF2-40B4-BE49-F238E27FC236}">
                <a16:creationId xmlns:a16="http://schemas.microsoft.com/office/drawing/2014/main" id="{0C897FB8-64A0-2536-2201-607E85D9AB04}"/>
              </a:ext>
            </a:extLst>
          </p:cNvPr>
          <p:cNvSpPr txBox="1"/>
          <p:nvPr/>
        </p:nvSpPr>
        <p:spPr>
          <a:xfrm>
            <a:off x="940348" y="2257789"/>
            <a:ext cx="7562903" cy="430887"/>
          </a:xfrm>
          <a:prstGeom prst="rect">
            <a:avLst/>
          </a:prstGeom>
        </p:spPr>
        <p:txBody>
          <a:bodyPr wrap="square" lIns="0" tIns="0" rIns="0" bIns="0">
            <a:spAutoFit/>
          </a:bodyPr>
          <a:lstStyle>
            <a:defPPr>
              <a:defRPr lang="en-US"/>
            </a:defPPr>
            <a:lvl1pPr>
              <a:defRPr sz="1600" i="1">
                <a:solidFill>
                  <a:srgbClr val="002060"/>
                </a:solidFill>
                <a:latin typeface="+mj-lt"/>
                <a:cs typeface="Segoe UI" panose="020B0502040204020203" pitchFamily="34" charset="0"/>
              </a:defRPr>
            </a:lvl1pPr>
          </a:lstStyle>
          <a:p>
            <a:r>
              <a:rPr lang="it-IT" sz="1400"/>
              <a:t>Oscurare il feedback delle credenziali di autenticazione durante il processo di autenticazione al fine di proteggere l’informazione da individui non autorizzati.</a:t>
            </a:r>
          </a:p>
        </p:txBody>
      </p:sp>
      <p:sp>
        <p:nvSpPr>
          <p:cNvPr id="5" name="TextBox 4">
            <a:extLst>
              <a:ext uri="{FF2B5EF4-FFF2-40B4-BE49-F238E27FC236}">
                <a16:creationId xmlns:a16="http://schemas.microsoft.com/office/drawing/2014/main" id="{AFCCA42D-980E-20E1-DAD3-F63098738312}"/>
              </a:ext>
            </a:extLst>
          </p:cNvPr>
          <p:cNvSpPr txBox="1"/>
          <p:nvPr/>
        </p:nvSpPr>
        <p:spPr>
          <a:xfrm>
            <a:off x="613946" y="3444692"/>
            <a:ext cx="10964101" cy="1384995"/>
          </a:xfrm>
          <a:prstGeom prst="rect">
            <a:avLst/>
          </a:prstGeom>
        </p:spPr>
        <p:txBody>
          <a:bodyPr wrap="square" lIns="0" tIns="0" rIns="0" bIns="0">
            <a:spAutoFit/>
          </a:bodyPr>
          <a:lstStyle>
            <a:defPPr>
              <a:defRPr lang="en-US"/>
            </a:defPPr>
            <a:lvl1pPr>
              <a:defRPr sz="1600" i="1">
                <a:solidFill>
                  <a:srgbClr val="002060"/>
                </a:solidFill>
                <a:latin typeface="+mj-lt"/>
                <a:cs typeface="Segoe UI" panose="020B0502040204020203" pitchFamily="34" charset="0"/>
              </a:defRPr>
            </a:lvl1pPr>
          </a:lstStyle>
          <a:p>
            <a:r>
              <a:rPr lang="it-IT" sz="1800"/>
              <a:t>Le credenziali sensibili, come la password, vengono inserite nel form di login e visualizzate come punti neri per garantire la sicurezza durante l'immissione. Nel caso di inserimento errato, il sistema non fornisce dettagli specifici sugli errori commessi, limitandosi a informare genericamente che i dati inseriti non sono corretti. Questa pratica è finalizzata a proteggere la riservatezza delle informazioni sensibili e a prevenire la divulgazione accidentale di dettagli critici durante il processo di autenticazione.</a:t>
            </a:r>
          </a:p>
        </p:txBody>
      </p:sp>
      <p:pic>
        <p:nvPicPr>
          <p:cNvPr id="9" name="Immagine 8" descr="Immagine che contiene testo, schermata, Carattere, numero&#10;&#10;Descrizione generata automaticamente">
            <a:extLst>
              <a:ext uri="{FF2B5EF4-FFF2-40B4-BE49-F238E27FC236}">
                <a16:creationId xmlns:a16="http://schemas.microsoft.com/office/drawing/2014/main" id="{A820EDAF-730C-F4A3-1D44-FFFA5B3E528D}"/>
              </a:ext>
            </a:extLst>
          </p:cNvPr>
          <p:cNvPicPr>
            <a:picLocks noChangeAspect="1"/>
          </p:cNvPicPr>
          <p:nvPr/>
        </p:nvPicPr>
        <p:blipFill>
          <a:blip r:embed="rId5"/>
          <a:stretch>
            <a:fillRect/>
          </a:stretch>
        </p:blipFill>
        <p:spPr>
          <a:xfrm>
            <a:off x="3667705" y="4930240"/>
            <a:ext cx="2428291" cy="1856595"/>
          </a:xfrm>
          <a:prstGeom prst="rect">
            <a:avLst/>
          </a:prstGeom>
        </p:spPr>
      </p:pic>
      <p:pic>
        <p:nvPicPr>
          <p:cNvPr id="12" name="Immagine 11" descr="Immagine che contiene testo, schermata, Carattere, numero&#10;&#10;Descrizione generata automaticamente">
            <a:extLst>
              <a:ext uri="{FF2B5EF4-FFF2-40B4-BE49-F238E27FC236}">
                <a16:creationId xmlns:a16="http://schemas.microsoft.com/office/drawing/2014/main" id="{6AFCC5C7-E489-DEAC-10D2-393384F64D2B}"/>
              </a:ext>
            </a:extLst>
          </p:cNvPr>
          <p:cNvPicPr>
            <a:picLocks noChangeAspect="1"/>
          </p:cNvPicPr>
          <p:nvPr/>
        </p:nvPicPr>
        <p:blipFill>
          <a:blip r:embed="rId6"/>
          <a:stretch>
            <a:fillRect/>
          </a:stretch>
        </p:blipFill>
        <p:spPr>
          <a:xfrm>
            <a:off x="6522549" y="4746140"/>
            <a:ext cx="2294403" cy="2040695"/>
          </a:xfrm>
          <a:prstGeom prst="rect">
            <a:avLst/>
          </a:prstGeom>
        </p:spPr>
      </p:pic>
    </p:spTree>
    <p:extLst>
      <p:ext uri="{BB962C8B-B14F-4D97-AF65-F5344CB8AC3E}">
        <p14:creationId xmlns:p14="http://schemas.microsoft.com/office/powerpoint/2010/main" val="1775430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arn(outVertical)">
                                      <p:cBhvr>
                                        <p:cTn id="7" dur="2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Immagine 14" descr="Immagine che contiene testo, Carattere, logo, Elementi grafici&#10;&#10;Descrizione generata automaticamente">
            <a:extLst>
              <a:ext uri="{FF2B5EF4-FFF2-40B4-BE49-F238E27FC236}">
                <a16:creationId xmlns:a16="http://schemas.microsoft.com/office/drawing/2014/main" id="{520F538A-1EFC-6F0D-6BAE-6F4BFB5770C0}"/>
              </a:ext>
            </a:extLst>
          </p:cNvPr>
          <p:cNvPicPr>
            <a:picLocks noChangeAspect="1"/>
          </p:cNvPicPr>
          <p:nvPr/>
        </p:nvPicPr>
        <p:blipFill>
          <a:blip r:embed="rId3"/>
          <a:stretch>
            <a:fillRect/>
          </a:stretch>
        </p:blipFill>
        <p:spPr>
          <a:xfrm>
            <a:off x="9256476" y="2303037"/>
            <a:ext cx="1549438" cy="740502"/>
          </a:xfrm>
          <a:prstGeom prst="rect">
            <a:avLst/>
          </a:prstGeom>
        </p:spPr>
      </p:pic>
      <p:sp>
        <p:nvSpPr>
          <p:cNvPr id="13" name="Rectangle 2" descr="This is an image of a desk with laptop computers and people working.">
            <a:extLst>
              <a:ext uri="{FF2B5EF4-FFF2-40B4-BE49-F238E27FC236}">
                <a16:creationId xmlns:a16="http://schemas.microsoft.com/office/drawing/2014/main" id="{3E5B1C40-E7FB-3A7E-0E4D-AB28CA97936D}"/>
              </a:ext>
            </a:extLst>
          </p:cNvPr>
          <p:cNvSpPr/>
          <p:nvPr/>
        </p:nvSpPr>
        <p:spPr>
          <a:xfrm>
            <a:off x="595038" y="1901884"/>
            <a:ext cx="10964101" cy="1425161"/>
          </a:xfrm>
          <a:prstGeom prst="roundRect">
            <a:avLst/>
          </a:prstGeom>
          <a:gradFill>
            <a:gsLst>
              <a:gs pos="1000">
                <a:srgbClr val="7CEFD8">
                  <a:alpha val="79000"/>
                </a:srgbClr>
              </a:gs>
              <a:gs pos="79000">
                <a:srgbClr val="6672E4">
                  <a:alpha val="84000"/>
                </a:srgbClr>
              </a:gs>
              <a:gs pos="98000">
                <a:srgbClr val="882BE5">
                  <a:alpha val="66000"/>
                </a:srgbClr>
              </a:gs>
            </a:gsLst>
            <a:lin ang="5400000" scaled="1"/>
          </a:gradFill>
          <a:ln w="12700" cap="flat">
            <a:noFill/>
            <a:prstDash val="solid"/>
            <a:miter lim="800000"/>
            <a:headEnd/>
            <a:tailEnd/>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a:solidFill>
                <a:schemeClr val="tx1"/>
              </a:solidFill>
            </a:endParaRPr>
          </a:p>
        </p:txBody>
      </p:sp>
      <p:sp>
        <p:nvSpPr>
          <p:cNvPr id="68" name="Title 67" hidden="1">
            <a:extLst>
              <a:ext uri="{FF2B5EF4-FFF2-40B4-BE49-F238E27FC236}">
                <a16:creationId xmlns:a16="http://schemas.microsoft.com/office/drawing/2014/main" id="{3D46526D-118F-4F6F-BAE0-066F422EBD1E}"/>
              </a:ext>
            </a:extLst>
          </p:cNvPr>
          <p:cNvSpPr>
            <a:spLocks noGrp="1"/>
          </p:cNvSpPr>
          <p:nvPr>
            <p:ph type="title"/>
          </p:nvPr>
        </p:nvSpPr>
        <p:spPr/>
        <p:txBody>
          <a:bodyPr/>
          <a:lstStyle/>
          <a:p>
            <a:r>
              <a:rPr lang="en-US"/>
              <a:t>Human resources slide 3</a:t>
            </a:r>
          </a:p>
        </p:txBody>
      </p:sp>
      <p:sp>
        <p:nvSpPr>
          <p:cNvPr id="7" name="TextBox 1">
            <a:extLst>
              <a:ext uri="{FF2B5EF4-FFF2-40B4-BE49-F238E27FC236}">
                <a16:creationId xmlns:a16="http://schemas.microsoft.com/office/drawing/2014/main" id="{7D8D20A7-E1B1-F1F8-6FBB-57A2750CF7D4}"/>
              </a:ext>
            </a:extLst>
          </p:cNvPr>
          <p:cNvSpPr txBox="1"/>
          <p:nvPr/>
        </p:nvSpPr>
        <p:spPr>
          <a:xfrm>
            <a:off x="2739588" y="1046746"/>
            <a:ext cx="6712815" cy="454420"/>
          </a:xfrm>
          <a:prstGeom prst="rect">
            <a:avLst/>
          </a:prstGeom>
          <a:noFill/>
        </p:spPr>
        <p:txBody>
          <a:bodyPr wrap="square" lIns="0" tIns="0" rIns="0" bIns="0" rtlCol="0">
            <a:spAutoFit/>
          </a:bodyPr>
          <a:lstStyle/>
          <a:p>
            <a:pPr>
              <a:lnSpc>
                <a:spcPts val="4000"/>
              </a:lnSpc>
            </a:pPr>
            <a:r>
              <a:rPr lang="en-US" sz="2400" b="1">
                <a:solidFill>
                  <a:schemeClr val="accent1">
                    <a:lumMod val="50000"/>
                  </a:schemeClr>
                </a:solidFill>
                <a:latin typeface="Segoe UI" panose="020B0502040204020203" pitchFamily="34" charset="0"/>
                <a:cs typeface="Segoe UI" panose="020B0502040204020203" pitchFamily="34" charset="0"/>
              </a:rPr>
              <a:t>IA-9: Service Identification and Authentication</a:t>
            </a:r>
          </a:p>
        </p:txBody>
      </p:sp>
      <p:cxnSp>
        <p:nvCxnSpPr>
          <p:cNvPr id="11" name="Connettore diritto 10">
            <a:extLst>
              <a:ext uri="{FF2B5EF4-FFF2-40B4-BE49-F238E27FC236}">
                <a16:creationId xmlns:a16="http://schemas.microsoft.com/office/drawing/2014/main" id="{BE642B90-CACB-10C6-B53E-96104CBAB4A0}"/>
              </a:ext>
            </a:extLst>
          </p:cNvPr>
          <p:cNvCxnSpPr>
            <a:cxnSpLocks/>
          </p:cNvCxnSpPr>
          <p:nvPr/>
        </p:nvCxnSpPr>
        <p:spPr>
          <a:xfrm>
            <a:off x="2844048" y="1565000"/>
            <a:ext cx="646013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Connettore diritto 24">
            <a:extLst>
              <a:ext uri="{FF2B5EF4-FFF2-40B4-BE49-F238E27FC236}">
                <a16:creationId xmlns:a16="http://schemas.microsoft.com/office/drawing/2014/main" id="{F34CCCFE-A208-A168-A9F0-346B7A1E6E2F}"/>
              </a:ext>
            </a:extLst>
          </p:cNvPr>
          <p:cNvCxnSpPr>
            <a:cxnSpLocks/>
          </p:cNvCxnSpPr>
          <p:nvPr/>
        </p:nvCxnSpPr>
        <p:spPr>
          <a:xfrm>
            <a:off x="122830" y="974366"/>
            <a:ext cx="1195283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 name="Immagine 1" descr="Immagine che contiene testo, Carattere, logo, simbolo&#10;&#10;Descrizione generata automaticamente">
            <a:extLst>
              <a:ext uri="{FF2B5EF4-FFF2-40B4-BE49-F238E27FC236}">
                <a16:creationId xmlns:a16="http://schemas.microsoft.com/office/drawing/2014/main" id="{9AD0B3B6-5CFF-4EDB-B544-1ED89D77C385}"/>
              </a:ext>
            </a:extLst>
          </p:cNvPr>
          <p:cNvPicPr>
            <a:picLocks noChangeAspect="1"/>
          </p:cNvPicPr>
          <p:nvPr/>
        </p:nvPicPr>
        <p:blipFill>
          <a:blip r:embed="rId4"/>
          <a:stretch>
            <a:fillRect/>
          </a:stretch>
        </p:blipFill>
        <p:spPr>
          <a:xfrm>
            <a:off x="122830" y="142843"/>
            <a:ext cx="1787858" cy="503622"/>
          </a:xfrm>
          <a:prstGeom prst="rect">
            <a:avLst/>
          </a:prstGeom>
        </p:spPr>
      </p:pic>
      <p:sp>
        <p:nvSpPr>
          <p:cNvPr id="4" name="CasellaDiTesto 3">
            <a:extLst>
              <a:ext uri="{FF2B5EF4-FFF2-40B4-BE49-F238E27FC236}">
                <a16:creationId xmlns:a16="http://schemas.microsoft.com/office/drawing/2014/main" id="{7B503EC1-E8A7-277B-5AEC-FF53393C5634}"/>
              </a:ext>
            </a:extLst>
          </p:cNvPr>
          <p:cNvSpPr txBox="1"/>
          <p:nvPr/>
        </p:nvSpPr>
        <p:spPr>
          <a:xfrm>
            <a:off x="0" y="681202"/>
            <a:ext cx="2844048" cy="215444"/>
          </a:xfrm>
          <a:prstGeom prst="rect">
            <a:avLst/>
          </a:prstGeom>
          <a:noFill/>
        </p:spPr>
        <p:txBody>
          <a:bodyPr wrap="none" rtlCol="0">
            <a:spAutoFit/>
          </a:bodyPr>
          <a:lstStyle/>
          <a:p>
            <a:r>
              <a:rPr lang="it-IT" sz="800">
                <a:latin typeface="Adobe Caslon Pro" panose="0205050205050A020403" pitchFamily="18" charset="0"/>
                <a:ea typeface="NSimSun" panose="02010609030101010101" pitchFamily="49" charset="-122"/>
              </a:rPr>
              <a:t>Dip. di Ingegneria Elettrica e delle Tecnologie dell’Informazione</a:t>
            </a:r>
          </a:p>
        </p:txBody>
      </p:sp>
      <p:sp>
        <p:nvSpPr>
          <p:cNvPr id="8" name="TextBox 1">
            <a:extLst>
              <a:ext uri="{FF2B5EF4-FFF2-40B4-BE49-F238E27FC236}">
                <a16:creationId xmlns:a16="http://schemas.microsoft.com/office/drawing/2014/main" id="{655D0F37-5227-DEA3-2232-A6F45ABE66C8}"/>
              </a:ext>
            </a:extLst>
          </p:cNvPr>
          <p:cNvSpPr txBox="1"/>
          <p:nvPr/>
        </p:nvSpPr>
        <p:spPr>
          <a:xfrm>
            <a:off x="3241154" y="325435"/>
            <a:ext cx="5709687" cy="512961"/>
          </a:xfrm>
          <a:prstGeom prst="rect">
            <a:avLst/>
          </a:prstGeom>
          <a:noFill/>
        </p:spPr>
        <p:txBody>
          <a:bodyPr wrap="square" lIns="0" tIns="0" rIns="0" bIns="0" rtlCol="0">
            <a:spAutoFit/>
          </a:bodyPr>
          <a:lstStyle/>
          <a:p>
            <a:pPr>
              <a:lnSpc>
                <a:spcPts val="4000"/>
              </a:lnSpc>
            </a:pPr>
            <a:r>
              <a:rPr lang="en-US" sz="4400" b="1">
                <a:solidFill>
                  <a:srgbClr val="002060"/>
                </a:solidFill>
                <a:latin typeface="Segoe UI" panose="020B0502040204020203" pitchFamily="34" charset="0"/>
                <a:cs typeface="Segoe UI" panose="020B0502040204020203" pitchFamily="34" charset="0"/>
              </a:rPr>
              <a:t>NIST Control Families</a:t>
            </a:r>
          </a:p>
        </p:txBody>
      </p:sp>
      <p:sp>
        <p:nvSpPr>
          <p:cNvPr id="16" name="TextBox 4">
            <a:extLst>
              <a:ext uri="{FF2B5EF4-FFF2-40B4-BE49-F238E27FC236}">
                <a16:creationId xmlns:a16="http://schemas.microsoft.com/office/drawing/2014/main" id="{0C897FB8-64A0-2536-2201-607E85D9AB04}"/>
              </a:ext>
            </a:extLst>
          </p:cNvPr>
          <p:cNvSpPr txBox="1"/>
          <p:nvPr/>
        </p:nvSpPr>
        <p:spPr>
          <a:xfrm>
            <a:off x="940348" y="2257789"/>
            <a:ext cx="7562903" cy="430887"/>
          </a:xfrm>
          <a:prstGeom prst="rect">
            <a:avLst/>
          </a:prstGeom>
        </p:spPr>
        <p:txBody>
          <a:bodyPr wrap="square" lIns="0" tIns="0" rIns="0" bIns="0">
            <a:spAutoFit/>
          </a:bodyPr>
          <a:lstStyle>
            <a:defPPr>
              <a:defRPr lang="en-US"/>
            </a:defPPr>
            <a:lvl1pPr>
              <a:defRPr sz="1600" i="1">
                <a:solidFill>
                  <a:srgbClr val="002060"/>
                </a:solidFill>
                <a:latin typeface="+mj-lt"/>
                <a:cs typeface="Segoe UI" panose="020B0502040204020203" pitchFamily="34" charset="0"/>
              </a:defRPr>
            </a:lvl1pPr>
          </a:lstStyle>
          <a:p>
            <a:r>
              <a:rPr lang="it-IT" sz="1400"/>
              <a:t>Identificare e autenticare in modo univoco [Assegnazione: servizi e applicazioni di sistema definiti dall'organizzazione] prima di stabilire comunicazioni con dispositivi, utenti o altri servizi o applicazioni.</a:t>
            </a:r>
          </a:p>
        </p:txBody>
      </p:sp>
      <p:sp>
        <p:nvSpPr>
          <p:cNvPr id="5" name="TextBox 4">
            <a:extLst>
              <a:ext uri="{FF2B5EF4-FFF2-40B4-BE49-F238E27FC236}">
                <a16:creationId xmlns:a16="http://schemas.microsoft.com/office/drawing/2014/main" id="{AFCCA42D-980E-20E1-DAD3-F63098738312}"/>
              </a:ext>
            </a:extLst>
          </p:cNvPr>
          <p:cNvSpPr txBox="1"/>
          <p:nvPr/>
        </p:nvSpPr>
        <p:spPr>
          <a:xfrm>
            <a:off x="613944" y="3682950"/>
            <a:ext cx="10964101" cy="830997"/>
          </a:xfrm>
          <a:prstGeom prst="rect">
            <a:avLst/>
          </a:prstGeom>
        </p:spPr>
        <p:txBody>
          <a:bodyPr wrap="square" lIns="0" tIns="0" rIns="0" bIns="0">
            <a:spAutoFit/>
          </a:bodyPr>
          <a:lstStyle>
            <a:defPPr>
              <a:defRPr lang="en-US"/>
            </a:defPPr>
            <a:lvl1pPr>
              <a:defRPr sz="1600" i="1">
                <a:solidFill>
                  <a:srgbClr val="002060"/>
                </a:solidFill>
                <a:latin typeface="+mj-lt"/>
                <a:cs typeface="Segoe UI" panose="020B0502040204020203" pitchFamily="34" charset="0"/>
              </a:defRPr>
            </a:lvl1pPr>
          </a:lstStyle>
          <a:p>
            <a:r>
              <a:rPr lang="it-IT" sz="1800"/>
              <a:t>L'utilizzo di alcuni servizi richiede necessariamente l'autenticazione e l'autorizzazione, processi gestiti tramite il servizio Cognito. I servizi dell'architettura che necessitano di autenticazione e autorizzazione includono AppSync, DynamoDB, Lambda e S3 (Assets).</a:t>
            </a:r>
          </a:p>
        </p:txBody>
      </p:sp>
    </p:spTree>
    <p:extLst>
      <p:ext uri="{BB962C8B-B14F-4D97-AF65-F5344CB8AC3E}">
        <p14:creationId xmlns:p14="http://schemas.microsoft.com/office/powerpoint/2010/main" val="2588762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arn(outVertical)">
                                      <p:cBhvr>
                                        <p:cTn id="7" dur="2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Immagine 14" descr="Immagine che contiene testo, Carattere, logo, Elementi grafici&#10;&#10;Descrizione generata automaticamente">
            <a:extLst>
              <a:ext uri="{FF2B5EF4-FFF2-40B4-BE49-F238E27FC236}">
                <a16:creationId xmlns:a16="http://schemas.microsoft.com/office/drawing/2014/main" id="{520F538A-1EFC-6F0D-6BAE-6F4BFB5770C0}"/>
              </a:ext>
            </a:extLst>
          </p:cNvPr>
          <p:cNvPicPr>
            <a:picLocks noChangeAspect="1"/>
          </p:cNvPicPr>
          <p:nvPr/>
        </p:nvPicPr>
        <p:blipFill>
          <a:blip r:embed="rId3"/>
          <a:stretch>
            <a:fillRect/>
          </a:stretch>
        </p:blipFill>
        <p:spPr>
          <a:xfrm>
            <a:off x="9256476" y="2303037"/>
            <a:ext cx="1549438" cy="740502"/>
          </a:xfrm>
          <a:prstGeom prst="rect">
            <a:avLst/>
          </a:prstGeom>
        </p:spPr>
      </p:pic>
      <p:sp>
        <p:nvSpPr>
          <p:cNvPr id="13" name="Rectangle 2" descr="This is an image of a desk with laptop computers and people working.">
            <a:extLst>
              <a:ext uri="{FF2B5EF4-FFF2-40B4-BE49-F238E27FC236}">
                <a16:creationId xmlns:a16="http://schemas.microsoft.com/office/drawing/2014/main" id="{3E5B1C40-E7FB-3A7E-0E4D-AB28CA97936D}"/>
              </a:ext>
            </a:extLst>
          </p:cNvPr>
          <p:cNvSpPr/>
          <p:nvPr/>
        </p:nvSpPr>
        <p:spPr>
          <a:xfrm>
            <a:off x="595038" y="1901884"/>
            <a:ext cx="10964101" cy="1527116"/>
          </a:xfrm>
          <a:prstGeom prst="roundRect">
            <a:avLst/>
          </a:prstGeom>
          <a:gradFill>
            <a:gsLst>
              <a:gs pos="1000">
                <a:srgbClr val="7CEFD8">
                  <a:alpha val="79000"/>
                </a:srgbClr>
              </a:gs>
              <a:gs pos="79000">
                <a:srgbClr val="6672E4">
                  <a:alpha val="84000"/>
                </a:srgbClr>
              </a:gs>
              <a:gs pos="98000">
                <a:srgbClr val="882BE5">
                  <a:alpha val="66000"/>
                </a:srgbClr>
              </a:gs>
            </a:gsLst>
            <a:lin ang="5400000" scaled="1"/>
          </a:gradFill>
          <a:ln w="12700" cap="flat">
            <a:noFill/>
            <a:prstDash val="solid"/>
            <a:miter lim="800000"/>
            <a:headEnd/>
            <a:tailEnd/>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a:solidFill>
                <a:schemeClr val="tx1"/>
              </a:solidFill>
            </a:endParaRPr>
          </a:p>
        </p:txBody>
      </p:sp>
      <p:sp>
        <p:nvSpPr>
          <p:cNvPr id="68" name="Title 67" hidden="1">
            <a:extLst>
              <a:ext uri="{FF2B5EF4-FFF2-40B4-BE49-F238E27FC236}">
                <a16:creationId xmlns:a16="http://schemas.microsoft.com/office/drawing/2014/main" id="{3D46526D-118F-4F6F-BAE0-066F422EBD1E}"/>
              </a:ext>
            </a:extLst>
          </p:cNvPr>
          <p:cNvSpPr>
            <a:spLocks noGrp="1"/>
          </p:cNvSpPr>
          <p:nvPr>
            <p:ph type="title"/>
          </p:nvPr>
        </p:nvSpPr>
        <p:spPr/>
        <p:txBody>
          <a:bodyPr/>
          <a:lstStyle/>
          <a:p>
            <a:r>
              <a:rPr lang="en-US"/>
              <a:t>Human resources slide 3</a:t>
            </a:r>
          </a:p>
        </p:txBody>
      </p:sp>
      <p:sp>
        <p:nvSpPr>
          <p:cNvPr id="7" name="TextBox 1">
            <a:extLst>
              <a:ext uri="{FF2B5EF4-FFF2-40B4-BE49-F238E27FC236}">
                <a16:creationId xmlns:a16="http://schemas.microsoft.com/office/drawing/2014/main" id="{7D8D20A7-E1B1-F1F8-6FBB-57A2750CF7D4}"/>
              </a:ext>
            </a:extLst>
          </p:cNvPr>
          <p:cNvSpPr txBox="1"/>
          <p:nvPr/>
        </p:nvSpPr>
        <p:spPr>
          <a:xfrm>
            <a:off x="4250185" y="1047600"/>
            <a:ext cx="3647863" cy="454420"/>
          </a:xfrm>
          <a:prstGeom prst="rect">
            <a:avLst/>
          </a:prstGeom>
          <a:noFill/>
        </p:spPr>
        <p:txBody>
          <a:bodyPr wrap="square" lIns="0" tIns="0" rIns="0" bIns="0" rtlCol="0">
            <a:spAutoFit/>
          </a:bodyPr>
          <a:lstStyle/>
          <a:p>
            <a:pPr>
              <a:lnSpc>
                <a:spcPts val="4000"/>
              </a:lnSpc>
            </a:pPr>
            <a:r>
              <a:rPr lang="en-US" sz="2400" b="1">
                <a:solidFill>
                  <a:schemeClr val="accent1">
                    <a:lumMod val="50000"/>
                  </a:schemeClr>
                </a:solidFill>
                <a:latin typeface="Segoe UI" panose="020B0502040204020203" pitchFamily="34" charset="0"/>
                <a:cs typeface="Segoe UI" panose="020B0502040204020203" pitchFamily="34" charset="0"/>
              </a:rPr>
              <a:t>IA-11: Re-Authentication</a:t>
            </a:r>
          </a:p>
        </p:txBody>
      </p:sp>
      <p:cxnSp>
        <p:nvCxnSpPr>
          <p:cNvPr id="11" name="Connettore diritto 10">
            <a:extLst>
              <a:ext uri="{FF2B5EF4-FFF2-40B4-BE49-F238E27FC236}">
                <a16:creationId xmlns:a16="http://schemas.microsoft.com/office/drawing/2014/main" id="{BE642B90-CACB-10C6-B53E-96104CBAB4A0}"/>
              </a:ext>
            </a:extLst>
          </p:cNvPr>
          <p:cNvCxnSpPr>
            <a:cxnSpLocks/>
          </p:cNvCxnSpPr>
          <p:nvPr/>
        </p:nvCxnSpPr>
        <p:spPr>
          <a:xfrm>
            <a:off x="4311696" y="1565000"/>
            <a:ext cx="343734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Connettore diritto 24">
            <a:extLst>
              <a:ext uri="{FF2B5EF4-FFF2-40B4-BE49-F238E27FC236}">
                <a16:creationId xmlns:a16="http://schemas.microsoft.com/office/drawing/2014/main" id="{F34CCCFE-A208-A168-A9F0-346B7A1E6E2F}"/>
              </a:ext>
            </a:extLst>
          </p:cNvPr>
          <p:cNvCxnSpPr>
            <a:cxnSpLocks/>
          </p:cNvCxnSpPr>
          <p:nvPr/>
        </p:nvCxnSpPr>
        <p:spPr>
          <a:xfrm>
            <a:off x="122830" y="974366"/>
            <a:ext cx="1195283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 name="Immagine 1" descr="Immagine che contiene testo, Carattere, logo, simbolo&#10;&#10;Descrizione generata automaticamente">
            <a:extLst>
              <a:ext uri="{FF2B5EF4-FFF2-40B4-BE49-F238E27FC236}">
                <a16:creationId xmlns:a16="http://schemas.microsoft.com/office/drawing/2014/main" id="{9AD0B3B6-5CFF-4EDB-B544-1ED89D77C385}"/>
              </a:ext>
            </a:extLst>
          </p:cNvPr>
          <p:cNvPicPr>
            <a:picLocks noChangeAspect="1"/>
          </p:cNvPicPr>
          <p:nvPr/>
        </p:nvPicPr>
        <p:blipFill>
          <a:blip r:embed="rId4"/>
          <a:stretch>
            <a:fillRect/>
          </a:stretch>
        </p:blipFill>
        <p:spPr>
          <a:xfrm>
            <a:off x="122830" y="142843"/>
            <a:ext cx="1787858" cy="503622"/>
          </a:xfrm>
          <a:prstGeom prst="rect">
            <a:avLst/>
          </a:prstGeom>
        </p:spPr>
      </p:pic>
      <p:sp>
        <p:nvSpPr>
          <p:cNvPr id="4" name="CasellaDiTesto 3">
            <a:extLst>
              <a:ext uri="{FF2B5EF4-FFF2-40B4-BE49-F238E27FC236}">
                <a16:creationId xmlns:a16="http://schemas.microsoft.com/office/drawing/2014/main" id="{7B503EC1-E8A7-277B-5AEC-FF53393C5634}"/>
              </a:ext>
            </a:extLst>
          </p:cNvPr>
          <p:cNvSpPr txBox="1"/>
          <p:nvPr/>
        </p:nvSpPr>
        <p:spPr>
          <a:xfrm>
            <a:off x="0" y="681202"/>
            <a:ext cx="2844048" cy="215444"/>
          </a:xfrm>
          <a:prstGeom prst="rect">
            <a:avLst/>
          </a:prstGeom>
          <a:noFill/>
        </p:spPr>
        <p:txBody>
          <a:bodyPr wrap="none" rtlCol="0">
            <a:spAutoFit/>
          </a:bodyPr>
          <a:lstStyle/>
          <a:p>
            <a:r>
              <a:rPr lang="it-IT" sz="800">
                <a:latin typeface="Adobe Caslon Pro" panose="0205050205050A020403" pitchFamily="18" charset="0"/>
                <a:ea typeface="NSimSun" panose="02010609030101010101" pitchFamily="49" charset="-122"/>
              </a:rPr>
              <a:t>Dip. di Ingegneria Elettrica e delle Tecnologie dell’Informazione</a:t>
            </a:r>
          </a:p>
        </p:txBody>
      </p:sp>
      <p:sp>
        <p:nvSpPr>
          <p:cNvPr id="8" name="TextBox 1">
            <a:extLst>
              <a:ext uri="{FF2B5EF4-FFF2-40B4-BE49-F238E27FC236}">
                <a16:creationId xmlns:a16="http://schemas.microsoft.com/office/drawing/2014/main" id="{655D0F37-5227-DEA3-2232-A6F45ABE66C8}"/>
              </a:ext>
            </a:extLst>
          </p:cNvPr>
          <p:cNvSpPr txBox="1"/>
          <p:nvPr/>
        </p:nvSpPr>
        <p:spPr>
          <a:xfrm>
            <a:off x="3241154" y="325435"/>
            <a:ext cx="5709687" cy="512961"/>
          </a:xfrm>
          <a:prstGeom prst="rect">
            <a:avLst/>
          </a:prstGeom>
          <a:noFill/>
        </p:spPr>
        <p:txBody>
          <a:bodyPr wrap="square" lIns="0" tIns="0" rIns="0" bIns="0" rtlCol="0">
            <a:spAutoFit/>
          </a:bodyPr>
          <a:lstStyle/>
          <a:p>
            <a:pPr>
              <a:lnSpc>
                <a:spcPts val="4000"/>
              </a:lnSpc>
            </a:pPr>
            <a:r>
              <a:rPr lang="en-US" sz="4400" b="1">
                <a:solidFill>
                  <a:srgbClr val="002060"/>
                </a:solidFill>
                <a:latin typeface="Segoe UI" panose="020B0502040204020203" pitchFamily="34" charset="0"/>
                <a:cs typeface="Segoe UI" panose="020B0502040204020203" pitchFamily="34" charset="0"/>
              </a:rPr>
              <a:t>NIST Control Families</a:t>
            </a:r>
          </a:p>
        </p:txBody>
      </p:sp>
      <p:sp>
        <p:nvSpPr>
          <p:cNvPr id="16" name="TextBox 4">
            <a:extLst>
              <a:ext uri="{FF2B5EF4-FFF2-40B4-BE49-F238E27FC236}">
                <a16:creationId xmlns:a16="http://schemas.microsoft.com/office/drawing/2014/main" id="{0C897FB8-64A0-2536-2201-607E85D9AB04}"/>
              </a:ext>
            </a:extLst>
          </p:cNvPr>
          <p:cNvSpPr txBox="1"/>
          <p:nvPr/>
        </p:nvSpPr>
        <p:spPr>
          <a:xfrm>
            <a:off x="940348" y="2257789"/>
            <a:ext cx="7562903" cy="646331"/>
          </a:xfrm>
          <a:prstGeom prst="rect">
            <a:avLst/>
          </a:prstGeom>
        </p:spPr>
        <p:txBody>
          <a:bodyPr wrap="square" lIns="0" tIns="0" rIns="0" bIns="0">
            <a:spAutoFit/>
          </a:bodyPr>
          <a:lstStyle>
            <a:defPPr>
              <a:defRPr lang="en-US"/>
            </a:defPPr>
            <a:lvl1pPr>
              <a:defRPr sz="1600" i="1">
                <a:solidFill>
                  <a:srgbClr val="002060"/>
                </a:solidFill>
                <a:latin typeface="+mj-lt"/>
                <a:cs typeface="Segoe UI" panose="020B0502040204020203" pitchFamily="34" charset="0"/>
              </a:defRPr>
            </a:lvl1pPr>
          </a:lstStyle>
          <a:p>
            <a:r>
              <a:rPr lang="it-IT" sz="1400"/>
              <a:t>L’organizzazione può richiedere una nuova autenticazione agli individui in determinate situazioni, come quando avviene un cambiamento del ruolo, degli autenticatori o delle credenziali, quando cambiano le policy di sicurezza, dopo un tempo fissato o periodicamente.</a:t>
            </a:r>
          </a:p>
        </p:txBody>
      </p:sp>
      <p:sp>
        <p:nvSpPr>
          <p:cNvPr id="5" name="TextBox 4">
            <a:extLst>
              <a:ext uri="{FF2B5EF4-FFF2-40B4-BE49-F238E27FC236}">
                <a16:creationId xmlns:a16="http://schemas.microsoft.com/office/drawing/2014/main" id="{AFCCA42D-980E-20E1-DAD3-F63098738312}"/>
              </a:ext>
            </a:extLst>
          </p:cNvPr>
          <p:cNvSpPr txBox="1"/>
          <p:nvPr/>
        </p:nvSpPr>
        <p:spPr>
          <a:xfrm>
            <a:off x="613944" y="3682950"/>
            <a:ext cx="10964101" cy="830997"/>
          </a:xfrm>
          <a:prstGeom prst="rect">
            <a:avLst/>
          </a:prstGeom>
        </p:spPr>
        <p:txBody>
          <a:bodyPr wrap="square" lIns="0" tIns="0" rIns="0" bIns="0">
            <a:spAutoFit/>
          </a:bodyPr>
          <a:lstStyle>
            <a:defPPr>
              <a:defRPr lang="en-US"/>
            </a:defPPr>
            <a:lvl1pPr>
              <a:defRPr sz="1600" i="1">
                <a:solidFill>
                  <a:srgbClr val="002060"/>
                </a:solidFill>
                <a:latin typeface="+mj-lt"/>
                <a:cs typeface="Segoe UI" panose="020B0502040204020203" pitchFamily="34" charset="0"/>
              </a:defRPr>
            </a:lvl1pPr>
          </a:lstStyle>
          <a:p>
            <a:r>
              <a:rPr lang="it-IT" sz="1800"/>
              <a:t>L'utente rimane autenticato anche dopo la chiusura e la successiva riapertura del browser. L’utente dovrà rieffettuare il login se la sessione corrente raggiunge una durata di 30 giorni. La richiesta di autenticazione verrà nuovamente presentata all'utente anche in seguito a un'azione di log-out.</a:t>
            </a:r>
          </a:p>
        </p:txBody>
      </p:sp>
      <p:pic>
        <p:nvPicPr>
          <p:cNvPr id="10" name="Immagine 9" descr="Immagine che contiene testo, schermata, Carattere, numero&#10;&#10;Descrizione generata automaticamente">
            <a:extLst>
              <a:ext uri="{FF2B5EF4-FFF2-40B4-BE49-F238E27FC236}">
                <a16:creationId xmlns:a16="http://schemas.microsoft.com/office/drawing/2014/main" id="{B9EC945C-7A38-6129-3AE3-022797D42114}"/>
              </a:ext>
            </a:extLst>
          </p:cNvPr>
          <p:cNvPicPr>
            <a:picLocks noChangeAspect="1"/>
          </p:cNvPicPr>
          <p:nvPr/>
        </p:nvPicPr>
        <p:blipFill>
          <a:blip r:embed="rId5"/>
          <a:stretch>
            <a:fillRect/>
          </a:stretch>
        </p:blipFill>
        <p:spPr>
          <a:xfrm>
            <a:off x="4311694" y="4744960"/>
            <a:ext cx="2629269" cy="1762371"/>
          </a:xfrm>
          <a:prstGeom prst="rect">
            <a:avLst/>
          </a:prstGeom>
        </p:spPr>
      </p:pic>
      <p:sp>
        <p:nvSpPr>
          <p:cNvPr id="12" name="TextBox 4">
            <a:extLst>
              <a:ext uri="{FF2B5EF4-FFF2-40B4-BE49-F238E27FC236}">
                <a16:creationId xmlns:a16="http://schemas.microsoft.com/office/drawing/2014/main" id="{1037B289-E65A-C9D2-5E35-3340BB415B3D}"/>
              </a:ext>
            </a:extLst>
          </p:cNvPr>
          <p:cNvSpPr txBox="1"/>
          <p:nvPr/>
        </p:nvSpPr>
        <p:spPr>
          <a:xfrm>
            <a:off x="4478321" y="6532565"/>
            <a:ext cx="2296013" cy="184666"/>
          </a:xfrm>
          <a:prstGeom prst="rect">
            <a:avLst/>
          </a:prstGeom>
        </p:spPr>
        <p:txBody>
          <a:bodyPr wrap="square" lIns="0" tIns="0" rIns="0" bIns="0">
            <a:spAutoFit/>
          </a:bodyPr>
          <a:lstStyle>
            <a:defPPr>
              <a:defRPr lang="en-US"/>
            </a:defPPr>
            <a:lvl1pPr>
              <a:defRPr sz="1600" i="1">
                <a:solidFill>
                  <a:srgbClr val="002060"/>
                </a:solidFill>
                <a:latin typeface="+mj-lt"/>
                <a:cs typeface="Segoe UI" panose="020B0502040204020203" pitchFamily="34" charset="0"/>
              </a:defRPr>
            </a:lvl1pPr>
          </a:lstStyle>
          <a:p>
            <a:r>
              <a:rPr lang="it-IT" sz="1200" b="1" i="0"/>
              <a:t>Configurazione della durata dei Token</a:t>
            </a:r>
          </a:p>
        </p:txBody>
      </p:sp>
    </p:spTree>
    <p:extLst>
      <p:ext uri="{BB962C8B-B14F-4D97-AF65-F5344CB8AC3E}">
        <p14:creationId xmlns:p14="http://schemas.microsoft.com/office/powerpoint/2010/main" val="1610451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arn(outVertical)">
                                      <p:cBhvr>
                                        <p:cTn id="7" dur="2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Immagine 14" descr="Immagine che contiene testo, Carattere, logo, Elementi grafici&#10;&#10;Descrizione generata automaticamente">
            <a:extLst>
              <a:ext uri="{FF2B5EF4-FFF2-40B4-BE49-F238E27FC236}">
                <a16:creationId xmlns:a16="http://schemas.microsoft.com/office/drawing/2014/main" id="{520F538A-1EFC-6F0D-6BAE-6F4BFB5770C0}"/>
              </a:ext>
            </a:extLst>
          </p:cNvPr>
          <p:cNvPicPr>
            <a:picLocks noChangeAspect="1"/>
          </p:cNvPicPr>
          <p:nvPr/>
        </p:nvPicPr>
        <p:blipFill>
          <a:blip r:embed="rId3"/>
          <a:stretch>
            <a:fillRect/>
          </a:stretch>
        </p:blipFill>
        <p:spPr>
          <a:xfrm>
            <a:off x="9256476" y="2303037"/>
            <a:ext cx="1549438" cy="740502"/>
          </a:xfrm>
          <a:prstGeom prst="rect">
            <a:avLst/>
          </a:prstGeom>
        </p:spPr>
      </p:pic>
      <p:sp>
        <p:nvSpPr>
          <p:cNvPr id="13" name="Rectangle 2" descr="This is an image of a desk with laptop computers and people working.">
            <a:extLst>
              <a:ext uri="{FF2B5EF4-FFF2-40B4-BE49-F238E27FC236}">
                <a16:creationId xmlns:a16="http://schemas.microsoft.com/office/drawing/2014/main" id="{3E5B1C40-E7FB-3A7E-0E4D-AB28CA97936D}"/>
              </a:ext>
            </a:extLst>
          </p:cNvPr>
          <p:cNvSpPr/>
          <p:nvPr/>
        </p:nvSpPr>
        <p:spPr>
          <a:xfrm>
            <a:off x="595038" y="1901884"/>
            <a:ext cx="10964101" cy="1453164"/>
          </a:xfrm>
          <a:prstGeom prst="roundRect">
            <a:avLst/>
          </a:prstGeom>
          <a:gradFill>
            <a:gsLst>
              <a:gs pos="1000">
                <a:srgbClr val="7CEFD8">
                  <a:alpha val="79000"/>
                </a:srgbClr>
              </a:gs>
              <a:gs pos="79000">
                <a:srgbClr val="6672E4">
                  <a:alpha val="84000"/>
                </a:srgbClr>
              </a:gs>
              <a:gs pos="98000">
                <a:srgbClr val="882BE5">
                  <a:alpha val="66000"/>
                </a:srgbClr>
              </a:gs>
            </a:gsLst>
            <a:lin ang="5400000" scaled="1"/>
          </a:gradFill>
          <a:ln w="12700" cap="flat">
            <a:noFill/>
            <a:prstDash val="solid"/>
            <a:miter lim="800000"/>
            <a:headEnd/>
            <a:tailEnd/>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a:solidFill>
                <a:schemeClr val="tx1"/>
              </a:solidFill>
            </a:endParaRPr>
          </a:p>
        </p:txBody>
      </p:sp>
      <p:sp>
        <p:nvSpPr>
          <p:cNvPr id="68" name="Title 67" hidden="1">
            <a:extLst>
              <a:ext uri="{FF2B5EF4-FFF2-40B4-BE49-F238E27FC236}">
                <a16:creationId xmlns:a16="http://schemas.microsoft.com/office/drawing/2014/main" id="{3D46526D-118F-4F6F-BAE0-066F422EBD1E}"/>
              </a:ext>
            </a:extLst>
          </p:cNvPr>
          <p:cNvSpPr>
            <a:spLocks noGrp="1"/>
          </p:cNvSpPr>
          <p:nvPr>
            <p:ph type="title"/>
          </p:nvPr>
        </p:nvSpPr>
        <p:spPr/>
        <p:txBody>
          <a:bodyPr/>
          <a:lstStyle/>
          <a:p>
            <a:r>
              <a:rPr lang="en-US"/>
              <a:t>Human resources slide 3</a:t>
            </a:r>
          </a:p>
        </p:txBody>
      </p:sp>
      <p:sp>
        <p:nvSpPr>
          <p:cNvPr id="7" name="TextBox 1">
            <a:extLst>
              <a:ext uri="{FF2B5EF4-FFF2-40B4-BE49-F238E27FC236}">
                <a16:creationId xmlns:a16="http://schemas.microsoft.com/office/drawing/2014/main" id="{7D8D20A7-E1B1-F1F8-6FBB-57A2750CF7D4}"/>
              </a:ext>
            </a:extLst>
          </p:cNvPr>
          <p:cNvSpPr txBox="1"/>
          <p:nvPr/>
        </p:nvSpPr>
        <p:spPr>
          <a:xfrm>
            <a:off x="4250186" y="1047600"/>
            <a:ext cx="3437344" cy="454420"/>
          </a:xfrm>
          <a:prstGeom prst="rect">
            <a:avLst/>
          </a:prstGeom>
          <a:noFill/>
        </p:spPr>
        <p:txBody>
          <a:bodyPr wrap="square" lIns="0" tIns="0" rIns="0" bIns="0" rtlCol="0">
            <a:spAutoFit/>
          </a:bodyPr>
          <a:lstStyle/>
          <a:p>
            <a:pPr>
              <a:lnSpc>
                <a:spcPts val="4000"/>
              </a:lnSpc>
            </a:pPr>
            <a:r>
              <a:rPr lang="en-US" sz="2400" b="1">
                <a:solidFill>
                  <a:schemeClr val="accent1">
                    <a:lumMod val="50000"/>
                  </a:schemeClr>
                </a:solidFill>
                <a:latin typeface="Segoe UI" panose="020B0502040204020203" pitchFamily="34" charset="0"/>
                <a:cs typeface="Segoe UI" panose="020B0502040204020203" pitchFamily="34" charset="0"/>
              </a:rPr>
              <a:t>IA-12: Identity proofing</a:t>
            </a:r>
          </a:p>
        </p:txBody>
      </p:sp>
      <p:cxnSp>
        <p:nvCxnSpPr>
          <p:cNvPr id="11" name="Connettore diritto 10">
            <a:extLst>
              <a:ext uri="{FF2B5EF4-FFF2-40B4-BE49-F238E27FC236}">
                <a16:creationId xmlns:a16="http://schemas.microsoft.com/office/drawing/2014/main" id="{BE642B90-CACB-10C6-B53E-96104CBAB4A0}"/>
              </a:ext>
            </a:extLst>
          </p:cNvPr>
          <p:cNvCxnSpPr>
            <a:cxnSpLocks/>
          </p:cNvCxnSpPr>
          <p:nvPr/>
        </p:nvCxnSpPr>
        <p:spPr>
          <a:xfrm>
            <a:off x="4311696" y="1565000"/>
            <a:ext cx="327715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Connettore diritto 24">
            <a:extLst>
              <a:ext uri="{FF2B5EF4-FFF2-40B4-BE49-F238E27FC236}">
                <a16:creationId xmlns:a16="http://schemas.microsoft.com/office/drawing/2014/main" id="{F34CCCFE-A208-A168-A9F0-346B7A1E6E2F}"/>
              </a:ext>
            </a:extLst>
          </p:cNvPr>
          <p:cNvCxnSpPr>
            <a:cxnSpLocks/>
          </p:cNvCxnSpPr>
          <p:nvPr/>
        </p:nvCxnSpPr>
        <p:spPr>
          <a:xfrm>
            <a:off x="122830" y="974366"/>
            <a:ext cx="1195283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 name="Immagine 1" descr="Immagine che contiene testo, Carattere, logo, simbolo&#10;&#10;Descrizione generata automaticamente">
            <a:extLst>
              <a:ext uri="{FF2B5EF4-FFF2-40B4-BE49-F238E27FC236}">
                <a16:creationId xmlns:a16="http://schemas.microsoft.com/office/drawing/2014/main" id="{9AD0B3B6-5CFF-4EDB-B544-1ED89D77C385}"/>
              </a:ext>
            </a:extLst>
          </p:cNvPr>
          <p:cNvPicPr>
            <a:picLocks noChangeAspect="1"/>
          </p:cNvPicPr>
          <p:nvPr/>
        </p:nvPicPr>
        <p:blipFill>
          <a:blip r:embed="rId4"/>
          <a:stretch>
            <a:fillRect/>
          </a:stretch>
        </p:blipFill>
        <p:spPr>
          <a:xfrm>
            <a:off x="122830" y="142843"/>
            <a:ext cx="1787858" cy="503622"/>
          </a:xfrm>
          <a:prstGeom prst="rect">
            <a:avLst/>
          </a:prstGeom>
        </p:spPr>
      </p:pic>
      <p:sp>
        <p:nvSpPr>
          <p:cNvPr id="4" name="CasellaDiTesto 3">
            <a:extLst>
              <a:ext uri="{FF2B5EF4-FFF2-40B4-BE49-F238E27FC236}">
                <a16:creationId xmlns:a16="http://schemas.microsoft.com/office/drawing/2014/main" id="{7B503EC1-E8A7-277B-5AEC-FF53393C5634}"/>
              </a:ext>
            </a:extLst>
          </p:cNvPr>
          <p:cNvSpPr txBox="1"/>
          <p:nvPr/>
        </p:nvSpPr>
        <p:spPr>
          <a:xfrm>
            <a:off x="0" y="681202"/>
            <a:ext cx="2844048" cy="215444"/>
          </a:xfrm>
          <a:prstGeom prst="rect">
            <a:avLst/>
          </a:prstGeom>
          <a:noFill/>
        </p:spPr>
        <p:txBody>
          <a:bodyPr wrap="none" rtlCol="0">
            <a:spAutoFit/>
          </a:bodyPr>
          <a:lstStyle/>
          <a:p>
            <a:r>
              <a:rPr lang="it-IT" sz="800">
                <a:latin typeface="Adobe Caslon Pro" panose="0205050205050A020403" pitchFamily="18" charset="0"/>
                <a:ea typeface="NSimSun" panose="02010609030101010101" pitchFamily="49" charset="-122"/>
              </a:rPr>
              <a:t>Dip. di Ingegneria Elettrica e delle Tecnologie dell’Informazione</a:t>
            </a:r>
          </a:p>
        </p:txBody>
      </p:sp>
      <p:sp>
        <p:nvSpPr>
          <p:cNvPr id="8" name="TextBox 1">
            <a:extLst>
              <a:ext uri="{FF2B5EF4-FFF2-40B4-BE49-F238E27FC236}">
                <a16:creationId xmlns:a16="http://schemas.microsoft.com/office/drawing/2014/main" id="{655D0F37-5227-DEA3-2232-A6F45ABE66C8}"/>
              </a:ext>
            </a:extLst>
          </p:cNvPr>
          <p:cNvSpPr txBox="1"/>
          <p:nvPr/>
        </p:nvSpPr>
        <p:spPr>
          <a:xfrm>
            <a:off x="3241154" y="325435"/>
            <a:ext cx="5709687" cy="512961"/>
          </a:xfrm>
          <a:prstGeom prst="rect">
            <a:avLst/>
          </a:prstGeom>
          <a:noFill/>
        </p:spPr>
        <p:txBody>
          <a:bodyPr wrap="square" lIns="0" tIns="0" rIns="0" bIns="0" rtlCol="0">
            <a:spAutoFit/>
          </a:bodyPr>
          <a:lstStyle/>
          <a:p>
            <a:pPr>
              <a:lnSpc>
                <a:spcPts val="4000"/>
              </a:lnSpc>
            </a:pPr>
            <a:r>
              <a:rPr lang="en-US" sz="4400" b="1">
                <a:solidFill>
                  <a:srgbClr val="002060"/>
                </a:solidFill>
                <a:latin typeface="Segoe UI" panose="020B0502040204020203" pitchFamily="34" charset="0"/>
                <a:cs typeface="Segoe UI" panose="020B0502040204020203" pitchFamily="34" charset="0"/>
              </a:rPr>
              <a:t>NIST Control Families</a:t>
            </a:r>
          </a:p>
        </p:txBody>
      </p:sp>
      <p:sp>
        <p:nvSpPr>
          <p:cNvPr id="16" name="TextBox 4">
            <a:extLst>
              <a:ext uri="{FF2B5EF4-FFF2-40B4-BE49-F238E27FC236}">
                <a16:creationId xmlns:a16="http://schemas.microsoft.com/office/drawing/2014/main" id="{0C897FB8-64A0-2536-2201-607E85D9AB04}"/>
              </a:ext>
            </a:extLst>
          </p:cNvPr>
          <p:cNvSpPr txBox="1"/>
          <p:nvPr/>
        </p:nvSpPr>
        <p:spPr>
          <a:xfrm>
            <a:off x="940348" y="2257789"/>
            <a:ext cx="7562903" cy="430887"/>
          </a:xfrm>
          <a:prstGeom prst="rect">
            <a:avLst/>
          </a:prstGeom>
        </p:spPr>
        <p:txBody>
          <a:bodyPr wrap="square" lIns="0" tIns="0" rIns="0" bIns="0">
            <a:spAutoFit/>
          </a:bodyPr>
          <a:lstStyle>
            <a:defPPr>
              <a:defRPr lang="en-US"/>
            </a:defPPr>
            <a:lvl1pPr>
              <a:defRPr sz="1600" i="1">
                <a:solidFill>
                  <a:srgbClr val="002060"/>
                </a:solidFill>
                <a:latin typeface="+mj-lt"/>
                <a:cs typeface="Segoe UI" panose="020B0502040204020203" pitchFamily="34" charset="0"/>
              </a:defRPr>
            </a:lvl1pPr>
          </a:lstStyle>
          <a:p>
            <a:r>
              <a:rPr lang="it-IT" sz="1400"/>
              <a:t>Il sistema informativo identifica e autentica in modo univoco gli utenti non organizzativi (o i processi che agiscono per conto degli utenti non organizzativi).</a:t>
            </a:r>
          </a:p>
        </p:txBody>
      </p:sp>
      <p:sp>
        <p:nvSpPr>
          <p:cNvPr id="5" name="TextBox 4">
            <a:extLst>
              <a:ext uri="{FF2B5EF4-FFF2-40B4-BE49-F238E27FC236}">
                <a16:creationId xmlns:a16="http://schemas.microsoft.com/office/drawing/2014/main" id="{AFCCA42D-980E-20E1-DAD3-F63098738312}"/>
              </a:ext>
            </a:extLst>
          </p:cNvPr>
          <p:cNvSpPr txBox="1"/>
          <p:nvPr/>
        </p:nvSpPr>
        <p:spPr>
          <a:xfrm>
            <a:off x="613944" y="3682950"/>
            <a:ext cx="10964101" cy="923330"/>
          </a:xfrm>
          <a:prstGeom prst="rect">
            <a:avLst/>
          </a:prstGeom>
        </p:spPr>
        <p:txBody>
          <a:bodyPr wrap="square" lIns="0" tIns="0" rIns="0" bIns="0">
            <a:spAutoFit/>
          </a:bodyPr>
          <a:lstStyle>
            <a:defPPr>
              <a:defRPr lang="en-US"/>
            </a:defPPr>
            <a:lvl1pPr>
              <a:defRPr sz="1600" i="1">
                <a:solidFill>
                  <a:srgbClr val="002060"/>
                </a:solidFill>
                <a:latin typeface="+mj-lt"/>
                <a:cs typeface="Segoe UI" panose="020B0502040204020203" pitchFamily="34" charset="0"/>
              </a:defRPr>
            </a:lvl1pPr>
          </a:lstStyle>
          <a:p>
            <a:r>
              <a:rPr lang="it-IT" sz="2000"/>
              <a:t>Ad ogni account utente è associata un’unica identità dell’individuo che lo utilizza. La prova d’identità è costituita dall’email di invito all’applicazione. Quando un utente viene registrato, viene inviata un’email di invito dove viene specificata la password temporanea.</a:t>
            </a:r>
            <a:endParaRPr lang="it-IT" sz="1800"/>
          </a:p>
        </p:txBody>
      </p:sp>
    </p:spTree>
    <p:extLst>
      <p:ext uri="{BB962C8B-B14F-4D97-AF65-F5344CB8AC3E}">
        <p14:creationId xmlns:p14="http://schemas.microsoft.com/office/powerpoint/2010/main" val="3583668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arn(outVertical)">
                                      <p:cBhvr>
                                        <p:cTn id="7" dur="2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Immagine 14" descr="Immagine che contiene testo, Carattere, logo, Elementi grafici&#10;&#10;Descrizione generata automaticamente">
            <a:extLst>
              <a:ext uri="{FF2B5EF4-FFF2-40B4-BE49-F238E27FC236}">
                <a16:creationId xmlns:a16="http://schemas.microsoft.com/office/drawing/2014/main" id="{520F538A-1EFC-6F0D-6BAE-6F4BFB5770C0}"/>
              </a:ext>
            </a:extLst>
          </p:cNvPr>
          <p:cNvPicPr>
            <a:picLocks noChangeAspect="1"/>
          </p:cNvPicPr>
          <p:nvPr/>
        </p:nvPicPr>
        <p:blipFill>
          <a:blip r:embed="rId3"/>
          <a:stretch>
            <a:fillRect/>
          </a:stretch>
        </p:blipFill>
        <p:spPr>
          <a:xfrm>
            <a:off x="9256476" y="2303037"/>
            <a:ext cx="1549438" cy="740502"/>
          </a:xfrm>
          <a:prstGeom prst="rect">
            <a:avLst/>
          </a:prstGeom>
        </p:spPr>
      </p:pic>
      <p:sp>
        <p:nvSpPr>
          <p:cNvPr id="13" name="Rectangle 2" descr="This is an image of a desk with laptop computers and people working.">
            <a:extLst>
              <a:ext uri="{FF2B5EF4-FFF2-40B4-BE49-F238E27FC236}">
                <a16:creationId xmlns:a16="http://schemas.microsoft.com/office/drawing/2014/main" id="{3E5B1C40-E7FB-3A7E-0E4D-AB28CA97936D}"/>
              </a:ext>
            </a:extLst>
          </p:cNvPr>
          <p:cNvSpPr/>
          <p:nvPr/>
        </p:nvSpPr>
        <p:spPr>
          <a:xfrm>
            <a:off x="595038" y="1901885"/>
            <a:ext cx="10964101" cy="1855832"/>
          </a:xfrm>
          <a:prstGeom prst="roundRect">
            <a:avLst/>
          </a:prstGeom>
          <a:gradFill>
            <a:gsLst>
              <a:gs pos="1000">
                <a:srgbClr val="7CEFD8">
                  <a:alpha val="79000"/>
                </a:srgbClr>
              </a:gs>
              <a:gs pos="79000">
                <a:srgbClr val="6672E4">
                  <a:alpha val="84000"/>
                </a:srgbClr>
              </a:gs>
              <a:gs pos="98000">
                <a:srgbClr val="882BE5">
                  <a:alpha val="66000"/>
                </a:srgbClr>
              </a:gs>
            </a:gsLst>
            <a:lin ang="5400000" scaled="1"/>
          </a:gradFill>
          <a:ln w="12700" cap="flat">
            <a:noFill/>
            <a:prstDash val="solid"/>
            <a:miter lim="800000"/>
            <a:headEnd/>
            <a:tailEnd/>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a:solidFill>
                <a:schemeClr val="tx1"/>
              </a:solidFill>
            </a:endParaRPr>
          </a:p>
        </p:txBody>
      </p:sp>
      <p:sp>
        <p:nvSpPr>
          <p:cNvPr id="68" name="Title 67" hidden="1">
            <a:extLst>
              <a:ext uri="{FF2B5EF4-FFF2-40B4-BE49-F238E27FC236}">
                <a16:creationId xmlns:a16="http://schemas.microsoft.com/office/drawing/2014/main" id="{3D46526D-118F-4F6F-BAE0-066F422EBD1E}"/>
              </a:ext>
            </a:extLst>
          </p:cNvPr>
          <p:cNvSpPr>
            <a:spLocks noGrp="1"/>
          </p:cNvSpPr>
          <p:nvPr>
            <p:ph type="title"/>
          </p:nvPr>
        </p:nvSpPr>
        <p:spPr/>
        <p:txBody>
          <a:bodyPr/>
          <a:lstStyle/>
          <a:p>
            <a:r>
              <a:rPr lang="en-US"/>
              <a:t>Human resources slide 3</a:t>
            </a:r>
          </a:p>
        </p:txBody>
      </p:sp>
      <p:cxnSp>
        <p:nvCxnSpPr>
          <p:cNvPr id="25" name="Connettore diritto 24">
            <a:extLst>
              <a:ext uri="{FF2B5EF4-FFF2-40B4-BE49-F238E27FC236}">
                <a16:creationId xmlns:a16="http://schemas.microsoft.com/office/drawing/2014/main" id="{F34CCCFE-A208-A168-A9F0-346B7A1E6E2F}"/>
              </a:ext>
            </a:extLst>
          </p:cNvPr>
          <p:cNvCxnSpPr>
            <a:cxnSpLocks/>
          </p:cNvCxnSpPr>
          <p:nvPr/>
        </p:nvCxnSpPr>
        <p:spPr>
          <a:xfrm>
            <a:off x="122830" y="974366"/>
            <a:ext cx="1195283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 name="Immagine 1" descr="Immagine che contiene testo, Carattere, logo, simbolo&#10;&#10;Descrizione generata automaticamente">
            <a:extLst>
              <a:ext uri="{FF2B5EF4-FFF2-40B4-BE49-F238E27FC236}">
                <a16:creationId xmlns:a16="http://schemas.microsoft.com/office/drawing/2014/main" id="{9AD0B3B6-5CFF-4EDB-B544-1ED89D77C385}"/>
              </a:ext>
            </a:extLst>
          </p:cNvPr>
          <p:cNvPicPr>
            <a:picLocks noChangeAspect="1"/>
          </p:cNvPicPr>
          <p:nvPr/>
        </p:nvPicPr>
        <p:blipFill>
          <a:blip r:embed="rId4"/>
          <a:stretch>
            <a:fillRect/>
          </a:stretch>
        </p:blipFill>
        <p:spPr>
          <a:xfrm>
            <a:off x="122830" y="142843"/>
            <a:ext cx="1787858" cy="503622"/>
          </a:xfrm>
          <a:prstGeom prst="rect">
            <a:avLst/>
          </a:prstGeom>
        </p:spPr>
      </p:pic>
      <p:sp>
        <p:nvSpPr>
          <p:cNvPr id="4" name="CasellaDiTesto 3">
            <a:extLst>
              <a:ext uri="{FF2B5EF4-FFF2-40B4-BE49-F238E27FC236}">
                <a16:creationId xmlns:a16="http://schemas.microsoft.com/office/drawing/2014/main" id="{7B503EC1-E8A7-277B-5AEC-FF53393C5634}"/>
              </a:ext>
            </a:extLst>
          </p:cNvPr>
          <p:cNvSpPr txBox="1"/>
          <p:nvPr/>
        </p:nvSpPr>
        <p:spPr>
          <a:xfrm>
            <a:off x="0" y="681202"/>
            <a:ext cx="2844048" cy="215444"/>
          </a:xfrm>
          <a:prstGeom prst="rect">
            <a:avLst/>
          </a:prstGeom>
          <a:noFill/>
        </p:spPr>
        <p:txBody>
          <a:bodyPr wrap="none" rtlCol="0">
            <a:spAutoFit/>
          </a:bodyPr>
          <a:lstStyle/>
          <a:p>
            <a:r>
              <a:rPr lang="it-IT" sz="800">
                <a:latin typeface="Adobe Caslon Pro" panose="0205050205050A020403" pitchFamily="18" charset="0"/>
                <a:ea typeface="NSimSun" panose="02010609030101010101" pitchFamily="49" charset="-122"/>
              </a:rPr>
              <a:t>Dip. di Ingegneria Elettrica e delle Tecnologie dell’Informazione</a:t>
            </a:r>
          </a:p>
        </p:txBody>
      </p:sp>
      <p:sp>
        <p:nvSpPr>
          <p:cNvPr id="8" name="TextBox 1">
            <a:extLst>
              <a:ext uri="{FF2B5EF4-FFF2-40B4-BE49-F238E27FC236}">
                <a16:creationId xmlns:a16="http://schemas.microsoft.com/office/drawing/2014/main" id="{655D0F37-5227-DEA3-2232-A6F45ABE66C8}"/>
              </a:ext>
            </a:extLst>
          </p:cNvPr>
          <p:cNvSpPr txBox="1"/>
          <p:nvPr/>
        </p:nvSpPr>
        <p:spPr>
          <a:xfrm>
            <a:off x="3241154" y="325435"/>
            <a:ext cx="5709687" cy="512961"/>
          </a:xfrm>
          <a:prstGeom prst="rect">
            <a:avLst/>
          </a:prstGeom>
          <a:noFill/>
        </p:spPr>
        <p:txBody>
          <a:bodyPr wrap="square" lIns="0" tIns="0" rIns="0" bIns="0" rtlCol="0">
            <a:spAutoFit/>
          </a:bodyPr>
          <a:lstStyle/>
          <a:p>
            <a:pPr>
              <a:lnSpc>
                <a:spcPts val="4000"/>
              </a:lnSpc>
            </a:pPr>
            <a:r>
              <a:rPr lang="en-US" sz="4400" b="1">
                <a:solidFill>
                  <a:srgbClr val="002060"/>
                </a:solidFill>
                <a:latin typeface="Segoe UI" panose="020B0502040204020203" pitchFamily="34" charset="0"/>
                <a:cs typeface="Segoe UI" panose="020B0502040204020203" pitchFamily="34" charset="0"/>
              </a:rPr>
              <a:t>NIST Control Families</a:t>
            </a:r>
          </a:p>
        </p:txBody>
      </p:sp>
      <p:sp>
        <p:nvSpPr>
          <p:cNvPr id="16" name="TextBox 4">
            <a:extLst>
              <a:ext uri="{FF2B5EF4-FFF2-40B4-BE49-F238E27FC236}">
                <a16:creationId xmlns:a16="http://schemas.microsoft.com/office/drawing/2014/main" id="{0C897FB8-64A0-2536-2201-607E85D9AB04}"/>
              </a:ext>
            </a:extLst>
          </p:cNvPr>
          <p:cNvSpPr txBox="1"/>
          <p:nvPr/>
        </p:nvSpPr>
        <p:spPr>
          <a:xfrm>
            <a:off x="940348" y="2303037"/>
            <a:ext cx="7562903" cy="1077218"/>
          </a:xfrm>
          <a:prstGeom prst="rect">
            <a:avLst/>
          </a:prstGeom>
        </p:spPr>
        <p:txBody>
          <a:bodyPr wrap="square" lIns="0" tIns="0" rIns="0" bIns="0">
            <a:spAutoFit/>
          </a:bodyPr>
          <a:lstStyle>
            <a:defPPr>
              <a:defRPr lang="en-US"/>
            </a:defPPr>
            <a:lvl1pPr>
              <a:defRPr sz="1600" i="1">
                <a:solidFill>
                  <a:srgbClr val="002060"/>
                </a:solidFill>
                <a:latin typeface="+mj-lt"/>
                <a:cs typeface="Segoe UI" panose="020B0502040204020203" pitchFamily="34" charset="0"/>
              </a:defRPr>
            </a:lvl1pPr>
          </a:lstStyle>
          <a:p>
            <a:pPr marL="342900" indent="-342900">
              <a:buFont typeface="Arial" panose="020B0604020202020204" pitchFamily="34" charset="0"/>
              <a:buChar char="•"/>
            </a:pPr>
            <a:r>
              <a:rPr lang="it-IT" sz="1400" b="1"/>
              <a:t>IA-12 (2)</a:t>
            </a:r>
            <a:r>
              <a:rPr lang="it-IT" sz="1400"/>
              <a:t>:</a:t>
            </a:r>
            <a:r>
              <a:rPr lang="it-IT" sz="1400" b="1"/>
              <a:t> Prova dell’identità.</a:t>
            </a:r>
            <a:br>
              <a:rPr lang="it-IT" sz="1400"/>
            </a:br>
            <a:r>
              <a:rPr lang="it-IT" sz="1400"/>
              <a:t>Richiedere che le prove dell’identità siano presentate alla registration authority. Le forme di prove accettabili devono essere consistenti con il rischio per il sistema dei privilegi associati all’account.</a:t>
            </a:r>
          </a:p>
          <a:p>
            <a:pPr marL="342900" indent="-342900">
              <a:buFont typeface="Arial" panose="020B0604020202020204" pitchFamily="34" charset="0"/>
              <a:buChar char="•"/>
            </a:pPr>
            <a:r>
              <a:rPr lang="it-IT" sz="1400" b="1"/>
              <a:t>IA-12 (3)</a:t>
            </a:r>
            <a:r>
              <a:rPr lang="it-IT" sz="1400"/>
              <a:t>:</a:t>
            </a:r>
            <a:r>
              <a:rPr lang="it-IT" sz="1400" b="1"/>
              <a:t> Verifica e validazione delle prove di identità.</a:t>
            </a:r>
            <a:br>
              <a:rPr lang="it-IT" sz="1400" b="1"/>
            </a:br>
            <a:r>
              <a:rPr lang="it-IT" sz="1400"/>
              <a:t>Richiedere che le prove di identità presentate siano validate e verificate.</a:t>
            </a:r>
          </a:p>
        </p:txBody>
      </p:sp>
      <p:sp>
        <p:nvSpPr>
          <p:cNvPr id="19" name="TextBox 4">
            <a:extLst>
              <a:ext uri="{FF2B5EF4-FFF2-40B4-BE49-F238E27FC236}">
                <a16:creationId xmlns:a16="http://schemas.microsoft.com/office/drawing/2014/main" id="{65E19256-0439-EC6C-C898-2220A1038244}"/>
              </a:ext>
            </a:extLst>
          </p:cNvPr>
          <p:cNvSpPr txBox="1"/>
          <p:nvPr/>
        </p:nvSpPr>
        <p:spPr>
          <a:xfrm>
            <a:off x="613949" y="4094601"/>
            <a:ext cx="10964101" cy="1661993"/>
          </a:xfrm>
          <a:prstGeom prst="rect">
            <a:avLst/>
          </a:prstGeom>
        </p:spPr>
        <p:txBody>
          <a:bodyPr wrap="square" lIns="0" tIns="0" rIns="0" bIns="0">
            <a:spAutoFit/>
          </a:bodyPr>
          <a:lstStyle>
            <a:defPPr>
              <a:defRPr lang="en-US"/>
            </a:defPPr>
            <a:lvl1pPr>
              <a:defRPr sz="1600" i="1">
                <a:solidFill>
                  <a:srgbClr val="002060"/>
                </a:solidFill>
                <a:latin typeface="+mj-lt"/>
                <a:cs typeface="Segoe UI" panose="020B0502040204020203" pitchFamily="34" charset="0"/>
              </a:defRPr>
            </a:lvl1pPr>
          </a:lstStyle>
          <a:p>
            <a:r>
              <a:rPr lang="it-IT" sz="1800"/>
              <a:t>Per soddisfare i requisiti del controllo IA-12 (2), il sistema richiede che le prove di identità siano presentate alla registration authority. Come prova di identità convalidata, viene utilizzata l'email, pertanto gli account dei tutor sono classificati al livello IAL-1. Inoltre, i tutor sono inseriti nel sistema dall'amministratore previo riconoscimento fisico, il che li qualifica anche come di livello IAL-3. In conformità con il controllo IA-12 (3), le prove di identità presentate devono essere validate e verificate. Questo processo include la verifica dell'autenticità delle email e il riconoscimento fisico dei tutor da parte dell'amministratore, garantendo così che solo utenti legittimi possano accedere al sistema.</a:t>
            </a:r>
          </a:p>
        </p:txBody>
      </p:sp>
      <p:sp>
        <p:nvSpPr>
          <p:cNvPr id="3" name="TextBox 1">
            <a:extLst>
              <a:ext uri="{FF2B5EF4-FFF2-40B4-BE49-F238E27FC236}">
                <a16:creationId xmlns:a16="http://schemas.microsoft.com/office/drawing/2014/main" id="{F5BA395F-0DD7-ACA9-8CC8-2C9D51A55C5C}"/>
              </a:ext>
            </a:extLst>
          </p:cNvPr>
          <p:cNvSpPr txBox="1"/>
          <p:nvPr/>
        </p:nvSpPr>
        <p:spPr>
          <a:xfrm>
            <a:off x="4524293" y="1047600"/>
            <a:ext cx="3143408" cy="454420"/>
          </a:xfrm>
          <a:prstGeom prst="rect">
            <a:avLst/>
          </a:prstGeom>
          <a:noFill/>
        </p:spPr>
        <p:txBody>
          <a:bodyPr wrap="square" lIns="0" tIns="0" rIns="0" bIns="0" rtlCol="0">
            <a:spAutoFit/>
          </a:bodyPr>
          <a:lstStyle/>
          <a:p>
            <a:pPr>
              <a:lnSpc>
                <a:spcPts val="4000"/>
              </a:lnSpc>
            </a:pPr>
            <a:r>
              <a:rPr lang="en-US" sz="2400" b="1">
                <a:solidFill>
                  <a:schemeClr val="accent1">
                    <a:lumMod val="50000"/>
                  </a:schemeClr>
                </a:solidFill>
                <a:latin typeface="Segoe UI" panose="020B0502040204020203" pitchFamily="34" charset="0"/>
                <a:cs typeface="Segoe UI" panose="020B0502040204020203" pitchFamily="34" charset="0"/>
              </a:rPr>
              <a:t>IA-12: Enhancements</a:t>
            </a:r>
          </a:p>
        </p:txBody>
      </p:sp>
      <p:cxnSp>
        <p:nvCxnSpPr>
          <p:cNvPr id="5" name="Connettore diritto 4">
            <a:extLst>
              <a:ext uri="{FF2B5EF4-FFF2-40B4-BE49-F238E27FC236}">
                <a16:creationId xmlns:a16="http://schemas.microsoft.com/office/drawing/2014/main" id="{1DA5DC2B-41D1-F41C-A80E-DE8169234F29}"/>
              </a:ext>
            </a:extLst>
          </p:cNvPr>
          <p:cNvCxnSpPr>
            <a:cxnSpLocks/>
          </p:cNvCxnSpPr>
          <p:nvPr/>
        </p:nvCxnSpPr>
        <p:spPr>
          <a:xfrm>
            <a:off x="4598698" y="1565000"/>
            <a:ext cx="28967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70310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outVertical)">
                                      <p:cBhvr>
                                        <p:cTn id="7" dur="2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Title 67" hidden="1">
            <a:extLst>
              <a:ext uri="{FF2B5EF4-FFF2-40B4-BE49-F238E27FC236}">
                <a16:creationId xmlns:a16="http://schemas.microsoft.com/office/drawing/2014/main" id="{3D46526D-118F-4F6F-BAE0-066F422EBD1E}"/>
              </a:ext>
            </a:extLst>
          </p:cNvPr>
          <p:cNvSpPr>
            <a:spLocks noGrp="1"/>
          </p:cNvSpPr>
          <p:nvPr>
            <p:ph type="title"/>
          </p:nvPr>
        </p:nvSpPr>
        <p:spPr/>
        <p:txBody>
          <a:bodyPr/>
          <a:lstStyle/>
          <a:p>
            <a:r>
              <a:rPr lang="en-US"/>
              <a:t>Human resources slide 3</a:t>
            </a:r>
          </a:p>
        </p:txBody>
      </p:sp>
      <p:sp>
        <p:nvSpPr>
          <p:cNvPr id="7" name="TextBox 1">
            <a:extLst>
              <a:ext uri="{FF2B5EF4-FFF2-40B4-BE49-F238E27FC236}">
                <a16:creationId xmlns:a16="http://schemas.microsoft.com/office/drawing/2014/main" id="{7D8D20A7-E1B1-F1F8-6FBB-57A2750CF7D4}"/>
              </a:ext>
            </a:extLst>
          </p:cNvPr>
          <p:cNvSpPr txBox="1"/>
          <p:nvPr/>
        </p:nvSpPr>
        <p:spPr>
          <a:xfrm>
            <a:off x="5025642" y="1047600"/>
            <a:ext cx="2072481" cy="454420"/>
          </a:xfrm>
          <a:prstGeom prst="rect">
            <a:avLst/>
          </a:prstGeom>
          <a:noFill/>
        </p:spPr>
        <p:txBody>
          <a:bodyPr wrap="square" lIns="0" tIns="0" rIns="0" bIns="0" rtlCol="0">
            <a:spAutoFit/>
          </a:bodyPr>
          <a:lstStyle/>
          <a:p>
            <a:pPr>
              <a:lnSpc>
                <a:spcPts val="4000"/>
              </a:lnSpc>
            </a:pPr>
            <a:r>
              <a:rPr lang="en-US" sz="2400" b="1">
                <a:solidFill>
                  <a:schemeClr val="accent1">
                    <a:lumMod val="50000"/>
                  </a:schemeClr>
                </a:solidFill>
                <a:latin typeface="Segoe UI" panose="020B0502040204020203" pitchFamily="34" charset="0"/>
                <a:cs typeface="Segoe UI" panose="020B0502040204020203" pitchFamily="34" charset="0"/>
              </a:rPr>
              <a:t>IA Conclusioni</a:t>
            </a:r>
          </a:p>
        </p:txBody>
      </p:sp>
      <p:cxnSp>
        <p:nvCxnSpPr>
          <p:cNvPr id="11" name="Connettore diritto 10">
            <a:extLst>
              <a:ext uri="{FF2B5EF4-FFF2-40B4-BE49-F238E27FC236}">
                <a16:creationId xmlns:a16="http://schemas.microsoft.com/office/drawing/2014/main" id="{BE642B90-CACB-10C6-B53E-96104CBAB4A0}"/>
              </a:ext>
            </a:extLst>
          </p:cNvPr>
          <p:cNvCxnSpPr>
            <a:cxnSpLocks/>
          </p:cNvCxnSpPr>
          <p:nvPr/>
        </p:nvCxnSpPr>
        <p:spPr>
          <a:xfrm>
            <a:off x="5099050" y="1565000"/>
            <a:ext cx="1905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Connettore diritto 24">
            <a:extLst>
              <a:ext uri="{FF2B5EF4-FFF2-40B4-BE49-F238E27FC236}">
                <a16:creationId xmlns:a16="http://schemas.microsoft.com/office/drawing/2014/main" id="{F34CCCFE-A208-A168-A9F0-346B7A1E6E2F}"/>
              </a:ext>
            </a:extLst>
          </p:cNvPr>
          <p:cNvCxnSpPr>
            <a:cxnSpLocks/>
          </p:cNvCxnSpPr>
          <p:nvPr/>
        </p:nvCxnSpPr>
        <p:spPr>
          <a:xfrm>
            <a:off x="122830" y="974366"/>
            <a:ext cx="1195283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 name="Immagine 1" descr="Immagine che contiene testo, Carattere, logo, simbolo&#10;&#10;Descrizione generata automaticamente">
            <a:extLst>
              <a:ext uri="{FF2B5EF4-FFF2-40B4-BE49-F238E27FC236}">
                <a16:creationId xmlns:a16="http://schemas.microsoft.com/office/drawing/2014/main" id="{9AD0B3B6-5CFF-4EDB-B544-1ED89D77C385}"/>
              </a:ext>
            </a:extLst>
          </p:cNvPr>
          <p:cNvPicPr>
            <a:picLocks noChangeAspect="1"/>
          </p:cNvPicPr>
          <p:nvPr/>
        </p:nvPicPr>
        <p:blipFill>
          <a:blip r:embed="rId3"/>
          <a:stretch>
            <a:fillRect/>
          </a:stretch>
        </p:blipFill>
        <p:spPr>
          <a:xfrm>
            <a:off x="122830" y="142843"/>
            <a:ext cx="1787858" cy="503622"/>
          </a:xfrm>
          <a:prstGeom prst="rect">
            <a:avLst/>
          </a:prstGeom>
        </p:spPr>
      </p:pic>
      <p:sp>
        <p:nvSpPr>
          <p:cNvPr id="4" name="CasellaDiTesto 3">
            <a:extLst>
              <a:ext uri="{FF2B5EF4-FFF2-40B4-BE49-F238E27FC236}">
                <a16:creationId xmlns:a16="http://schemas.microsoft.com/office/drawing/2014/main" id="{7B503EC1-E8A7-277B-5AEC-FF53393C5634}"/>
              </a:ext>
            </a:extLst>
          </p:cNvPr>
          <p:cNvSpPr txBox="1"/>
          <p:nvPr/>
        </p:nvSpPr>
        <p:spPr>
          <a:xfrm>
            <a:off x="0" y="681202"/>
            <a:ext cx="2844048" cy="215444"/>
          </a:xfrm>
          <a:prstGeom prst="rect">
            <a:avLst/>
          </a:prstGeom>
          <a:noFill/>
        </p:spPr>
        <p:txBody>
          <a:bodyPr wrap="none" rtlCol="0">
            <a:spAutoFit/>
          </a:bodyPr>
          <a:lstStyle/>
          <a:p>
            <a:r>
              <a:rPr lang="it-IT" sz="800">
                <a:latin typeface="Adobe Caslon Pro" panose="0205050205050A020403" pitchFamily="18" charset="0"/>
                <a:ea typeface="NSimSun" panose="02010609030101010101" pitchFamily="49" charset="-122"/>
              </a:rPr>
              <a:t>Dip. di Ingegneria Elettrica e delle Tecnologie dell’Informazione</a:t>
            </a:r>
          </a:p>
        </p:txBody>
      </p:sp>
      <p:sp>
        <p:nvSpPr>
          <p:cNvPr id="8" name="TextBox 1">
            <a:extLst>
              <a:ext uri="{FF2B5EF4-FFF2-40B4-BE49-F238E27FC236}">
                <a16:creationId xmlns:a16="http://schemas.microsoft.com/office/drawing/2014/main" id="{655D0F37-5227-DEA3-2232-A6F45ABE66C8}"/>
              </a:ext>
            </a:extLst>
          </p:cNvPr>
          <p:cNvSpPr txBox="1"/>
          <p:nvPr/>
        </p:nvSpPr>
        <p:spPr>
          <a:xfrm>
            <a:off x="3241154" y="325435"/>
            <a:ext cx="5709687" cy="512961"/>
          </a:xfrm>
          <a:prstGeom prst="rect">
            <a:avLst/>
          </a:prstGeom>
          <a:noFill/>
        </p:spPr>
        <p:txBody>
          <a:bodyPr wrap="square" lIns="0" tIns="0" rIns="0" bIns="0" rtlCol="0">
            <a:spAutoFit/>
          </a:bodyPr>
          <a:lstStyle/>
          <a:p>
            <a:pPr>
              <a:lnSpc>
                <a:spcPts val="4000"/>
              </a:lnSpc>
            </a:pPr>
            <a:r>
              <a:rPr lang="en-US" sz="4400" b="1">
                <a:solidFill>
                  <a:srgbClr val="002060"/>
                </a:solidFill>
                <a:latin typeface="Segoe UI" panose="020B0502040204020203" pitchFamily="34" charset="0"/>
                <a:cs typeface="Segoe UI" panose="020B0502040204020203" pitchFamily="34" charset="0"/>
              </a:rPr>
              <a:t>NIST Control Families</a:t>
            </a:r>
          </a:p>
        </p:txBody>
      </p:sp>
      <p:graphicFrame>
        <p:nvGraphicFramePr>
          <p:cNvPr id="6" name="Tabella 5">
            <a:extLst>
              <a:ext uri="{FF2B5EF4-FFF2-40B4-BE49-F238E27FC236}">
                <a16:creationId xmlns:a16="http://schemas.microsoft.com/office/drawing/2014/main" id="{FDF8F850-0833-8200-133C-EEF5C62E1AAC}"/>
              </a:ext>
            </a:extLst>
          </p:cNvPr>
          <p:cNvGraphicFramePr>
            <a:graphicFrameLocks noGrp="1"/>
          </p:cNvGraphicFramePr>
          <p:nvPr>
            <p:extLst>
              <p:ext uri="{D42A27DB-BD31-4B8C-83A1-F6EECF244321}">
                <p14:modId xmlns:p14="http://schemas.microsoft.com/office/powerpoint/2010/main" val="3173349770"/>
              </p:ext>
            </p:extLst>
          </p:nvPr>
        </p:nvGraphicFramePr>
        <p:xfrm>
          <a:off x="1525824" y="2482533"/>
          <a:ext cx="9140352" cy="4050032"/>
        </p:xfrm>
        <a:graphic>
          <a:graphicData uri="http://schemas.openxmlformats.org/drawingml/2006/table">
            <a:tbl>
              <a:tblPr firstRow="1" bandRow="1">
                <a:tableStyleId>{5C22544A-7EE6-4342-B048-85BDC9FD1C3A}</a:tableStyleId>
              </a:tblPr>
              <a:tblGrid>
                <a:gridCol w="513793">
                  <a:extLst>
                    <a:ext uri="{9D8B030D-6E8A-4147-A177-3AD203B41FA5}">
                      <a16:colId xmlns:a16="http://schemas.microsoft.com/office/drawing/2014/main" val="2829024216"/>
                    </a:ext>
                  </a:extLst>
                </a:gridCol>
                <a:gridCol w="3386317">
                  <a:extLst>
                    <a:ext uri="{9D8B030D-6E8A-4147-A177-3AD203B41FA5}">
                      <a16:colId xmlns:a16="http://schemas.microsoft.com/office/drawing/2014/main" val="2609487232"/>
                    </a:ext>
                  </a:extLst>
                </a:gridCol>
                <a:gridCol w="1395573">
                  <a:extLst>
                    <a:ext uri="{9D8B030D-6E8A-4147-A177-3AD203B41FA5}">
                      <a16:colId xmlns:a16="http://schemas.microsoft.com/office/drawing/2014/main" val="287426197"/>
                    </a:ext>
                  </a:extLst>
                </a:gridCol>
                <a:gridCol w="1375050">
                  <a:extLst>
                    <a:ext uri="{9D8B030D-6E8A-4147-A177-3AD203B41FA5}">
                      <a16:colId xmlns:a16="http://schemas.microsoft.com/office/drawing/2014/main" val="2044576113"/>
                    </a:ext>
                  </a:extLst>
                </a:gridCol>
                <a:gridCol w="1879224">
                  <a:extLst>
                    <a:ext uri="{9D8B030D-6E8A-4147-A177-3AD203B41FA5}">
                      <a16:colId xmlns:a16="http://schemas.microsoft.com/office/drawing/2014/main" val="57128025"/>
                    </a:ext>
                  </a:extLst>
                </a:gridCol>
                <a:gridCol w="590395">
                  <a:extLst>
                    <a:ext uri="{9D8B030D-6E8A-4147-A177-3AD203B41FA5}">
                      <a16:colId xmlns:a16="http://schemas.microsoft.com/office/drawing/2014/main" val="3075862721"/>
                    </a:ext>
                  </a:extLst>
                </a:gridCol>
              </a:tblGrid>
              <a:tr h="289288">
                <a:tc>
                  <a:txBody>
                    <a:bodyPr/>
                    <a:lstStyle/>
                    <a:p>
                      <a:pPr algn="l" fontAlgn="b"/>
                      <a:r>
                        <a:rPr lang="it-IT" sz="800">
                          <a:effectLst/>
                        </a:rPr>
                        <a:t>No.</a:t>
                      </a:r>
                    </a:p>
                  </a:txBody>
                  <a:tcPr marL="76200" marR="76200" marT="76200" marB="76200" anchor="b"/>
                </a:tc>
                <a:tc>
                  <a:txBody>
                    <a:bodyPr/>
                    <a:lstStyle/>
                    <a:p>
                      <a:pPr algn="l" fontAlgn="b"/>
                      <a:r>
                        <a:rPr lang="it-IT" sz="800">
                          <a:effectLst/>
                        </a:rPr>
                        <a:t>Control Name</a:t>
                      </a:r>
                    </a:p>
                  </a:txBody>
                  <a:tcPr marL="76200" marR="76200" marT="76200" marB="76200" anchor="b"/>
                </a:tc>
                <a:tc>
                  <a:txBody>
                    <a:bodyPr/>
                    <a:lstStyle/>
                    <a:p>
                      <a:pPr algn="l" fontAlgn="b"/>
                      <a:r>
                        <a:rPr lang="it-IT" sz="800">
                          <a:effectLst/>
                        </a:rPr>
                        <a:t>Low-Impact</a:t>
                      </a:r>
                    </a:p>
                  </a:txBody>
                  <a:tcPr marL="76200" marR="76200" marT="76200" marB="76200" anchor="b"/>
                </a:tc>
                <a:tc>
                  <a:txBody>
                    <a:bodyPr/>
                    <a:lstStyle/>
                    <a:p>
                      <a:pPr algn="l" fontAlgn="b"/>
                      <a:r>
                        <a:rPr lang="it-IT" sz="800">
                          <a:effectLst/>
                        </a:rPr>
                        <a:t>Moderate-Impact</a:t>
                      </a:r>
                    </a:p>
                  </a:txBody>
                  <a:tcPr marL="76200" marR="76200" marT="76200" marB="76200" anchor="b"/>
                </a:tc>
                <a:tc>
                  <a:txBody>
                    <a:bodyPr/>
                    <a:lstStyle/>
                    <a:p>
                      <a:pPr algn="l" fontAlgn="b"/>
                      <a:r>
                        <a:rPr lang="it-IT" sz="800">
                          <a:effectLst/>
                        </a:rPr>
                        <a:t>High-Impact</a:t>
                      </a:r>
                    </a:p>
                  </a:txBody>
                  <a:tcPr marL="76200" marR="76200" marT="76200" marB="76200" anchor="b"/>
                </a:tc>
                <a:tc>
                  <a:txBody>
                    <a:bodyPr/>
                    <a:lstStyle/>
                    <a:p>
                      <a:pPr algn="l" fontAlgn="b"/>
                      <a:r>
                        <a:rPr lang="it-IT" sz="800">
                          <a:effectLst/>
                        </a:rPr>
                        <a:t>Privacy</a:t>
                      </a:r>
                    </a:p>
                  </a:txBody>
                  <a:tcPr marL="76200" marR="76200" marT="76200" marB="76200" anchor="b"/>
                </a:tc>
                <a:extLst>
                  <a:ext uri="{0D108BD9-81ED-4DB2-BD59-A6C34878D82A}">
                    <a16:rowId xmlns:a16="http://schemas.microsoft.com/office/drawing/2014/main" val="866209926"/>
                  </a:ext>
                </a:extLst>
              </a:tr>
              <a:tr h="289288">
                <a:tc>
                  <a:txBody>
                    <a:bodyPr/>
                    <a:lstStyle/>
                    <a:p>
                      <a:pPr fontAlgn="t"/>
                      <a:r>
                        <a:rPr lang="it-IT" sz="800" u="none">
                          <a:solidFill>
                            <a:srgbClr val="FF0000"/>
                          </a:solidFill>
                          <a:effectLst/>
                        </a:rPr>
                        <a:t>IA-01</a:t>
                      </a:r>
                    </a:p>
                  </a:txBody>
                  <a:tcPr marL="76200" marR="76200" marT="76200" marB="76200">
                    <a:gradFill flip="none" rotWithShape="1">
                      <a:gsLst>
                        <a:gs pos="0">
                          <a:srgbClr val="C00000">
                            <a:tint val="66000"/>
                            <a:satMod val="160000"/>
                          </a:srgbClr>
                        </a:gs>
                        <a:gs pos="50000">
                          <a:srgbClr val="C00000">
                            <a:tint val="44500"/>
                            <a:satMod val="160000"/>
                          </a:srgbClr>
                        </a:gs>
                        <a:gs pos="100000">
                          <a:srgbClr val="C00000">
                            <a:tint val="23500"/>
                            <a:satMod val="160000"/>
                          </a:srgbClr>
                        </a:gs>
                      </a:gsLst>
                      <a:lin ang="5400000" scaled="1"/>
                      <a:tileRect/>
                    </a:gradFill>
                  </a:tcPr>
                </a:tc>
                <a:tc>
                  <a:txBody>
                    <a:bodyPr/>
                    <a:lstStyle/>
                    <a:p>
                      <a:pPr fontAlgn="t"/>
                      <a:r>
                        <a:rPr lang="it-IT" sz="800" u="none">
                          <a:solidFill>
                            <a:srgbClr val="FF0000"/>
                          </a:solidFill>
                          <a:effectLst/>
                        </a:rPr>
                        <a:t>POLICY AND PROCEDURES</a:t>
                      </a:r>
                    </a:p>
                  </a:txBody>
                  <a:tcPr marL="76200" marR="76200" marT="76200" marB="76200">
                    <a:gradFill flip="none" rotWithShape="1">
                      <a:gsLst>
                        <a:gs pos="0">
                          <a:srgbClr val="C00000">
                            <a:tint val="66000"/>
                            <a:satMod val="160000"/>
                          </a:srgbClr>
                        </a:gs>
                        <a:gs pos="50000">
                          <a:srgbClr val="C00000">
                            <a:tint val="44500"/>
                            <a:satMod val="160000"/>
                          </a:srgbClr>
                        </a:gs>
                        <a:gs pos="100000">
                          <a:srgbClr val="C00000">
                            <a:tint val="23500"/>
                            <a:satMod val="160000"/>
                          </a:srgbClr>
                        </a:gs>
                      </a:gsLst>
                      <a:lin ang="5400000" scaled="1"/>
                      <a:tileRect/>
                    </a:gradFill>
                  </a:tcPr>
                </a:tc>
                <a:tc>
                  <a:txBody>
                    <a:bodyPr/>
                    <a:lstStyle/>
                    <a:p>
                      <a:pPr fontAlgn="t"/>
                      <a:r>
                        <a:rPr lang="it-IT" sz="800" u="none">
                          <a:solidFill>
                            <a:srgbClr val="FF0000"/>
                          </a:solidFill>
                          <a:effectLst/>
                        </a:rPr>
                        <a:t>IA-01</a:t>
                      </a:r>
                    </a:p>
                  </a:txBody>
                  <a:tcPr marL="76200" marR="76200" marT="76200" marB="76200">
                    <a:gradFill flip="none" rotWithShape="1">
                      <a:gsLst>
                        <a:gs pos="0">
                          <a:srgbClr val="C00000">
                            <a:tint val="66000"/>
                            <a:satMod val="160000"/>
                          </a:srgbClr>
                        </a:gs>
                        <a:gs pos="50000">
                          <a:srgbClr val="C00000">
                            <a:tint val="44500"/>
                            <a:satMod val="160000"/>
                          </a:srgbClr>
                        </a:gs>
                        <a:gs pos="100000">
                          <a:srgbClr val="C00000">
                            <a:tint val="23500"/>
                            <a:satMod val="160000"/>
                          </a:srgbClr>
                        </a:gs>
                      </a:gsLst>
                      <a:lin ang="5400000" scaled="1"/>
                      <a:tileRect/>
                    </a:gradFill>
                  </a:tcPr>
                </a:tc>
                <a:tc>
                  <a:txBody>
                    <a:bodyPr/>
                    <a:lstStyle/>
                    <a:p>
                      <a:pPr fontAlgn="t"/>
                      <a:r>
                        <a:rPr lang="it-IT" sz="800" u="none">
                          <a:solidFill>
                            <a:srgbClr val="FF0000"/>
                          </a:solidFill>
                          <a:effectLst/>
                        </a:rPr>
                        <a:t>IA-01</a:t>
                      </a:r>
                    </a:p>
                  </a:txBody>
                  <a:tcPr marL="76200" marR="76200" marT="76200" marB="76200">
                    <a:gradFill flip="none" rotWithShape="1">
                      <a:gsLst>
                        <a:gs pos="0">
                          <a:srgbClr val="C00000">
                            <a:tint val="66000"/>
                            <a:satMod val="160000"/>
                          </a:srgbClr>
                        </a:gs>
                        <a:gs pos="50000">
                          <a:srgbClr val="C00000">
                            <a:tint val="44500"/>
                            <a:satMod val="160000"/>
                          </a:srgbClr>
                        </a:gs>
                        <a:gs pos="100000">
                          <a:srgbClr val="C00000">
                            <a:tint val="23500"/>
                            <a:satMod val="160000"/>
                          </a:srgbClr>
                        </a:gs>
                      </a:gsLst>
                      <a:lin ang="5400000" scaled="1"/>
                      <a:tileRect/>
                    </a:gradFill>
                  </a:tcPr>
                </a:tc>
                <a:tc>
                  <a:txBody>
                    <a:bodyPr/>
                    <a:lstStyle/>
                    <a:p>
                      <a:pPr fontAlgn="t"/>
                      <a:r>
                        <a:rPr lang="it-IT" sz="800" u="none">
                          <a:solidFill>
                            <a:srgbClr val="FF0000"/>
                          </a:solidFill>
                          <a:effectLst/>
                        </a:rPr>
                        <a:t>IA-01</a:t>
                      </a:r>
                    </a:p>
                  </a:txBody>
                  <a:tcPr marL="76200" marR="76200" marT="76200" marB="76200">
                    <a:gradFill flip="none" rotWithShape="1">
                      <a:gsLst>
                        <a:gs pos="0">
                          <a:srgbClr val="C00000">
                            <a:tint val="66000"/>
                            <a:satMod val="160000"/>
                          </a:srgbClr>
                        </a:gs>
                        <a:gs pos="50000">
                          <a:srgbClr val="C00000">
                            <a:tint val="44500"/>
                            <a:satMod val="160000"/>
                          </a:srgbClr>
                        </a:gs>
                        <a:gs pos="100000">
                          <a:srgbClr val="C00000">
                            <a:tint val="23500"/>
                            <a:satMod val="160000"/>
                          </a:srgbClr>
                        </a:gs>
                      </a:gsLst>
                      <a:lin ang="5400000" scaled="1"/>
                      <a:tileRect/>
                    </a:gradFill>
                  </a:tcPr>
                </a:tc>
                <a:tc>
                  <a:txBody>
                    <a:bodyPr/>
                    <a:lstStyle/>
                    <a:p>
                      <a:pPr fontAlgn="t"/>
                      <a:r>
                        <a:rPr lang="it-IT" sz="800" u="none">
                          <a:solidFill>
                            <a:srgbClr val="FF0000"/>
                          </a:solidFill>
                          <a:effectLst/>
                        </a:rPr>
                        <a:t>N/A</a:t>
                      </a:r>
                    </a:p>
                  </a:txBody>
                  <a:tcPr marL="76200" marR="76200" marT="76200" marB="76200">
                    <a:gradFill flip="none" rotWithShape="1">
                      <a:gsLst>
                        <a:gs pos="0">
                          <a:srgbClr val="C00000">
                            <a:tint val="66000"/>
                            <a:satMod val="160000"/>
                          </a:srgbClr>
                        </a:gs>
                        <a:gs pos="50000">
                          <a:srgbClr val="C00000">
                            <a:tint val="44500"/>
                            <a:satMod val="160000"/>
                          </a:srgbClr>
                        </a:gs>
                        <a:gs pos="100000">
                          <a:srgbClr val="C00000">
                            <a:tint val="23500"/>
                            <a:satMod val="160000"/>
                          </a:srgbClr>
                        </a:gs>
                      </a:gsLst>
                      <a:lin ang="5400000" scaled="1"/>
                      <a:tileRect/>
                    </a:gradFill>
                  </a:tcPr>
                </a:tc>
                <a:extLst>
                  <a:ext uri="{0D108BD9-81ED-4DB2-BD59-A6C34878D82A}">
                    <a16:rowId xmlns:a16="http://schemas.microsoft.com/office/drawing/2014/main" val="642352918"/>
                  </a:ext>
                </a:extLst>
              </a:tr>
              <a:tr h="289288">
                <a:tc>
                  <a:txBody>
                    <a:bodyPr/>
                    <a:lstStyle/>
                    <a:p>
                      <a:pPr fontAlgn="t"/>
                      <a:r>
                        <a:rPr lang="it-IT" sz="800" u="none">
                          <a:solidFill>
                            <a:schemeClr val="tx1"/>
                          </a:solidFill>
                          <a:effectLst/>
                        </a:rPr>
                        <a:t>IA-02</a:t>
                      </a:r>
                    </a:p>
                  </a:txBody>
                  <a:tcPr marL="76200" marR="76200" marT="76200" marB="76200"/>
                </a:tc>
                <a:tc>
                  <a:txBody>
                    <a:bodyPr/>
                    <a:lstStyle/>
                    <a:p>
                      <a:pPr fontAlgn="t"/>
                      <a:r>
                        <a:rPr lang="en-US" sz="800" u="none">
                          <a:solidFill>
                            <a:schemeClr val="tx1"/>
                          </a:solidFill>
                          <a:effectLst/>
                        </a:rPr>
                        <a:t>IDENTIFICATION AND AUTHENTICATION (ORGANIZATIONAL USERS)</a:t>
                      </a:r>
                    </a:p>
                  </a:txBody>
                  <a:tcPr marL="76200" marR="76200" marT="76200" marB="76200"/>
                </a:tc>
                <a:tc>
                  <a:txBody>
                    <a:bodyPr/>
                    <a:lstStyle/>
                    <a:p>
                      <a:pPr fontAlgn="t"/>
                      <a:r>
                        <a:rPr lang="pt-BR" sz="800" u="none">
                          <a:solidFill>
                            <a:schemeClr val="tx1"/>
                          </a:solidFill>
                          <a:effectLst/>
                        </a:rPr>
                        <a:t>IA-02, (01), (02), (08), (12)</a:t>
                      </a:r>
                    </a:p>
                  </a:txBody>
                  <a:tcPr marL="76200" marR="76200" marT="76200" marB="76200"/>
                </a:tc>
                <a:tc>
                  <a:txBody>
                    <a:bodyPr/>
                    <a:lstStyle/>
                    <a:p>
                      <a:pPr fontAlgn="t"/>
                      <a:r>
                        <a:rPr lang="pt-BR" sz="800" u="none">
                          <a:solidFill>
                            <a:schemeClr val="accent6">
                              <a:lumMod val="75000"/>
                            </a:schemeClr>
                          </a:solidFill>
                          <a:effectLst/>
                        </a:rPr>
                        <a:t>IA-02, (01), (02), (08), </a:t>
                      </a:r>
                      <a:r>
                        <a:rPr lang="pt-BR" sz="800" u="none">
                          <a:solidFill>
                            <a:srgbClr val="FF0000"/>
                          </a:solidFill>
                          <a:effectLst/>
                        </a:rPr>
                        <a:t>(12)</a:t>
                      </a:r>
                    </a:p>
                  </a:txBody>
                  <a:tcPr marL="76200" marR="76200" marT="76200" marB="76200"/>
                </a:tc>
                <a:tc>
                  <a:txBody>
                    <a:bodyPr/>
                    <a:lstStyle/>
                    <a:p>
                      <a:pPr fontAlgn="t"/>
                      <a:r>
                        <a:rPr lang="pt-BR" sz="800" u="none">
                          <a:solidFill>
                            <a:schemeClr val="tx1"/>
                          </a:solidFill>
                          <a:effectLst/>
                        </a:rPr>
                        <a:t>IA-02, (01), (02), (05), (08), (12)</a:t>
                      </a:r>
                    </a:p>
                  </a:txBody>
                  <a:tcPr marL="76200" marR="76200" marT="76200" marB="76200"/>
                </a:tc>
                <a:tc>
                  <a:txBody>
                    <a:bodyPr/>
                    <a:lstStyle/>
                    <a:p>
                      <a:pPr fontAlgn="t"/>
                      <a:r>
                        <a:rPr lang="it-IT" sz="800" u="none">
                          <a:solidFill>
                            <a:schemeClr val="tx1"/>
                          </a:solidFill>
                          <a:effectLst/>
                        </a:rPr>
                        <a:t>N/A</a:t>
                      </a:r>
                    </a:p>
                  </a:txBody>
                  <a:tcPr marL="76200" marR="76200" marT="76200" marB="76200"/>
                </a:tc>
                <a:extLst>
                  <a:ext uri="{0D108BD9-81ED-4DB2-BD59-A6C34878D82A}">
                    <a16:rowId xmlns:a16="http://schemas.microsoft.com/office/drawing/2014/main" val="670738152"/>
                  </a:ext>
                </a:extLst>
              </a:tr>
              <a:tr h="289288">
                <a:tc>
                  <a:txBody>
                    <a:bodyPr/>
                    <a:lstStyle/>
                    <a:p>
                      <a:pPr fontAlgn="t"/>
                      <a:r>
                        <a:rPr lang="it-IT" sz="800" u="none">
                          <a:solidFill>
                            <a:srgbClr val="C00000"/>
                          </a:solidFill>
                          <a:effectLst/>
                        </a:rPr>
                        <a:t>IA-03</a:t>
                      </a:r>
                    </a:p>
                  </a:txBody>
                  <a:tcPr marL="76200" marR="76200" marT="76200" marB="76200">
                    <a:gradFill flip="none" rotWithShape="1">
                      <a:gsLst>
                        <a:gs pos="0">
                          <a:srgbClr val="C00000">
                            <a:tint val="66000"/>
                            <a:satMod val="160000"/>
                          </a:srgbClr>
                        </a:gs>
                        <a:gs pos="50000">
                          <a:srgbClr val="C00000">
                            <a:tint val="44500"/>
                            <a:satMod val="160000"/>
                          </a:srgbClr>
                        </a:gs>
                        <a:gs pos="100000">
                          <a:srgbClr val="C00000">
                            <a:tint val="23500"/>
                            <a:satMod val="160000"/>
                          </a:srgbClr>
                        </a:gs>
                      </a:gsLst>
                      <a:lin ang="8100000" scaled="1"/>
                      <a:tileRect/>
                    </a:gradFill>
                  </a:tcPr>
                </a:tc>
                <a:tc>
                  <a:txBody>
                    <a:bodyPr/>
                    <a:lstStyle/>
                    <a:p>
                      <a:pPr fontAlgn="t"/>
                      <a:r>
                        <a:rPr lang="it-IT" sz="800" u="none">
                          <a:solidFill>
                            <a:srgbClr val="C00000"/>
                          </a:solidFill>
                          <a:effectLst/>
                        </a:rPr>
                        <a:t>DEVICE IDENTIFICATION AND AUTHENTICATION</a:t>
                      </a:r>
                    </a:p>
                  </a:txBody>
                  <a:tcPr marL="76200" marR="76200" marT="76200" marB="76200">
                    <a:gradFill flip="none" rotWithShape="1">
                      <a:gsLst>
                        <a:gs pos="0">
                          <a:srgbClr val="C00000">
                            <a:tint val="66000"/>
                            <a:satMod val="160000"/>
                          </a:srgbClr>
                        </a:gs>
                        <a:gs pos="50000">
                          <a:srgbClr val="C00000">
                            <a:tint val="44500"/>
                            <a:satMod val="160000"/>
                          </a:srgbClr>
                        </a:gs>
                        <a:gs pos="100000">
                          <a:srgbClr val="C00000">
                            <a:tint val="23500"/>
                            <a:satMod val="160000"/>
                          </a:srgbClr>
                        </a:gs>
                      </a:gsLst>
                      <a:lin ang="8100000" scaled="1"/>
                      <a:tileRect/>
                    </a:gradFill>
                  </a:tcPr>
                </a:tc>
                <a:tc>
                  <a:txBody>
                    <a:bodyPr/>
                    <a:lstStyle/>
                    <a:p>
                      <a:pPr fontAlgn="t"/>
                      <a:r>
                        <a:rPr lang="it-IT" sz="800" u="none">
                          <a:solidFill>
                            <a:srgbClr val="C00000"/>
                          </a:solidFill>
                          <a:effectLst/>
                        </a:rPr>
                        <a:t>N/A</a:t>
                      </a:r>
                    </a:p>
                  </a:txBody>
                  <a:tcPr marL="76200" marR="76200" marT="76200" marB="76200">
                    <a:gradFill flip="none" rotWithShape="1">
                      <a:gsLst>
                        <a:gs pos="0">
                          <a:srgbClr val="C00000">
                            <a:tint val="66000"/>
                            <a:satMod val="160000"/>
                          </a:srgbClr>
                        </a:gs>
                        <a:gs pos="50000">
                          <a:srgbClr val="C00000">
                            <a:tint val="44500"/>
                            <a:satMod val="160000"/>
                          </a:srgbClr>
                        </a:gs>
                        <a:gs pos="100000">
                          <a:srgbClr val="C00000">
                            <a:tint val="23500"/>
                            <a:satMod val="160000"/>
                          </a:srgbClr>
                        </a:gs>
                      </a:gsLst>
                      <a:lin ang="8100000" scaled="1"/>
                      <a:tileRect/>
                    </a:gradFill>
                  </a:tcPr>
                </a:tc>
                <a:tc>
                  <a:txBody>
                    <a:bodyPr/>
                    <a:lstStyle/>
                    <a:p>
                      <a:pPr fontAlgn="t"/>
                      <a:r>
                        <a:rPr lang="it-IT" sz="800" u="none">
                          <a:solidFill>
                            <a:srgbClr val="C00000"/>
                          </a:solidFill>
                          <a:effectLst/>
                        </a:rPr>
                        <a:t>IA-03</a:t>
                      </a:r>
                    </a:p>
                  </a:txBody>
                  <a:tcPr marL="76200" marR="76200" marT="76200" marB="76200">
                    <a:gradFill flip="none" rotWithShape="1">
                      <a:gsLst>
                        <a:gs pos="0">
                          <a:srgbClr val="C00000">
                            <a:tint val="66000"/>
                            <a:satMod val="160000"/>
                          </a:srgbClr>
                        </a:gs>
                        <a:gs pos="50000">
                          <a:srgbClr val="C00000">
                            <a:tint val="44500"/>
                            <a:satMod val="160000"/>
                          </a:srgbClr>
                        </a:gs>
                        <a:gs pos="100000">
                          <a:srgbClr val="C00000">
                            <a:tint val="23500"/>
                            <a:satMod val="160000"/>
                          </a:srgbClr>
                        </a:gs>
                      </a:gsLst>
                      <a:lin ang="8100000" scaled="1"/>
                      <a:tileRect/>
                    </a:gradFill>
                  </a:tcPr>
                </a:tc>
                <a:tc>
                  <a:txBody>
                    <a:bodyPr/>
                    <a:lstStyle/>
                    <a:p>
                      <a:pPr fontAlgn="t"/>
                      <a:r>
                        <a:rPr lang="it-IT" sz="800" u="none">
                          <a:solidFill>
                            <a:srgbClr val="C00000"/>
                          </a:solidFill>
                          <a:effectLst/>
                        </a:rPr>
                        <a:t>IA-03</a:t>
                      </a:r>
                    </a:p>
                  </a:txBody>
                  <a:tcPr marL="76200" marR="76200" marT="76200" marB="76200">
                    <a:gradFill flip="none" rotWithShape="1">
                      <a:gsLst>
                        <a:gs pos="0">
                          <a:srgbClr val="C00000">
                            <a:tint val="66000"/>
                            <a:satMod val="160000"/>
                          </a:srgbClr>
                        </a:gs>
                        <a:gs pos="50000">
                          <a:srgbClr val="C00000">
                            <a:tint val="44500"/>
                            <a:satMod val="160000"/>
                          </a:srgbClr>
                        </a:gs>
                        <a:gs pos="100000">
                          <a:srgbClr val="C00000">
                            <a:tint val="23500"/>
                            <a:satMod val="160000"/>
                          </a:srgbClr>
                        </a:gs>
                      </a:gsLst>
                      <a:lin ang="8100000" scaled="1"/>
                      <a:tileRect/>
                    </a:gradFill>
                  </a:tcPr>
                </a:tc>
                <a:tc>
                  <a:txBody>
                    <a:bodyPr/>
                    <a:lstStyle/>
                    <a:p>
                      <a:pPr fontAlgn="t"/>
                      <a:r>
                        <a:rPr lang="it-IT" sz="800" u="none">
                          <a:solidFill>
                            <a:srgbClr val="C00000"/>
                          </a:solidFill>
                          <a:effectLst/>
                        </a:rPr>
                        <a:t>N/A</a:t>
                      </a:r>
                    </a:p>
                  </a:txBody>
                  <a:tcPr marL="76200" marR="76200" marT="76200" marB="76200">
                    <a:gradFill flip="none" rotWithShape="1">
                      <a:gsLst>
                        <a:gs pos="0">
                          <a:srgbClr val="C00000">
                            <a:tint val="66000"/>
                            <a:satMod val="160000"/>
                          </a:srgbClr>
                        </a:gs>
                        <a:gs pos="50000">
                          <a:srgbClr val="C00000">
                            <a:tint val="44500"/>
                            <a:satMod val="160000"/>
                          </a:srgbClr>
                        </a:gs>
                        <a:gs pos="100000">
                          <a:srgbClr val="C00000">
                            <a:tint val="23500"/>
                            <a:satMod val="160000"/>
                          </a:srgbClr>
                        </a:gs>
                      </a:gsLst>
                      <a:lin ang="8100000" scaled="1"/>
                      <a:tileRect/>
                    </a:gradFill>
                  </a:tcPr>
                </a:tc>
                <a:extLst>
                  <a:ext uri="{0D108BD9-81ED-4DB2-BD59-A6C34878D82A}">
                    <a16:rowId xmlns:a16="http://schemas.microsoft.com/office/drawing/2014/main" val="1318185766"/>
                  </a:ext>
                </a:extLst>
              </a:tr>
              <a:tr h="289288">
                <a:tc>
                  <a:txBody>
                    <a:bodyPr/>
                    <a:lstStyle/>
                    <a:p>
                      <a:pPr fontAlgn="t"/>
                      <a:r>
                        <a:rPr lang="it-IT" sz="800" u="none">
                          <a:solidFill>
                            <a:schemeClr val="tx1"/>
                          </a:solidFill>
                          <a:effectLst/>
                        </a:rPr>
                        <a:t>IA-04</a:t>
                      </a:r>
                    </a:p>
                  </a:txBody>
                  <a:tcPr marL="76200" marR="76200" marT="76200" marB="76200"/>
                </a:tc>
                <a:tc>
                  <a:txBody>
                    <a:bodyPr/>
                    <a:lstStyle/>
                    <a:p>
                      <a:pPr fontAlgn="t"/>
                      <a:r>
                        <a:rPr lang="it-IT" sz="800" u="none">
                          <a:solidFill>
                            <a:schemeClr val="tx1"/>
                          </a:solidFill>
                          <a:effectLst/>
                        </a:rPr>
                        <a:t>IDENTIFIER MANAGEMENT</a:t>
                      </a:r>
                    </a:p>
                  </a:txBody>
                  <a:tcPr marL="76200" marR="76200" marT="76200" marB="76200"/>
                </a:tc>
                <a:tc>
                  <a:txBody>
                    <a:bodyPr/>
                    <a:lstStyle/>
                    <a:p>
                      <a:pPr fontAlgn="t"/>
                      <a:r>
                        <a:rPr lang="it-IT" sz="800" u="none">
                          <a:solidFill>
                            <a:schemeClr val="accent6">
                              <a:lumMod val="75000"/>
                            </a:schemeClr>
                          </a:solidFill>
                          <a:effectLst/>
                        </a:rPr>
                        <a:t>IA-04</a:t>
                      </a:r>
                    </a:p>
                  </a:txBody>
                  <a:tcPr marL="76200" marR="76200" marT="76200" marB="76200"/>
                </a:tc>
                <a:tc>
                  <a:txBody>
                    <a:bodyPr/>
                    <a:lstStyle/>
                    <a:p>
                      <a:pPr fontAlgn="t"/>
                      <a:r>
                        <a:rPr lang="it-IT" sz="800" u="none">
                          <a:solidFill>
                            <a:schemeClr val="tx1"/>
                          </a:solidFill>
                          <a:effectLst/>
                        </a:rPr>
                        <a:t>IA-04, (04)</a:t>
                      </a:r>
                    </a:p>
                  </a:txBody>
                  <a:tcPr marL="76200" marR="76200" marT="76200" marB="76200"/>
                </a:tc>
                <a:tc>
                  <a:txBody>
                    <a:bodyPr/>
                    <a:lstStyle/>
                    <a:p>
                      <a:pPr fontAlgn="t"/>
                      <a:r>
                        <a:rPr lang="it-IT" sz="800" u="none">
                          <a:solidFill>
                            <a:schemeClr val="tx1"/>
                          </a:solidFill>
                          <a:effectLst/>
                        </a:rPr>
                        <a:t>IA-04, (04)</a:t>
                      </a:r>
                    </a:p>
                  </a:txBody>
                  <a:tcPr marL="76200" marR="76200" marT="76200" marB="76200"/>
                </a:tc>
                <a:tc>
                  <a:txBody>
                    <a:bodyPr/>
                    <a:lstStyle/>
                    <a:p>
                      <a:pPr fontAlgn="t"/>
                      <a:r>
                        <a:rPr lang="it-IT" sz="800" u="none">
                          <a:solidFill>
                            <a:schemeClr val="tx1"/>
                          </a:solidFill>
                          <a:effectLst/>
                        </a:rPr>
                        <a:t>N/A</a:t>
                      </a:r>
                    </a:p>
                  </a:txBody>
                  <a:tcPr marL="76200" marR="76200" marT="76200" marB="76200"/>
                </a:tc>
                <a:extLst>
                  <a:ext uri="{0D108BD9-81ED-4DB2-BD59-A6C34878D82A}">
                    <a16:rowId xmlns:a16="http://schemas.microsoft.com/office/drawing/2014/main" val="1031201035"/>
                  </a:ext>
                </a:extLst>
              </a:tr>
              <a:tr h="289288">
                <a:tc>
                  <a:txBody>
                    <a:bodyPr/>
                    <a:lstStyle/>
                    <a:p>
                      <a:pPr fontAlgn="t"/>
                      <a:r>
                        <a:rPr lang="it-IT" sz="800" u="none">
                          <a:solidFill>
                            <a:schemeClr val="tx1"/>
                          </a:solidFill>
                          <a:effectLst/>
                        </a:rPr>
                        <a:t>IA-05</a:t>
                      </a:r>
                    </a:p>
                  </a:txBody>
                  <a:tcPr marL="76200" marR="76200" marT="76200" marB="76200"/>
                </a:tc>
                <a:tc>
                  <a:txBody>
                    <a:bodyPr/>
                    <a:lstStyle/>
                    <a:p>
                      <a:pPr fontAlgn="t"/>
                      <a:r>
                        <a:rPr lang="it-IT" sz="800" u="none">
                          <a:solidFill>
                            <a:schemeClr val="tx1"/>
                          </a:solidFill>
                          <a:effectLst/>
                        </a:rPr>
                        <a:t>AUTHENTICATOR MANAGEMENT</a:t>
                      </a:r>
                    </a:p>
                  </a:txBody>
                  <a:tcPr marL="76200" marR="76200" marT="76200" marB="76200"/>
                </a:tc>
                <a:tc>
                  <a:txBody>
                    <a:bodyPr/>
                    <a:lstStyle/>
                    <a:p>
                      <a:pPr fontAlgn="t"/>
                      <a:r>
                        <a:rPr lang="it-IT" sz="800" u="none">
                          <a:solidFill>
                            <a:schemeClr val="tx1"/>
                          </a:solidFill>
                          <a:effectLst/>
                        </a:rPr>
                        <a:t>IA-05, (01)</a:t>
                      </a:r>
                    </a:p>
                  </a:txBody>
                  <a:tcPr marL="76200" marR="76200" marT="76200" marB="76200"/>
                </a:tc>
                <a:tc>
                  <a:txBody>
                    <a:bodyPr/>
                    <a:lstStyle/>
                    <a:p>
                      <a:pPr fontAlgn="t"/>
                      <a:r>
                        <a:rPr lang="it-IT" sz="800" u="none">
                          <a:solidFill>
                            <a:schemeClr val="accent6">
                              <a:lumMod val="75000"/>
                            </a:schemeClr>
                          </a:solidFill>
                          <a:effectLst/>
                        </a:rPr>
                        <a:t>IA-05, (01), </a:t>
                      </a:r>
                      <a:r>
                        <a:rPr lang="it-IT" sz="800" u="none">
                          <a:solidFill>
                            <a:srgbClr val="C00000"/>
                          </a:solidFill>
                          <a:effectLst/>
                        </a:rPr>
                        <a:t>(02), </a:t>
                      </a:r>
                      <a:r>
                        <a:rPr lang="it-IT" sz="800" u="none">
                          <a:solidFill>
                            <a:schemeClr val="accent6">
                              <a:lumMod val="75000"/>
                            </a:schemeClr>
                          </a:solidFill>
                          <a:effectLst/>
                        </a:rPr>
                        <a:t>(06)</a:t>
                      </a:r>
                    </a:p>
                  </a:txBody>
                  <a:tcPr marL="76200" marR="76200" marT="76200" marB="76200"/>
                </a:tc>
                <a:tc>
                  <a:txBody>
                    <a:bodyPr/>
                    <a:lstStyle/>
                    <a:p>
                      <a:pPr fontAlgn="t"/>
                      <a:r>
                        <a:rPr lang="it-IT" sz="800" u="none">
                          <a:solidFill>
                            <a:schemeClr val="tx1"/>
                          </a:solidFill>
                          <a:effectLst/>
                        </a:rPr>
                        <a:t>IA-05, (01), (02), (06)</a:t>
                      </a:r>
                    </a:p>
                  </a:txBody>
                  <a:tcPr marL="76200" marR="76200" marT="76200" marB="76200"/>
                </a:tc>
                <a:tc>
                  <a:txBody>
                    <a:bodyPr/>
                    <a:lstStyle/>
                    <a:p>
                      <a:pPr fontAlgn="t"/>
                      <a:r>
                        <a:rPr lang="it-IT" sz="800" u="none">
                          <a:solidFill>
                            <a:schemeClr val="tx1"/>
                          </a:solidFill>
                          <a:effectLst/>
                        </a:rPr>
                        <a:t>N/A</a:t>
                      </a:r>
                    </a:p>
                  </a:txBody>
                  <a:tcPr marL="76200" marR="76200" marT="76200" marB="76200"/>
                </a:tc>
                <a:extLst>
                  <a:ext uri="{0D108BD9-81ED-4DB2-BD59-A6C34878D82A}">
                    <a16:rowId xmlns:a16="http://schemas.microsoft.com/office/drawing/2014/main" val="1141799948"/>
                  </a:ext>
                </a:extLst>
              </a:tr>
              <a:tr h="289288">
                <a:tc>
                  <a:txBody>
                    <a:bodyPr/>
                    <a:lstStyle/>
                    <a:p>
                      <a:pPr fontAlgn="t"/>
                      <a:r>
                        <a:rPr lang="it-IT" sz="800" u="none">
                          <a:solidFill>
                            <a:schemeClr val="tx1"/>
                          </a:solidFill>
                          <a:effectLst/>
                        </a:rPr>
                        <a:t>IA-06</a:t>
                      </a:r>
                    </a:p>
                  </a:txBody>
                  <a:tcPr marL="76200" marR="76200" marT="76200" marB="76200"/>
                </a:tc>
                <a:tc>
                  <a:txBody>
                    <a:bodyPr/>
                    <a:lstStyle/>
                    <a:p>
                      <a:pPr fontAlgn="t"/>
                      <a:r>
                        <a:rPr lang="it-IT" sz="800" u="none">
                          <a:solidFill>
                            <a:schemeClr val="tx1"/>
                          </a:solidFill>
                          <a:effectLst/>
                        </a:rPr>
                        <a:t>AUTHENTICATION FEEDBACK</a:t>
                      </a:r>
                    </a:p>
                  </a:txBody>
                  <a:tcPr marL="76200" marR="76200" marT="76200" marB="76200"/>
                </a:tc>
                <a:tc>
                  <a:txBody>
                    <a:bodyPr/>
                    <a:lstStyle/>
                    <a:p>
                      <a:pPr fontAlgn="t"/>
                      <a:r>
                        <a:rPr lang="it-IT" sz="800" u="none">
                          <a:solidFill>
                            <a:schemeClr val="tx1"/>
                          </a:solidFill>
                          <a:effectLst/>
                        </a:rPr>
                        <a:t>IA-06</a:t>
                      </a:r>
                    </a:p>
                  </a:txBody>
                  <a:tcPr marL="76200" marR="76200" marT="76200" marB="76200"/>
                </a:tc>
                <a:tc>
                  <a:txBody>
                    <a:bodyPr/>
                    <a:lstStyle/>
                    <a:p>
                      <a:pPr fontAlgn="t"/>
                      <a:r>
                        <a:rPr lang="it-IT" sz="800" u="none">
                          <a:solidFill>
                            <a:schemeClr val="accent6">
                              <a:lumMod val="75000"/>
                            </a:schemeClr>
                          </a:solidFill>
                          <a:effectLst/>
                        </a:rPr>
                        <a:t>IA-06</a:t>
                      </a:r>
                    </a:p>
                  </a:txBody>
                  <a:tcPr marL="76200" marR="76200" marT="76200" marB="76200"/>
                </a:tc>
                <a:tc>
                  <a:txBody>
                    <a:bodyPr/>
                    <a:lstStyle/>
                    <a:p>
                      <a:pPr fontAlgn="t"/>
                      <a:r>
                        <a:rPr lang="it-IT" sz="800" u="none">
                          <a:solidFill>
                            <a:schemeClr val="tx1"/>
                          </a:solidFill>
                          <a:effectLst/>
                        </a:rPr>
                        <a:t>IA-06</a:t>
                      </a:r>
                    </a:p>
                  </a:txBody>
                  <a:tcPr marL="76200" marR="76200" marT="76200" marB="76200"/>
                </a:tc>
                <a:tc>
                  <a:txBody>
                    <a:bodyPr/>
                    <a:lstStyle/>
                    <a:p>
                      <a:pPr fontAlgn="t"/>
                      <a:r>
                        <a:rPr lang="it-IT" sz="800" u="none">
                          <a:solidFill>
                            <a:schemeClr val="tx1"/>
                          </a:solidFill>
                          <a:effectLst/>
                        </a:rPr>
                        <a:t>N/A</a:t>
                      </a:r>
                    </a:p>
                  </a:txBody>
                  <a:tcPr marL="76200" marR="76200" marT="76200" marB="76200"/>
                </a:tc>
                <a:extLst>
                  <a:ext uri="{0D108BD9-81ED-4DB2-BD59-A6C34878D82A}">
                    <a16:rowId xmlns:a16="http://schemas.microsoft.com/office/drawing/2014/main" val="135220153"/>
                  </a:ext>
                </a:extLst>
              </a:tr>
              <a:tr h="289288">
                <a:tc>
                  <a:txBody>
                    <a:bodyPr/>
                    <a:lstStyle/>
                    <a:p>
                      <a:pPr fontAlgn="t"/>
                      <a:r>
                        <a:rPr lang="it-IT" sz="800" u="none">
                          <a:solidFill>
                            <a:srgbClr val="C00000"/>
                          </a:solidFill>
                          <a:effectLst/>
                        </a:rPr>
                        <a:t>IA-07</a:t>
                      </a:r>
                    </a:p>
                  </a:txBody>
                  <a:tcPr marL="76200" marR="76200" marT="76200" marB="76200">
                    <a:gradFill flip="none" rotWithShape="1">
                      <a:gsLst>
                        <a:gs pos="0">
                          <a:srgbClr val="C00000">
                            <a:tint val="66000"/>
                            <a:satMod val="160000"/>
                          </a:srgbClr>
                        </a:gs>
                        <a:gs pos="50000">
                          <a:srgbClr val="C00000">
                            <a:tint val="44500"/>
                            <a:satMod val="160000"/>
                          </a:srgbClr>
                        </a:gs>
                        <a:gs pos="100000">
                          <a:srgbClr val="C00000">
                            <a:tint val="23500"/>
                            <a:satMod val="160000"/>
                          </a:srgbClr>
                        </a:gs>
                      </a:gsLst>
                      <a:lin ang="8100000" scaled="1"/>
                      <a:tileRect/>
                    </a:gradFill>
                  </a:tcPr>
                </a:tc>
                <a:tc>
                  <a:txBody>
                    <a:bodyPr/>
                    <a:lstStyle/>
                    <a:p>
                      <a:pPr fontAlgn="t"/>
                      <a:r>
                        <a:rPr lang="it-IT" sz="800" u="none">
                          <a:solidFill>
                            <a:srgbClr val="C00000"/>
                          </a:solidFill>
                          <a:effectLst/>
                        </a:rPr>
                        <a:t>CRYPTOGRAPHIC MODULE AUTHENTICATION</a:t>
                      </a:r>
                    </a:p>
                  </a:txBody>
                  <a:tcPr marL="76200" marR="76200" marT="76200" marB="76200">
                    <a:gradFill flip="none" rotWithShape="1">
                      <a:gsLst>
                        <a:gs pos="0">
                          <a:srgbClr val="C00000">
                            <a:tint val="66000"/>
                            <a:satMod val="160000"/>
                          </a:srgbClr>
                        </a:gs>
                        <a:gs pos="50000">
                          <a:srgbClr val="C00000">
                            <a:tint val="44500"/>
                            <a:satMod val="160000"/>
                          </a:srgbClr>
                        </a:gs>
                        <a:gs pos="100000">
                          <a:srgbClr val="C00000">
                            <a:tint val="23500"/>
                            <a:satMod val="160000"/>
                          </a:srgbClr>
                        </a:gs>
                      </a:gsLst>
                      <a:lin ang="8100000" scaled="1"/>
                      <a:tileRect/>
                    </a:gradFill>
                  </a:tcPr>
                </a:tc>
                <a:tc>
                  <a:txBody>
                    <a:bodyPr/>
                    <a:lstStyle/>
                    <a:p>
                      <a:pPr fontAlgn="t"/>
                      <a:r>
                        <a:rPr lang="it-IT" sz="800" u="none">
                          <a:solidFill>
                            <a:srgbClr val="C00000"/>
                          </a:solidFill>
                          <a:effectLst/>
                        </a:rPr>
                        <a:t>IA-07</a:t>
                      </a:r>
                    </a:p>
                  </a:txBody>
                  <a:tcPr marL="76200" marR="76200" marT="76200" marB="76200">
                    <a:gradFill flip="none" rotWithShape="1">
                      <a:gsLst>
                        <a:gs pos="0">
                          <a:srgbClr val="C00000">
                            <a:tint val="66000"/>
                            <a:satMod val="160000"/>
                          </a:srgbClr>
                        </a:gs>
                        <a:gs pos="50000">
                          <a:srgbClr val="C00000">
                            <a:tint val="44500"/>
                            <a:satMod val="160000"/>
                          </a:srgbClr>
                        </a:gs>
                        <a:gs pos="100000">
                          <a:srgbClr val="C00000">
                            <a:tint val="23500"/>
                            <a:satMod val="160000"/>
                          </a:srgbClr>
                        </a:gs>
                      </a:gsLst>
                      <a:lin ang="8100000" scaled="1"/>
                      <a:tileRect/>
                    </a:gradFill>
                  </a:tcPr>
                </a:tc>
                <a:tc>
                  <a:txBody>
                    <a:bodyPr/>
                    <a:lstStyle/>
                    <a:p>
                      <a:pPr fontAlgn="t"/>
                      <a:r>
                        <a:rPr lang="it-IT" sz="800" u="none">
                          <a:solidFill>
                            <a:srgbClr val="C00000"/>
                          </a:solidFill>
                          <a:effectLst/>
                        </a:rPr>
                        <a:t>IA-07</a:t>
                      </a:r>
                    </a:p>
                  </a:txBody>
                  <a:tcPr marL="76200" marR="76200" marT="76200" marB="76200">
                    <a:gradFill flip="none" rotWithShape="1">
                      <a:gsLst>
                        <a:gs pos="0">
                          <a:srgbClr val="C00000">
                            <a:tint val="66000"/>
                            <a:satMod val="160000"/>
                          </a:srgbClr>
                        </a:gs>
                        <a:gs pos="50000">
                          <a:srgbClr val="C00000">
                            <a:tint val="44500"/>
                            <a:satMod val="160000"/>
                          </a:srgbClr>
                        </a:gs>
                        <a:gs pos="100000">
                          <a:srgbClr val="C00000">
                            <a:tint val="23500"/>
                            <a:satMod val="160000"/>
                          </a:srgbClr>
                        </a:gs>
                      </a:gsLst>
                      <a:lin ang="8100000" scaled="1"/>
                      <a:tileRect/>
                    </a:gradFill>
                  </a:tcPr>
                </a:tc>
                <a:tc>
                  <a:txBody>
                    <a:bodyPr/>
                    <a:lstStyle/>
                    <a:p>
                      <a:pPr fontAlgn="t"/>
                      <a:r>
                        <a:rPr lang="it-IT" sz="800" u="none">
                          <a:solidFill>
                            <a:srgbClr val="C00000"/>
                          </a:solidFill>
                          <a:effectLst/>
                        </a:rPr>
                        <a:t>IA-07</a:t>
                      </a:r>
                    </a:p>
                  </a:txBody>
                  <a:tcPr marL="76200" marR="76200" marT="76200" marB="76200">
                    <a:gradFill flip="none" rotWithShape="1">
                      <a:gsLst>
                        <a:gs pos="0">
                          <a:srgbClr val="C00000">
                            <a:tint val="66000"/>
                            <a:satMod val="160000"/>
                          </a:srgbClr>
                        </a:gs>
                        <a:gs pos="50000">
                          <a:srgbClr val="C00000">
                            <a:tint val="44500"/>
                            <a:satMod val="160000"/>
                          </a:srgbClr>
                        </a:gs>
                        <a:gs pos="100000">
                          <a:srgbClr val="C00000">
                            <a:tint val="23500"/>
                            <a:satMod val="160000"/>
                          </a:srgbClr>
                        </a:gs>
                      </a:gsLst>
                      <a:lin ang="8100000" scaled="1"/>
                      <a:tileRect/>
                    </a:gradFill>
                  </a:tcPr>
                </a:tc>
                <a:tc>
                  <a:txBody>
                    <a:bodyPr/>
                    <a:lstStyle/>
                    <a:p>
                      <a:pPr fontAlgn="t"/>
                      <a:r>
                        <a:rPr lang="it-IT" sz="800" u="none">
                          <a:solidFill>
                            <a:srgbClr val="C00000"/>
                          </a:solidFill>
                          <a:effectLst/>
                        </a:rPr>
                        <a:t>N/A</a:t>
                      </a:r>
                    </a:p>
                  </a:txBody>
                  <a:tcPr marL="76200" marR="76200" marT="76200" marB="76200">
                    <a:gradFill flip="none" rotWithShape="1">
                      <a:gsLst>
                        <a:gs pos="0">
                          <a:srgbClr val="C00000">
                            <a:tint val="66000"/>
                            <a:satMod val="160000"/>
                          </a:srgbClr>
                        </a:gs>
                        <a:gs pos="50000">
                          <a:srgbClr val="C00000">
                            <a:tint val="44500"/>
                            <a:satMod val="160000"/>
                          </a:srgbClr>
                        </a:gs>
                        <a:gs pos="100000">
                          <a:srgbClr val="C00000">
                            <a:tint val="23500"/>
                            <a:satMod val="160000"/>
                          </a:srgbClr>
                        </a:gs>
                      </a:gsLst>
                      <a:lin ang="8100000" scaled="1"/>
                      <a:tileRect/>
                    </a:gradFill>
                  </a:tcPr>
                </a:tc>
                <a:extLst>
                  <a:ext uri="{0D108BD9-81ED-4DB2-BD59-A6C34878D82A}">
                    <a16:rowId xmlns:a16="http://schemas.microsoft.com/office/drawing/2014/main" val="133724318"/>
                  </a:ext>
                </a:extLst>
              </a:tr>
              <a:tr h="289288">
                <a:tc>
                  <a:txBody>
                    <a:bodyPr/>
                    <a:lstStyle/>
                    <a:p>
                      <a:pPr fontAlgn="t"/>
                      <a:r>
                        <a:rPr lang="it-IT" sz="800" u="none">
                          <a:solidFill>
                            <a:srgbClr val="C00000"/>
                          </a:solidFill>
                          <a:effectLst/>
                        </a:rPr>
                        <a:t>IA-08</a:t>
                      </a:r>
                    </a:p>
                  </a:txBody>
                  <a:tcPr marL="76200" marR="76200" marT="76200" marB="76200">
                    <a:gradFill flip="none" rotWithShape="1">
                      <a:gsLst>
                        <a:gs pos="0">
                          <a:srgbClr val="C00000">
                            <a:tint val="66000"/>
                            <a:satMod val="160000"/>
                          </a:srgbClr>
                        </a:gs>
                        <a:gs pos="50000">
                          <a:srgbClr val="C00000">
                            <a:tint val="44500"/>
                            <a:satMod val="160000"/>
                          </a:srgbClr>
                        </a:gs>
                        <a:gs pos="100000">
                          <a:srgbClr val="C00000">
                            <a:tint val="23500"/>
                            <a:satMod val="160000"/>
                          </a:srgbClr>
                        </a:gs>
                      </a:gsLst>
                      <a:lin ang="8100000" scaled="1"/>
                      <a:tileRect/>
                    </a:gradFill>
                  </a:tcPr>
                </a:tc>
                <a:tc>
                  <a:txBody>
                    <a:bodyPr/>
                    <a:lstStyle/>
                    <a:p>
                      <a:pPr fontAlgn="t"/>
                      <a:r>
                        <a:rPr lang="en-US" sz="800" u="none">
                          <a:solidFill>
                            <a:srgbClr val="C00000"/>
                          </a:solidFill>
                          <a:effectLst/>
                        </a:rPr>
                        <a:t>IDENTIFICATION AND AUTHENTICATION (NON-ORGANIZATIONAL USERS)</a:t>
                      </a:r>
                    </a:p>
                  </a:txBody>
                  <a:tcPr marL="76200" marR="76200" marT="76200" marB="76200">
                    <a:gradFill flip="none" rotWithShape="1">
                      <a:gsLst>
                        <a:gs pos="0">
                          <a:srgbClr val="C00000">
                            <a:tint val="66000"/>
                            <a:satMod val="160000"/>
                          </a:srgbClr>
                        </a:gs>
                        <a:gs pos="50000">
                          <a:srgbClr val="C00000">
                            <a:tint val="44500"/>
                            <a:satMod val="160000"/>
                          </a:srgbClr>
                        </a:gs>
                        <a:gs pos="100000">
                          <a:srgbClr val="C00000">
                            <a:tint val="23500"/>
                            <a:satMod val="160000"/>
                          </a:srgbClr>
                        </a:gs>
                      </a:gsLst>
                      <a:lin ang="8100000" scaled="1"/>
                      <a:tileRect/>
                    </a:gradFill>
                  </a:tcPr>
                </a:tc>
                <a:tc>
                  <a:txBody>
                    <a:bodyPr/>
                    <a:lstStyle/>
                    <a:p>
                      <a:pPr fontAlgn="t"/>
                      <a:r>
                        <a:rPr lang="it-IT" sz="800" u="none">
                          <a:solidFill>
                            <a:srgbClr val="C00000"/>
                          </a:solidFill>
                          <a:effectLst/>
                        </a:rPr>
                        <a:t>IA-08, (01), (02), (04)</a:t>
                      </a:r>
                    </a:p>
                  </a:txBody>
                  <a:tcPr marL="76200" marR="76200" marT="76200" marB="76200">
                    <a:gradFill flip="none" rotWithShape="1">
                      <a:gsLst>
                        <a:gs pos="0">
                          <a:srgbClr val="C00000">
                            <a:tint val="66000"/>
                            <a:satMod val="160000"/>
                          </a:srgbClr>
                        </a:gs>
                        <a:gs pos="50000">
                          <a:srgbClr val="C00000">
                            <a:tint val="44500"/>
                            <a:satMod val="160000"/>
                          </a:srgbClr>
                        </a:gs>
                        <a:gs pos="100000">
                          <a:srgbClr val="C00000">
                            <a:tint val="23500"/>
                            <a:satMod val="160000"/>
                          </a:srgbClr>
                        </a:gs>
                      </a:gsLst>
                      <a:lin ang="8100000" scaled="1"/>
                      <a:tileRect/>
                    </a:gradFill>
                  </a:tcPr>
                </a:tc>
                <a:tc>
                  <a:txBody>
                    <a:bodyPr/>
                    <a:lstStyle/>
                    <a:p>
                      <a:pPr fontAlgn="t"/>
                      <a:r>
                        <a:rPr lang="it-IT" sz="800" u="none">
                          <a:solidFill>
                            <a:srgbClr val="C00000"/>
                          </a:solidFill>
                          <a:effectLst/>
                        </a:rPr>
                        <a:t>IA-08, (01), (02), (04)</a:t>
                      </a:r>
                    </a:p>
                  </a:txBody>
                  <a:tcPr marL="76200" marR="76200" marT="76200" marB="76200">
                    <a:gradFill flip="none" rotWithShape="1">
                      <a:gsLst>
                        <a:gs pos="0">
                          <a:srgbClr val="C00000">
                            <a:tint val="66000"/>
                            <a:satMod val="160000"/>
                          </a:srgbClr>
                        </a:gs>
                        <a:gs pos="50000">
                          <a:srgbClr val="C00000">
                            <a:tint val="44500"/>
                            <a:satMod val="160000"/>
                          </a:srgbClr>
                        </a:gs>
                        <a:gs pos="100000">
                          <a:srgbClr val="C00000">
                            <a:tint val="23500"/>
                            <a:satMod val="160000"/>
                          </a:srgbClr>
                        </a:gs>
                      </a:gsLst>
                      <a:lin ang="8100000" scaled="1"/>
                      <a:tileRect/>
                    </a:gradFill>
                  </a:tcPr>
                </a:tc>
                <a:tc>
                  <a:txBody>
                    <a:bodyPr/>
                    <a:lstStyle/>
                    <a:p>
                      <a:pPr fontAlgn="t"/>
                      <a:r>
                        <a:rPr lang="it-IT" sz="800" u="none">
                          <a:solidFill>
                            <a:srgbClr val="C00000"/>
                          </a:solidFill>
                          <a:effectLst/>
                        </a:rPr>
                        <a:t>IA-08, (01), (02), (04)</a:t>
                      </a:r>
                    </a:p>
                  </a:txBody>
                  <a:tcPr marL="76200" marR="76200" marT="76200" marB="76200">
                    <a:gradFill flip="none" rotWithShape="1">
                      <a:gsLst>
                        <a:gs pos="0">
                          <a:srgbClr val="C00000">
                            <a:tint val="66000"/>
                            <a:satMod val="160000"/>
                          </a:srgbClr>
                        </a:gs>
                        <a:gs pos="50000">
                          <a:srgbClr val="C00000">
                            <a:tint val="44500"/>
                            <a:satMod val="160000"/>
                          </a:srgbClr>
                        </a:gs>
                        <a:gs pos="100000">
                          <a:srgbClr val="C00000">
                            <a:tint val="23500"/>
                            <a:satMod val="160000"/>
                          </a:srgbClr>
                        </a:gs>
                      </a:gsLst>
                      <a:lin ang="8100000" scaled="1"/>
                      <a:tileRect/>
                    </a:gradFill>
                  </a:tcPr>
                </a:tc>
                <a:tc>
                  <a:txBody>
                    <a:bodyPr/>
                    <a:lstStyle/>
                    <a:p>
                      <a:pPr fontAlgn="t"/>
                      <a:r>
                        <a:rPr lang="it-IT" sz="800" u="none">
                          <a:solidFill>
                            <a:srgbClr val="C00000"/>
                          </a:solidFill>
                          <a:effectLst/>
                        </a:rPr>
                        <a:t>N/A</a:t>
                      </a:r>
                    </a:p>
                  </a:txBody>
                  <a:tcPr marL="76200" marR="76200" marT="76200" marB="76200">
                    <a:gradFill flip="none" rotWithShape="1">
                      <a:gsLst>
                        <a:gs pos="0">
                          <a:srgbClr val="C00000">
                            <a:tint val="66000"/>
                            <a:satMod val="160000"/>
                          </a:srgbClr>
                        </a:gs>
                        <a:gs pos="50000">
                          <a:srgbClr val="C00000">
                            <a:tint val="44500"/>
                            <a:satMod val="160000"/>
                          </a:srgbClr>
                        </a:gs>
                        <a:gs pos="100000">
                          <a:srgbClr val="C00000">
                            <a:tint val="23500"/>
                            <a:satMod val="160000"/>
                          </a:srgbClr>
                        </a:gs>
                      </a:gsLst>
                      <a:lin ang="8100000" scaled="1"/>
                      <a:tileRect/>
                    </a:gradFill>
                  </a:tcPr>
                </a:tc>
                <a:extLst>
                  <a:ext uri="{0D108BD9-81ED-4DB2-BD59-A6C34878D82A}">
                    <a16:rowId xmlns:a16="http://schemas.microsoft.com/office/drawing/2014/main" val="1798030934"/>
                  </a:ext>
                </a:extLst>
              </a:tr>
              <a:tr h="289288">
                <a:tc>
                  <a:txBody>
                    <a:bodyPr/>
                    <a:lstStyle/>
                    <a:p>
                      <a:pPr fontAlgn="t"/>
                      <a:r>
                        <a:rPr lang="it-IT" sz="800" u="none">
                          <a:solidFill>
                            <a:schemeClr val="tx1"/>
                          </a:solidFill>
                          <a:effectLst/>
                        </a:rPr>
                        <a:t>IA-09</a:t>
                      </a:r>
                    </a:p>
                  </a:txBody>
                  <a:tcPr marL="76200" marR="76200" marT="76200" marB="76200"/>
                </a:tc>
                <a:tc>
                  <a:txBody>
                    <a:bodyPr/>
                    <a:lstStyle/>
                    <a:p>
                      <a:pPr fontAlgn="t"/>
                      <a:r>
                        <a:rPr lang="it-IT" sz="800" u="none">
                          <a:solidFill>
                            <a:schemeClr val="tx1"/>
                          </a:solidFill>
                          <a:effectLst/>
                        </a:rPr>
                        <a:t>SERVICE IDENTIFICATION AND AUTHENTICATION</a:t>
                      </a:r>
                    </a:p>
                  </a:txBody>
                  <a:tcPr marL="76200" marR="76200" marT="76200" marB="76200"/>
                </a:tc>
                <a:tc>
                  <a:txBody>
                    <a:bodyPr/>
                    <a:lstStyle/>
                    <a:p>
                      <a:pPr fontAlgn="t"/>
                      <a:r>
                        <a:rPr lang="it-IT" sz="800" u="none">
                          <a:solidFill>
                            <a:schemeClr val="tx1"/>
                          </a:solidFill>
                          <a:effectLst/>
                        </a:rPr>
                        <a:t>N/A</a:t>
                      </a:r>
                    </a:p>
                  </a:txBody>
                  <a:tcPr marL="76200" marR="76200" marT="76200" marB="76200"/>
                </a:tc>
                <a:tc>
                  <a:txBody>
                    <a:bodyPr/>
                    <a:lstStyle/>
                    <a:p>
                      <a:pPr fontAlgn="t"/>
                      <a:r>
                        <a:rPr lang="it-IT" sz="800" u="none">
                          <a:solidFill>
                            <a:schemeClr val="tx1"/>
                          </a:solidFill>
                          <a:effectLst/>
                        </a:rPr>
                        <a:t>N/A</a:t>
                      </a:r>
                    </a:p>
                  </a:txBody>
                  <a:tcPr marL="76200" marR="76200" marT="76200" marB="76200"/>
                </a:tc>
                <a:tc>
                  <a:txBody>
                    <a:bodyPr/>
                    <a:lstStyle/>
                    <a:p>
                      <a:pPr fontAlgn="t"/>
                      <a:r>
                        <a:rPr lang="it-IT" sz="800" u="none">
                          <a:solidFill>
                            <a:schemeClr val="tx1"/>
                          </a:solidFill>
                          <a:effectLst/>
                        </a:rPr>
                        <a:t>N/A</a:t>
                      </a:r>
                    </a:p>
                  </a:txBody>
                  <a:tcPr marL="76200" marR="76200" marT="76200" marB="76200"/>
                </a:tc>
                <a:tc>
                  <a:txBody>
                    <a:bodyPr/>
                    <a:lstStyle/>
                    <a:p>
                      <a:pPr fontAlgn="t"/>
                      <a:r>
                        <a:rPr lang="it-IT" sz="800" u="none">
                          <a:solidFill>
                            <a:schemeClr val="tx1"/>
                          </a:solidFill>
                          <a:effectLst/>
                        </a:rPr>
                        <a:t>N/A</a:t>
                      </a:r>
                    </a:p>
                  </a:txBody>
                  <a:tcPr marL="76200" marR="76200" marT="76200" marB="76200"/>
                </a:tc>
                <a:extLst>
                  <a:ext uri="{0D108BD9-81ED-4DB2-BD59-A6C34878D82A}">
                    <a16:rowId xmlns:a16="http://schemas.microsoft.com/office/drawing/2014/main" val="2222332894"/>
                  </a:ext>
                </a:extLst>
              </a:tr>
              <a:tr h="289288">
                <a:tc>
                  <a:txBody>
                    <a:bodyPr/>
                    <a:lstStyle/>
                    <a:p>
                      <a:pPr fontAlgn="t"/>
                      <a:r>
                        <a:rPr lang="it-IT" sz="800" u="none">
                          <a:solidFill>
                            <a:srgbClr val="C00000"/>
                          </a:solidFill>
                          <a:effectLst/>
                        </a:rPr>
                        <a:t>IA-10</a:t>
                      </a:r>
                    </a:p>
                  </a:txBody>
                  <a:tcPr marL="76200" marR="76200" marT="76200" marB="76200">
                    <a:gradFill flip="none" rotWithShape="1">
                      <a:gsLst>
                        <a:gs pos="0">
                          <a:srgbClr val="C00000">
                            <a:tint val="66000"/>
                            <a:satMod val="160000"/>
                          </a:srgbClr>
                        </a:gs>
                        <a:gs pos="50000">
                          <a:srgbClr val="C00000">
                            <a:tint val="44500"/>
                            <a:satMod val="160000"/>
                          </a:srgbClr>
                        </a:gs>
                        <a:gs pos="100000">
                          <a:srgbClr val="C00000">
                            <a:tint val="23500"/>
                            <a:satMod val="160000"/>
                          </a:srgbClr>
                        </a:gs>
                      </a:gsLst>
                      <a:lin ang="8100000" scaled="1"/>
                      <a:tileRect/>
                    </a:gradFill>
                  </a:tcPr>
                </a:tc>
                <a:tc>
                  <a:txBody>
                    <a:bodyPr/>
                    <a:lstStyle/>
                    <a:p>
                      <a:pPr fontAlgn="t"/>
                      <a:r>
                        <a:rPr lang="it-IT" sz="800" u="none">
                          <a:solidFill>
                            <a:srgbClr val="C00000"/>
                          </a:solidFill>
                          <a:effectLst/>
                        </a:rPr>
                        <a:t>ADAPTIVE AUTHENTICATION</a:t>
                      </a:r>
                    </a:p>
                  </a:txBody>
                  <a:tcPr marL="76200" marR="76200" marT="76200" marB="76200">
                    <a:gradFill flip="none" rotWithShape="1">
                      <a:gsLst>
                        <a:gs pos="0">
                          <a:srgbClr val="C00000">
                            <a:tint val="66000"/>
                            <a:satMod val="160000"/>
                          </a:srgbClr>
                        </a:gs>
                        <a:gs pos="50000">
                          <a:srgbClr val="C00000">
                            <a:tint val="44500"/>
                            <a:satMod val="160000"/>
                          </a:srgbClr>
                        </a:gs>
                        <a:gs pos="100000">
                          <a:srgbClr val="C00000">
                            <a:tint val="23500"/>
                            <a:satMod val="160000"/>
                          </a:srgbClr>
                        </a:gs>
                      </a:gsLst>
                      <a:lin ang="8100000" scaled="1"/>
                      <a:tileRect/>
                    </a:gradFill>
                  </a:tcPr>
                </a:tc>
                <a:tc>
                  <a:txBody>
                    <a:bodyPr/>
                    <a:lstStyle/>
                    <a:p>
                      <a:pPr fontAlgn="t"/>
                      <a:r>
                        <a:rPr lang="it-IT" sz="800" u="none">
                          <a:solidFill>
                            <a:srgbClr val="C00000"/>
                          </a:solidFill>
                          <a:effectLst/>
                        </a:rPr>
                        <a:t>N/A</a:t>
                      </a:r>
                    </a:p>
                  </a:txBody>
                  <a:tcPr marL="76200" marR="76200" marT="76200" marB="76200">
                    <a:gradFill flip="none" rotWithShape="1">
                      <a:gsLst>
                        <a:gs pos="0">
                          <a:srgbClr val="C00000">
                            <a:tint val="66000"/>
                            <a:satMod val="160000"/>
                          </a:srgbClr>
                        </a:gs>
                        <a:gs pos="50000">
                          <a:srgbClr val="C00000">
                            <a:tint val="44500"/>
                            <a:satMod val="160000"/>
                          </a:srgbClr>
                        </a:gs>
                        <a:gs pos="100000">
                          <a:srgbClr val="C00000">
                            <a:tint val="23500"/>
                            <a:satMod val="160000"/>
                          </a:srgbClr>
                        </a:gs>
                      </a:gsLst>
                      <a:lin ang="8100000" scaled="1"/>
                      <a:tileRect/>
                    </a:gradFill>
                  </a:tcPr>
                </a:tc>
                <a:tc>
                  <a:txBody>
                    <a:bodyPr/>
                    <a:lstStyle/>
                    <a:p>
                      <a:pPr fontAlgn="t"/>
                      <a:r>
                        <a:rPr lang="it-IT" sz="800" u="none">
                          <a:solidFill>
                            <a:srgbClr val="C00000"/>
                          </a:solidFill>
                          <a:effectLst/>
                        </a:rPr>
                        <a:t>N/A</a:t>
                      </a:r>
                    </a:p>
                  </a:txBody>
                  <a:tcPr marL="76200" marR="76200" marT="76200" marB="76200">
                    <a:gradFill flip="none" rotWithShape="1">
                      <a:gsLst>
                        <a:gs pos="0">
                          <a:srgbClr val="C00000">
                            <a:tint val="66000"/>
                            <a:satMod val="160000"/>
                          </a:srgbClr>
                        </a:gs>
                        <a:gs pos="50000">
                          <a:srgbClr val="C00000">
                            <a:tint val="44500"/>
                            <a:satMod val="160000"/>
                          </a:srgbClr>
                        </a:gs>
                        <a:gs pos="100000">
                          <a:srgbClr val="C00000">
                            <a:tint val="23500"/>
                            <a:satMod val="160000"/>
                          </a:srgbClr>
                        </a:gs>
                      </a:gsLst>
                      <a:lin ang="8100000" scaled="1"/>
                      <a:tileRect/>
                    </a:gradFill>
                  </a:tcPr>
                </a:tc>
                <a:tc>
                  <a:txBody>
                    <a:bodyPr/>
                    <a:lstStyle/>
                    <a:p>
                      <a:pPr fontAlgn="t"/>
                      <a:r>
                        <a:rPr lang="it-IT" sz="800" u="none">
                          <a:solidFill>
                            <a:srgbClr val="C00000"/>
                          </a:solidFill>
                          <a:effectLst/>
                        </a:rPr>
                        <a:t>N/A</a:t>
                      </a:r>
                    </a:p>
                  </a:txBody>
                  <a:tcPr marL="76200" marR="76200" marT="76200" marB="76200">
                    <a:gradFill flip="none" rotWithShape="1">
                      <a:gsLst>
                        <a:gs pos="0">
                          <a:srgbClr val="C00000">
                            <a:tint val="66000"/>
                            <a:satMod val="160000"/>
                          </a:srgbClr>
                        </a:gs>
                        <a:gs pos="50000">
                          <a:srgbClr val="C00000">
                            <a:tint val="44500"/>
                            <a:satMod val="160000"/>
                          </a:srgbClr>
                        </a:gs>
                        <a:gs pos="100000">
                          <a:srgbClr val="C00000">
                            <a:tint val="23500"/>
                            <a:satMod val="160000"/>
                          </a:srgbClr>
                        </a:gs>
                      </a:gsLst>
                      <a:lin ang="8100000" scaled="1"/>
                      <a:tileRect/>
                    </a:gradFill>
                  </a:tcPr>
                </a:tc>
                <a:tc>
                  <a:txBody>
                    <a:bodyPr/>
                    <a:lstStyle/>
                    <a:p>
                      <a:pPr fontAlgn="t"/>
                      <a:r>
                        <a:rPr lang="it-IT" sz="800" u="none">
                          <a:solidFill>
                            <a:srgbClr val="C00000"/>
                          </a:solidFill>
                          <a:effectLst/>
                        </a:rPr>
                        <a:t>N/A</a:t>
                      </a:r>
                    </a:p>
                  </a:txBody>
                  <a:tcPr marL="76200" marR="76200" marT="76200" marB="76200">
                    <a:gradFill flip="none" rotWithShape="1">
                      <a:gsLst>
                        <a:gs pos="0">
                          <a:srgbClr val="C00000">
                            <a:tint val="66000"/>
                            <a:satMod val="160000"/>
                          </a:srgbClr>
                        </a:gs>
                        <a:gs pos="50000">
                          <a:srgbClr val="C00000">
                            <a:tint val="44500"/>
                            <a:satMod val="160000"/>
                          </a:srgbClr>
                        </a:gs>
                        <a:gs pos="100000">
                          <a:srgbClr val="C00000">
                            <a:tint val="23500"/>
                            <a:satMod val="160000"/>
                          </a:srgbClr>
                        </a:gs>
                      </a:gsLst>
                      <a:lin ang="8100000" scaled="1"/>
                      <a:tileRect/>
                    </a:gradFill>
                  </a:tcPr>
                </a:tc>
                <a:extLst>
                  <a:ext uri="{0D108BD9-81ED-4DB2-BD59-A6C34878D82A}">
                    <a16:rowId xmlns:a16="http://schemas.microsoft.com/office/drawing/2014/main" val="782916616"/>
                  </a:ext>
                </a:extLst>
              </a:tr>
              <a:tr h="289288">
                <a:tc>
                  <a:txBody>
                    <a:bodyPr/>
                    <a:lstStyle/>
                    <a:p>
                      <a:pPr fontAlgn="t"/>
                      <a:r>
                        <a:rPr lang="it-IT" sz="800" u="none">
                          <a:solidFill>
                            <a:schemeClr val="tx1"/>
                          </a:solidFill>
                          <a:effectLst/>
                        </a:rPr>
                        <a:t>IA-11</a:t>
                      </a:r>
                    </a:p>
                  </a:txBody>
                  <a:tcPr marL="76200" marR="76200" marT="76200" marB="76200"/>
                </a:tc>
                <a:tc>
                  <a:txBody>
                    <a:bodyPr/>
                    <a:lstStyle/>
                    <a:p>
                      <a:pPr fontAlgn="t"/>
                      <a:r>
                        <a:rPr lang="it-IT" sz="800" u="none">
                          <a:solidFill>
                            <a:schemeClr val="tx1"/>
                          </a:solidFill>
                          <a:effectLst/>
                        </a:rPr>
                        <a:t>RE-AUTHENTICATION</a:t>
                      </a:r>
                    </a:p>
                  </a:txBody>
                  <a:tcPr marL="76200" marR="76200" marT="76200" marB="76200"/>
                </a:tc>
                <a:tc>
                  <a:txBody>
                    <a:bodyPr/>
                    <a:lstStyle/>
                    <a:p>
                      <a:pPr fontAlgn="t"/>
                      <a:r>
                        <a:rPr lang="it-IT" sz="800" u="none">
                          <a:solidFill>
                            <a:schemeClr val="tx1"/>
                          </a:solidFill>
                          <a:effectLst/>
                        </a:rPr>
                        <a:t>IA-11</a:t>
                      </a:r>
                    </a:p>
                  </a:txBody>
                  <a:tcPr marL="76200" marR="76200" marT="76200" marB="76200"/>
                </a:tc>
                <a:tc>
                  <a:txBody>
                    <a:bodyPr/>
                    <a:lstStyle/>
                    <a:p>
                      <a:pPr fontAlgn="t"/>
                      <a:r>
                        <a:rPr lang="it-IT" sz="800" u="none">
                          <a:solidFill>
                            <a:schemeClr val="accent6">
                              <a:lumMod val="75000"/>
                            </a:schemeClr>
                          </a:solidFill>
                          <a:effectLst/>
                        </a:rPr>
                        <a:t>IA-11</a:t>
                      </a:r>
                    </a:p>
                  </a:txBody>
                  <a:tcPr marL="76200" marR="76200" marT="76200" marB="76200"/>
                </a:tc>
                <a:tc>
                  <a:txBody>
                    <a:bodyPr/>
                    <a:lstStyle/>
                    <a:p>
                      <a:pPr fontAlgn="t"/>
                      <a:r>
                        <a:rPr lang="it-IT" sz="800" u="none">
                          <a:solidFill>
                            <a:schemeClr val="tx1"/>
                          </a:solidFill>
                          <a:effectLst/>
                        </a:rPr>
                        <a:t>IA-11</a:t>
                      </a:r>
                    </a:p>
                  </a:txBody>
                  <a:tcPr marL="76200" marR="76200" marT="76200" marB="76200"/>
                </a:tc>
                <a:tc>
                  <a:txBody>
                    <a:bodyPr/>
                    <a:lstStyle/>
                    <a:p>
                      <a:pPr fontAlgn="t"/>
                      <a:r>
                        <a:rPr lang="it-IT" sz="800" u="none">
                          <a:solidFill>
                            <a:schemeClr val="tx1"/>
                          </a:solidFill>
                          <a:effectLst/>
                        </a:rPr>
                        <a:t>N/A</a:t>
                      </a:r>
                    </a:p>
                  </a:txBody>
                  <a:tcPr marL="76200" marR="76200" marT="76200" marB="76200"/>
                </a:tc>
                <a:extLst>
                  <a:ext uri="{0D108BD9-81ED-4DB2-BD59-A6C34878D82A}">
                    <a16:rowId xmlns:a16="http://schemas.microsoft.com/office/drawing/2014/main" val="873438807"/>
                  </a:ext>
                </a:extLst>
              </a:tr>
              <a:tr h="289288">
                <a:tc>
                  <a:txBody>
                    <a:bodyPr/>
                    <a:lstStyle/>
                    <a:p>
                      <a:pPr fontAlgn="t"/>
                      <a:r>
                        <a:rPr lang="it-IT" sz="800" u="none">
                          <a:solidFill>
                            <a:schemeClr val="tx1"/>
                          </a:solidFill>
                          <a:effectLst/>
                        </a:rPr>
                        <a:t>IA-12</a:t>
                      </a:r>
                    </a:p>
                  </a:txBody>
                  <a:tcPr marL="76200" marR="76200" marT="76200" marB="76200"/>
                </a:tc>
                <a:tc>
                  <a:txBody>
                    <a:bodyPr/>
                    <a:lstStyle/>
                    <a:p>
                      <a:pPr fontAlgn="t"/>
                      <a:r>
                        <a:rPr lang="it-IT" sz="800" u="none">
                          <a:solidFill>
                            <a:schemeClr val="tx1"/>
                          </a:solidFill>
                          <a:effectLst/>
                        </a:rPr>
                        <a:t>IDENTITY PROOFING</a:t>
                      </a:r>
                    </a:p>
                  </a:txBody>
                  <a:tcPr marL="76200" marR="76200" marT="76200" marB="76200"/>
                </a:tc>
                <a:tc>
                  <a:txBody>
                    <a:bodyPr/>
                    <a:lstStyle/>
                    <a:p>
                      <a:pPr fontAlgn="t"/>
                      <a:r>
                        <a:rPr lang="it-IT" sz="800" u="none">
                          <a:solidFill>
                            <a:schemeClr val="tx1"/>
                          </a:solidFill>
                          <a:effectLst/>
                        </a:rPr>
                        <a:t>N/A</a:t>
                      </a:r>
                    </a:p>
                  </a:txBody>
                  <a:tcPr marL="76200" marR="76200" marT="76200" marB="76200"/>
                </a:tc>
                <a:tc>
                  <a:txBody>
                    <a:bodyPr/>
                    <a:lstStyle/>
                    <a:p>
                      <a:pPr fontAlgn="t"/>
                      <a:r>
                        <a:rPr lang="it-IT" sz="800" u="none">
                          <a:solidFill>
                            <a:schemeClr val="accent6">
                              <a:lumMod val="75000"/>
                            </a:schemeClr>
                          </a:solidFill>
                          <a:effectLst/>
                        </a:rPr>
                        <a:t>IA-12, (02), (03),</a:t>
                      </a:r>
                      <a:r>
                        <a:rPr lang="it-IT" sz="800" u="none">
                          <a:solidFill>
                            <a:schemeClr val="tx1"/>
                          </a:solidFill>
                          <a:effectLst/>
                        </a:rPr>
                        <a:t> </a:t>
                      </a:r>
                      <a:r>
                        <a:rPr lang="it-IT" sz="800" u="none">
                          <a:solidFill>
                            <a:srgbClr val="C00000"/>
                          </a:solidFill>
                          <a:effectLst/>
                        </a:rPr>
                        <a:t>(05)</a:t>
                      </a:r>
                    </a:p>
                  </a:txBody>
                  <a:tcPr marL="76200" marR="76200" marT="76200" marB="76200"/>
                </a:tc>
                <a:tc>
                  <a:txBody>
                    <a:bodyPr/>
                    <a:lstStyle/>
                    <a:p>
                      <a:pPr fontAlgn="t"/>
                      <a:r>
                        <a:rPr lang="pt-BR" sz="800" u="none">
                          <a:solidFill>
                            <a:schemeClr val="tx1"/>
                          </a:solidFill>
                          <a:effectLst/>
                        </a:rPr>
                        <a:t>IA-12, (02), (03), (04), (05)</a:t>
                      </a:r>
                    </a:p>
                  </a:txBody>
                  <a:tcPr marL="76200" marR="76200" marT="76200" marB="76200"/>
                </a:tc>
                <a:tc>
                  <a:txBody>
                    <a:bodyPr/>
                    <a:lstStyle/>
                    <a:p>
                      <a:pPr fontAlgn="t"/>
                      <a:r>
                        <a:rPr lang="it-IT" sz="800" u="none">
                          <a:solidFill>
                            <a:schemeClr val="tx1"/>
                          </a:solidFill>
                          <a:effectLst/>
                        </a:rPr>
                        <a:t>N/A</a:t>
                      </a:r>
                    </a:p>
                  </a:txBody>
                  <a:tcPr marL="76200" marR="76200" marT="76200" marB="76200"/>
                </a:tc>
                <a:extLst>
                  <a:ext uri="{0D108BD9-81ED-4DB2-BD59-A6C34878D82A}">
                    <a16:rowId xmlns:a16="http://schemas.microsoft.com/office/drawing/2014/main" val="1864474251"/>
                  </a:ext>
                </a:extLst>
              </a:tr>
              <a:tr h="289288">
                <a:tc>
                  <a:txBody>
                    <a:bodyPr/>
                    <a:lstStyle/>
                    <a:p>
                      <a:pPr fontAlgn="t"/>
                      <a:r>
                        <a:rPr lang="it-IT" sz="800" u="none">
                          <a:solidFill>
                            <a:srgbClr val="C00000"/>
                          </a:solidFill>
                          <a:effectLst/>
                        </a:rPr>
                        <a:t>IA-13</a:t>
                      </a:r>
                    </a:p>
                  </a:txBody>
                  <a:tcPr marL="76200" marR="76200" marT="76200" marB="76200">
                    <a:gradFill flip="none" rotWithShape="1">
                      <a:gsLst>
                        <a:gs pos="0">
                          <a:srgbClr val="C00000">
                            <a:tint val="66000"/>
                            <a:satMod val="160000"/>
                          </a:srgbClr>
                        </a:gs>
                        <a:gs pos="50000">
                          <a:srgbClr val="C00000">
                            <a:tint val="44500"/>
                            <a:satMod val="160000"/>
                          </a:srgbClr>
                        </a:gs>
                        <a:gs pos="100000">
                          <a:srgbClr val="C00000">
                            <a:tint val="23500"/>
                            <a:satMod val="160000"/>
                          </a:srgbClr>
                        </a:gs>
                      </a:gsLst>
                      <a:lin ang="8100000" scaled="1"/>
                      <a:tileRect/>
                    </a:gradFill>
                  </a:tcPr>
                </a:tc>
                <a:tc>
                  <a:txBody>
                    <a:bodyPr/>
                    <a:lstStyle/>
                    <a:p>
                      <a:pPr fontAlgn="t"/>
                      <a:r>
                        <a:rPr lang="en-US" sz="800" u="none">
                          <a:solidFill>
                            <a:srgbClr val="C00000"/>
                          </a:solidFill>
                          <a:effectLst/>
                        </a:rPr>
                        <a:t>IDENTITY PROVIDERS AND AUTHORIZATION SERVERS</a:t>
                      </a:r>
                    </a:p>
                  </a:txBody>
                  <a:tcPr marL="76200" marR="76200" marT="76200" marB="76200">
                    <a:gradFill flip="none" rotWithShape="1">
                      <a:gsLst>
                        <a:gs pos="0">
                          <a:srgbClr val="C00000">
                            <a:tint val="66000"/>
                            <a:satMod val="160000"/>
                          </a:srgbClr>
                        </a:gs>
                        <a:gs pos="50000">
                          <a:srgbClr val="C00000">
                            <a:tint val="44500"/>
                            <a:satMod val="160000"/>
                          </a:srgbClr>
                        </a:gs>
                        <a:gs pos="100000">
                          <a:srgbClr val="C00000">
                            <a:tint val="23500"/>
                            <a:satMod val="160000"/>
                          </a:srgbClr>
                        </a:gs>
                      </a:gsLst>
                      <a:lin ang="8100000" scaled="1"/>
                      <a:tileRect/>
                    </a:gradFill>
                  </a:tcPr>
                </a:tc>
                <a:tc>
                  <a:txBody>
                    <a:bodyPr/>
                    <a:lstStyle/>
                    <a:p>
                      <a:pPr fontAlgn="t"/>
                      <a:r>
                        <a:rPr lang="it-IT" sz="800" u="none">
                          <a:solidFill>
                            <a:srgbClr val="C00000"/>
                          </a:solidFill>
                          <a:effectLst/>
                        </a:rPr>
                        <a:t>N/A</a:t>
                      </a:r>
                    </a:p>
                  </a:txBody>
                  <a:tcPr marL="76200" marR="76200" marT="76200" marB="76200">
                    <a:gradFill flip="none" rotWithShape="1">
                      <a:gsLst>
                        <a:gs pos="0">
                          <a:srgbClr val="C00000">
                            <a:tint val="66000"/>
                            <a:satMod val="160000"/>
                          </a:srgbClr>
                        </a:gs>
                        <a:gs pos="50000">
                          <a:srgbClr val="C00000">
                            <a:tint val="44500"/>
                            <a:satMod val="160000"/>
                          </a:srgbClr>
                        </a:gs>
                        <a:gs pos="100000">
                          <a:srgbClr val="C00000">
                            <a:tint val="23500"/>
                            <a:satMod val="160000"/>
                          </a:srgbClr>
                        </a:gs>
                      </a:gsLst>
                      <a:lin ang="8100000" scaled="1"/>
                      <a:tileRect/>
                    </a:gradFill>
                  </a:tcPr>
                </a:tc>
                <a:tc>
                  <a:txBody>
                    <a:bodyPr/>
                    <a:lstStyle/>
                    <a:p>
                      <a:pPr fontAlgn="t"/>
                      <a:r>
                        <a:rPr lang="it-IT" sz="800" u="none">
                          <a:solidFill>
                            <a:srgbClr val="C00000"/>
                          </a:solidFill>
                          <a:effectLst/>
                        </a:rPr>
                        <a:t>N/A</a:t>
                      </a:r>
                    </a:p>
                  </a:txBody>
                  <a:tcPr marL="76200" marR="76200" marT="76200" marB="76200">
                    <a:gradFill flip="none" rotWithShape="1">
                      <a:gsLst>
                        <a:gs pos="0">
                          <a:srgbClr val="C00000">
                            <a:tint val="66000"/>
                            <a:satMod val="160000"/>
                          </a:srgbClr>
                        </a:gs>
                        <a:gs pos="50000">
                          <a:srgbClr val="C00000">
                            <a:tint val="44500"/>
                            <a:satMod val="160000"/>
                          </a:srgbClr>
                        </a:gs>
                        <a:gs pos="100000">
                          <a:srgbClr val="C00000">
                            <a:tint val="23500"/>
                            <a:satMod val="160000"/>
                          </a:srgbClr>
                        </a:gs>
                      </a:gsLst>
                      <a:lin ang="8100000" scaled="1"/>
                      <a:tileRect/>
                    </a:gradFill>
                  </a:tcPr>
                </a:tc>
                <a:tc>
                  <a:txBody>
                    <a:bodyPr/>
                    <a:lstStyle/>
                    <a:p>
                      <a:pPr fontAlgn="t"/>
                      <a:r>
                        <a:rPr lang="it-IT" sz="800" u="none">
                          <a:solidFill>
                            <a:srgbClr val="C00000"/>
                          </a:solidFill>
                          <a:effectLst/>
                        </a:rPr>
                        <a:t>N/A</a:t>
                      </a:r>
                    </a:p>
                  </a:txBody>
                  <a:tcPr marL="76200" marR="76200" marT="76200" marB="76200">
                    <a:gradFill flip="none" rotWithShape="1">
                      <a:gsLst>
                        <a:gs pos="0">
                          <a:srgbClr val="C00000">
                            <a:tint val="66000"/>
                            <a:satMod val="160000"/>
                          </a:srgbClr>
                        </a:gs>
                        <a:gs pos="50000">
                          <a:srgbClr val="C00000">
                            <a:tint val="44500"/>
                            <a:satMod val="160000"/>
                          </a:srgbClr>
                        </a:gs>
                        <a:gs pos="100000">
                          <a:srgbClr val="C00000">
                            <a:tint val="23500"/>
                            <a:satMod val="160000"/>
                          </a:srgbClr>
                        </a:gs>
                      </a:gsLst>
                      <a:lin ang="8100000" scaled="1"/>
                      <a:tileRect/>
                    </a:gradFill>
                  </a:tcPr>
                </a:tc>
                <a:tc>
                  <a:txBody>
                    <a:bodyPr/>
                    <a:lstStyle/>
                    <a:p>
                      <a:pPr fontAlgn="t"/>
                      <a:r>
                        <a:rPr lang="it-IT" sz="800" u="none">
                          <a:solidFill>
                            <a:srgbClr val="C00000"/>
                          </a:solidFill>
                          <a:effectLst/>
                        </a:rPr>
                        <a:t>N/A</a:t>
                      </a:r>
                    </a:p>
                  </a:txBody>
                  <a:tcPr marL="76200" marR="76200" marT="76200" marB="76200">
                    <a:gradFill flip="none" rotWithShape="1">
                      <a:gsLst>
                        <a:gs pos="0">
                          <a:srgbClr val="C00000">
                            <a:tint val="66000"/>
                            <a:satMod val="160000"/>
                          </a:srgbClr>
                        </a:gs>
                        <a:gs pos="50000">
                          <a:srgbClr val="C00000">
                            <a:tint val="44500"/>
                            <a:satMod val="160000"/>
                          </a:srgbClr>
                        </a:gs>
                        <a:gs pos="100000">
                          <a:srgbClr val="C00000">
                            <a:tint val="23500"/>
                            <a:satMod val="160000"/>
                          </a:srgbClr>
                        </a:gs>
                      </a:gsLst>
                      <a:lin ang="8100000" scaled="1"/>
                      <a:tileRect/>
                    </a:gradFill>
                  </a:tcPr>
                </a:tc>
                <a:extLst>
                  <a:ext uri="{0D108BD9-81ED-4DB2-BD59-A6C34878D82A}">
                    <a16:rowId xmlns:a16="http://schemas.microsoft.com/office/drawing/2014/main" val="103358879"/>
                  </a:ext>
                </a:extLst>
              </a:tr>
            </a:tbl>
          </a:graphicData>
        </a:graphic>
      </p:graphicFrame>
      <p:sp>
        <p:nvSpPr>
          <p:cNvPr id="9" name="TextBox 4">
            <a:extLst>
              <a:ext uri="{FF2B5EF4-FFF2-40B4-BE49-F238E27FC236}">
                <a16:creationId xmlns:a16="http://schemas.microsoft.com/office/drawing/2014/main" id="{277BD4B8-A022-EF92-1EDB-34E96A32CDCC}"/>
              </a:ext>
            </a:extLst>
          </p:cNvPr>
          <p:cNvSpPr txBox="1"/>
          <p:nvPr/>
        </p:nvSpPr>
        <p:spPr>
          <a:xfrm>
            <a:off x="613946" y="1688481"/>
            <a:ext cx="10964101" cy="553998"/>
          </a:xfrm>
          <a:prstGeom prst="rect">
            <a:avLst/>
          </a:prstGeom>
        </p:spPr>
        <p:txBody>
          <a:bodyPr wrap="square" lIns="0" tIns="0" rIns="0" bIns="0">
            <a:spAutoFit/>
          </a:bodyPr>
          <a:lstStyle>
            <a:defPPr>
              <a:defRPr lang="en-US"/>
            </a:defPPr>
            <a:lvl1pPr>
              <a:defRPr sz="1600" i="1">
                <a:solidFill>
                  <a:srgbClr val="002060"/>
                </a:solidFill>
                <a:latin typeface="+mj-lt"/>
                <a:cs typeface="Segoe UI" panose="020B0502040204020203" pitchFamily="34" charset="0"/>
              </a:defRPr>
            </a:lvl1pPr>
          </a:lstStyle>
          <a:p>
            <a:r>
              <a:rPr lang="it-IT" sz="1800"/>
              <a:t>Utilizzando come metrica di paragone il "Baseline Moderate Security" per valutare il livello di impatto sulla sicurezza, in base ai controlli effettuati, il nostro livello di sicurezza risulterebbe 'Moderate'.</a:t>
            </a:r>
          </a:p>
        </p:txBody>
      </p:sp>
    </p:spTree>
    <p:extLst>
      <p:ext uri="{BB962C8B-B14F-4D97-AF65-F5344CB8AC3E}">
        <p14:creationId xmlns:p14="http://schemas.microsoft.com/office/powerpoint/2010/main" val="671976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arn(outVertical)">
                                      <p:cBhvr>
                                        <p:cTn id="7" dur="2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arallelogram 3">
            <a:extLst>
              <a:ext uri="{FF2B5EF4-FFF2-40B4-BE49-F238E27FC236}">
                <a16:creationId xmlns:a16="http://schemas.microsoft.com/office/drawing/2014/main" id="{4EAA84C4-7955-62FC-411F-4608853597D2}"/>
              </a:ext>
              <a:ext uri="{C183D7F6-B498-43B3-948B-1728B52AA6E4}">
                <adec:decorative xmlns:adec="http://schemas.microsoft.com/office/drawing/2017/decorative" val="1"/>
              </a:ext>
            </a:extLst>
          </p:cNvPr>
          <p:cNvSpPr/>
          <p:nvPr/>
        </p:nvSpPr>
        <p:spPr>
          <a:xfrm>
            <a:off x="7998000" y="974366"/>
            <a:ext cx="4194000" cy="5904000"/>
          </a:xfrm>
          <a:prstGeom prst="parallelogram">
            <a:avLst>
              <a:gd name="adj" fmla="val 0"/>
            </a:avLst>
          </a:prstGeom>
          <a:gradFill>
            <a:gsLst>
              <a:gs pos="0">
                <a:srgbClr val="7CEFD8"/>
              </a:gs>
              <a:gs pos="71000">
                <a:srgbClr val="6672E4"/>
              </a:gs>
              <a:gs pos="100000">
                <a:srgbClr val="882BE5"/>
              </a:gs>
            </a:gsLst>
            <a:lin ang="5400000" scaled="1"/>
          </a:gra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68" name="Title 67" hidden="1">
            <a:extLst>
              <a:ext uri="{FF2B5EF4-FFF2-40B4-BE49-F238E27FC236}">
                <a16:creationId xmlns:a16="http://schemas.microsoft.com/office/drawing/2014/main" id="{3D46526D-118F-4F6F-BAE0-066F422EBD1E}"/>
              </a:ext>
            </a:extLst>
          </p:cNvPr>
          <p:cNvSpPr>
            <a:spLocks noGrp="1"/>
          </p:cNvSpPr>
          <p:nvPr>
            <p:ph type="title"/>
          </p:nvPr>
        </p:nvSpPr>
        <p:spPr/>
        <p:txBody>
          <a:bodyPr/>
          <a:lstStyle/>
          <a:p>
            <a:r>
              <a:rPr lang="en-US"/>
              <a:t>Human resources slide 3</a:t>
            </a:r>
          </a:p>
        </p:txBody>
      </p:sp>
      <p:sp>
        <p:nvSpPr>
          <p:cNvPr id="2" name="TextBox 1">
            <a:extLst>
              <a:ext uri="{FF2B5EF4-FFF2-40B4-BE49-F238E27FC236}">
                <a16:creationId xmlns:a16="http://schemas.microsoft.com/office/drawing/2014/main" id="{62AEF5FE-6C45-4BF6-9676-571742C3CDD7}"/>
              </a:ext>
            </a:extLst>
          </p:cNvPr>
          <p:cNvSpPr txBox="1"/>
          <p:nvPr/>
        </p:nvSpPr>
        <p:spPr>
          <a:xfrm>
            <a:off x="3291360" y="327600"/>
            <a:ext cx="5609279" cy="512961"/>
          </a:xfrm>
          <a:prstGeom prst="rect">
            <a:avLst/>
          </a:prstGeom>
          <a:noFill/>
        </p:spPr>
        <p:txBody>
          <a:bodyPr wrap="square" lIns="0" tIns="0" rIns="0" bIns="0" rtlCol="0">
            <a:spAutoFit/>
          </a:bodyPr>
          <a:lstStyle/>
          <a:p>
            <a:pPr>
              <a:lnSpc>
                <a:spcPts val="4000"/>
              </a:lnSpc>
            </a:pPr>
            <a:r>
              <a:rPr lang="en-US" sz="4400" b="1">
                <a:solidFill>
                  <a:srgbClr val="002060"/>
                </a:solidFill>
                <a:latin typeface="Segoe UI" panose="020B0502040204020203" pitchFamily="34" charset="0"/>
                <a:cs typeface="Segoe UI" panose="020B0502040204020203" pitchFamily="34" charset="0"/>
              </a:rPr>
              <a:t>Architettura e Servizi</a:t>
            </a:r>
          </a:p>
        </p:txBody>
      </p:sp>
      <p:pic>
        <p:nvPicPr>
          <p:cNvPr id="69" name="Immagine 68" descr="Immagine che contiene testo, Carattere, logo, simbolo&#10;&#10;Descrizione generata automaticamente">
            <a:extLst>
              <a:ext uri="{FF2B5EF4-FFF2-40B4-BE49-F238E27FC236}">
                <a16:creationId xmlns:a16="http://schemas.microsoft.com/office/drawing/2014/main" id="{DD93A340-F1A3-4546-7E69-7835CC5A869C}"/>
              </a:ext>
            </a:extLst>
          </p:cNvPr>
          <p:cNvPicPr>
            <a:picLocks noChangeAspect="1"/>
          </p:cNvPicPr>
          <p:nvPr/>
        </p:nvPicPr>
        <p:blipFill>
          <a:blip r:embed="rId3"/>
          <a:stretch>
            <a:fillRect/>
          </a:stretch>
        </p:blipFill>
        <p:spPr>
          <a:xfrm>
            <a:off x="122830" y="142843"/>
            <a:ext cx="1787858" cy="503622"/>
          </a:xfrm>
          <a:prstGeom prst="rect">
            <a:avLst/>
          </a:prstGeom>
        </p:spPr>
      </p:pic>
      <p:sp>
        <p:nvSpPr>
          <p:cNvPr id="70" name="CasellaDiTesto 69">
            <a:extLst>
              <a:ext uri="{FF2B5EF4-FFF2-40B4-BE49-F238E27FC236}">
                <a16:creationId xmlns:a16="http://schemas.microsoft.com/office/drawing/2014/main" id="{8C9CA1A5-FE25-C1CF-2C9F-18E16ADD8D79}"/>
              </a:ext>
            </a:extLst>
          </p:cNvPr>
          <p:cNvSpPr txBox="1"/>
          <p:nvPr/>
        </p:nvSpPr>
        <p:spPr>
          <a:xfrm>
            <a:off x="0" y="681202"/>
            <a:ext cx="2844048" cy="215444"/>
          </a:xfrm>
          <a:prstGeom prst="rect">
            <a:avLst/>
          </a:prstGeom>
          <a:noFill/>
        </p:spPr>
        <p:txBody>
          <a:bodyPr wrap="none" rtlCol="0">
            <a:spAutoFit/>
          </a:bodyPr>
          <a:lstStyle/>
          <a:p>
            <a:r>
              <a:rPr lang="it-IT" sz="800">
                <a:latin typeface="Adobe Caslon Pro" panose="0205050205050A020403" pitchFamily="18" charset="0"/>
                <a:ea typeface="NSimSun" panose="02010609030101010101" pitchFamily="49" charset="-122"/>
              </a:rPr>
              <a:t>Dip. di Ingegneria Elettrica e delle Tecnologie dell’Informazione</a:t>
            </a:r>
          </a:p>
        </p:txBody>
      </p:sp>
      <p:cxnSp>
        <p:nvCxnSpPr>
          <p:cNvPr id="75" name="Connettore diritto 74">
            <a:extLst>
              <a:ext uri="{FF2B5EF4-FFF2-40B4-BE49-F238E27FC236}">
                <a16:creationId xmlns:a16="http://schemas.microsoft.com/office/drawing/2014/main" id="{948C4C18-4DFD-3C36-A858-91CDA415C1FC}"/>
              </a:ext>
            </a:extLst>
          </p:cNvPr>
          <p:cNvCxnSpPr>
            <a:cxnSpLocks/>
          </p:cNvCxnSpPr>
          <p:nvPr/>
        </p:nvCxnSpPr>
        <p:spPr>
          <a:xfrm>
            <a:off x="122830" y="974366"/>
            <a:ext cx="1206917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2">
            <a:extLst>
              <a:ext uri="{FF2B5EF4-FFF2-40B4-BE49-F238E27FC236}">
                <a16:creationId xmlns:a16="http://schemas.microsoft.com/office/drawing/2014/main" id="{0D57824E-87A6-2F06-6D9A-CAD85A94FCCE}"/>
              </a:ext>
            </a:extLst>
          </p:cNvPr>
          <p:cNvSpPr txBox="1"/>
          <p:nvPr/>
        </p:nvSpPr>
        <p:spPr>
          <a:xfrm>
            <a:off x="122830" y="1221520"/>
            <a:ext cx="5394050" cy="405205"/>
          </a:xfrm>
          <a:prstGeom prst="rect">
            <a:avLst/>
          </a:prstGeom>
          <a:noFill/>
        </p:spPr>
        <p:txBody>
          <a:bodyPr wrap="square" lIns="0" tIns="0" rIns="0" bIns="0" rtlCol="0">
            <a:noAutofit/>
          </a:bodyPr>
          <a:lstStyle>
            <a:defPPr>
              <a:defRPr lang="en-US"/>
            </a:defPPr>
            <a:lvl1pPr>
              <a:lnSpc>
                <a:spcPts val="4000"/>
              </a:lnSpc>
              <a:defRPr sz="3600" b="1">
                <a:solidFill>
                  <a:srgbClr val="002060"/>
                </a:solidFill>
                <a:latin typeface="Segoe UI" panose="020B0502040204020203" pitchFamily="34" charset="0"/>
                <a:cs typeface="Segoe UI" panose="020B0502040204020203" pitchFamily="34" charset="0"/>
              </a:defRPr>
            </a:lvl1pPr>
          </a:lstStyle>
          <a:p>
            <a:r>
              <a:rPr lang="en-US" sz="3200"/>
              <a:t>Introduzione all’architettura</a:t>
            </a:r>
          </a:p>
        </p:txBody>
      </p:sp>
      <p:sp>
        <p:nvSpPr>
          <p:cNvPr id="4" name="TextBox 4">
            <a:extLst>
              <a:ext uri="{FF2B5EF4-FFF2-40B4-BE49-F238E27FC236}">
                <a16:creationId xmlns:a16="http://schemas.microsoft.com/office/drawing/2014/main" id="{44CF1C90-0D43-1450-C2D9-35E1111AD732}"/>
              </a:ext>
            </a:extLst>
          </p:cNvPr>
          <p:cNvSpPr txBox="1"/>
          <p:nvPr/>
        </p:nvSpPr>
        <p:spPr>
          <a:xfrm>
            <a:off x="159438" y="1873879"/>
            <a:ext cx="7703067" cy="738664"/>
          </a:xfrm>
          <a:prstGeom prst="rect">
            <a:avLst/>
          </a:prstGeom>
        </p:spPr>
        <p:txBody>
          <a:bodyPr wrap="square" lIns="0" tIns="0" rIns="0" bIns="0">
            <a:spAutoFit/>
          </a:bodyPr>
          <a:lstStyle>
            <a:defPPr>
              <a:defRPr lang="en-US"/>
            </a:defPPr>
            <a:lvl1pPr>
              <a:defRPr sz="1600" i="1">
                <a:solidFill>
                  <a:srgbClr val="002060"/>
                </a:solidFill>
                <a:latin typeface="+mj-lt"/>
                <a:cs typeface="Segoe UI" panose="020B0502040204020203" pitchFamily="34" charset="0"/>
              </a:defRPr>
            </a:lvl1pPr>
          </a:lstStyle>
          <a:p>
            <a:r>
              <a:rPr lang="it-IT"/>
              <a:t>Per lo sviluppo dell'applicazione abbiamo utilizzato diverse tecnologie per implementare il backend e il frontend. Il backend è stato realizzato utilizzando il Serverless Framework e i servizi AWS, mentre il frontend è stato sviluppato con ReactJS.</a:t>
            </a:r>
            <a:endParaRPr lang="en-US" i="0"/>
          </a:p>
        </p:txBody>
      </p:sp>
      <p:sp>
        <p:nvSpPr>
          <p:cNvPr id="5" name="TextBox 67">
            <a:extLst>
              <a:ext uri="{FF2B5EF4-FFF2-40B4-BE49-F238E27FC236}">
                <a16:creationId xmlns:a16="http://schemas.microsoft.com/office/drawing/2014/main" id="{65E68252-FE59-F1A2-83FD-ED02BDC27145}"/>
              </a:ext>
            </a:extLst>
          </p:cNvPr>
          <p:cNvSpPr txBox="1"/>
          <p:nvPr/>
        </p:nvSpPr>
        <p:spPr>
          <a:xfrm>
            <a:off x="122830" y="2736586"/>
            <a:ext cx="5266002" cy="246221"/>
          </a:xfrm>
          <a:prstGeom prst="rect">
            <a:avLst/>
          </a:prstGeom>
        </p:spPr>
        <p:txBody>
          <a:bodyPr wrap="square" lIns="0" tIns="0" rIns="0" bIns="0">
            <a:spAutoFit/>
          </a:bodyPr>
          <a:lstStyle>
            <a:defPPr>
              <a:defRPr lang="en-US"/>
            </a:defPPr>
            <a:lvl1pPr>
              <a:defRPr sz="1600" i="1">
                <a:solidFill>
                  <a:srgbClr val="002060"/>
                </a:solidFill>
                <a:latin typeface="+mj-lt"/>
                <a:cs typeface="Segoe UI" panose="020B0502040204020203" pitchFamily="34" charset="0"/>
              </a:defRPr>
            </a:lvl1pPr>
          </a:lstStyle>
          <a:p>
            <a:r>
              <a:rPr lang="en-US" b="1">
                <a:latin typeface="Segoe UI" panose="020B0502040204020203" pitchFamily="34" charset="0"/>
              </a:rPr>
              <a:t>Serverless Framework e AWS</a:t>
            </a:r>
          </a:p>
        </p:txBody>
      </p:sp>
      <p:sp>
        <p:nvSpPr>
          <p:cNvPr id="6" name="TextBox 4">
            <a:extLst>
              <a:ext uri="{FF2B5EF4-FFF2-40B4-BE49-F238E27FC236}">
                <a16:creationId xmlns:a16="http://schemas.microsoft.com/office/drawing/2014/main" id="{FEC4B743-566F-83B9-8B44-F7C51EFE6CAE}"/>
              </a:ext>
            </a:extLst>
          </p:cNvPr>
          <p:cNvSpPr txBox="1"/>
          <p:nvPr/>
        </p:nvSpPr>
        <p:spPr>
          <a:xfrm>
            <a:off x="122830" y="3058272"/>
            <a:ext cx="7703067" cy="1231106"/>
          </a:xfrm>
          <a:prstGeom prst="rect">
            <a:avLst/>
          </a:prstGeom>
        </p:spPr>
        <p:txBody>
          <a:bodyPr wrap="square" lIns="0" tIns="0" rIns="0" bIns="0">
            <a:spAutoFit/>
          </a:bodyPr>
          <a:lstStyle>
            <a:defPPr>
              <a:defRPr lang="en-US"/>
            </a:defPPr>
            <a:lvl1pPr>
              <a:defRPr sz="1600" i="1">
                <a:solidFill>
                  <a:srgbClr val="002060"/>
                </a:solidFill>
                <a:latin typeface="+mj-lt"/>
                <a:cs typeface="Segoe UI" panose="020B0502040204020203" pitchFamily="34" charset="0"/>
              </a:defRPr>
            </a:lvl1pPr>
          </a:lstStyle>
          <a:p>
            <a:r>
              <a:rPr lang="it-IT"/>
              <a:t>Il concetto di serverless su AWS permette di sviluppare applicazioni senza la gestione delle macchine ma si incentra solo sulla configurazione dei servizi. </a:t>
            </a:r>
            <a:br>
              <a:rPr lang="it-IT"/>
            </a:br>
            <a:r>
              <a:rPr lang="it-IT"/>
              <a:t>Il Serverless Framework facilita la creazione e la gestione di applicazioni di tipo serverless, automatizzando la configurazione e il deployment su AWS, integrandosi perfettamente con i servizi per ottimizzare lo sviluppo e la scalabilità.</a:t>
            </a:r>
            <a:endParaRPr lang="en-US" i="0"/>
          </a:p>
        </p:txBody>
      </p:sp>
      <p:sp>
        <p:nvSpPr>
          <p:cNvPr id="9" name="TextBox 67">
            <a:extLst>
              <a:ext uri="{FF2B5EF4-FFF2-40B4-BE49-F238E27FC236}">
                <a16:creationId xmlns:a16="http://schemas.microsoft.com/office/drawing/2014/main" id="{68BB2C3F-69AC-BFAF-2068-B76910023605}"/>
              </a:ext>
            </a:extLst>
          </p:cNvPr>
          <p:cNvSpPr txBox="1"/>
          <p:nvPr/>
        </p:nvSpPr>
        <p:spPr>
          <a:xfrm>
            <a:off x="122830" y="4413421"/>
            <a:ext cx="5266002" cy="246221"/>
          </a:xfrm>
          <a:prstGeom prst="rect">
            <a:avLst/>
          </a:prstGeom>
        </p:spPr>
        <p:txBody>
          <a:bodyPr wrap="square" lIns="0" tIns="0" rIns="0" bIns="0">
            <a:spAutoFit/>
          </a:bodyPr>
          <a:lstStyle>
            <a:defPPr>
              <a:defRPr lang="en-US"/>
            </a:defPPr>
            <a:lvl1pPr>
              <a:defRPr sz="1600" i="1">
                <a:solidFill>
                  <a:srgbClr val="002060"/>
                </a:solidFill>
                <a:latin typeface="+mj-lt"/>
                <a:cs typeface="Segoe UI" panose="020B0502040204020203" pitchFamily="34" charset="0"/>
              </a:defRPr>
            </a:lvl1pPr>
          </a:lstStyle>
          <a:p>
            <a:r>
              <a:rPr lang="en-US" b="1">
                <a:latin typeface="Segoe UI" panose="020B0502040204020203" pitchFamily="34" charset="0"/>
              </a:rPr>
              <a:t>ReactJS</a:t>
            </a:r>
          </a:p>
        </p:txBody>
      </p:sp>
      <p:sp>
        <p:nvSpPr>
          <p:cNvPr id="10" name="TextBox 4">
            <a:extLst>
              <a:ext uri="{FF2B5EF4-FFF2-40B4-BE49-F238E27FC236}">
                <a16:creationId xmlns:a16="http://schemas.microsoft.com/office/drawing/2014/main" id="{70F8274A-D6BE-5567-8E7F-8430ADABE361}"/>
              </a:ext>
            </a:extLst>
          </p:cNvPr>
          <p:cNvSpPr txBox="1"/>
          <p:nvPr/>
        </p:nvSpPr>
        <p:spPr>
          <a:xfrm>
            <a:off x="122830" y="4735107"/>
            <a:ext cx="7703067" cy="1231106"/>
          </a:xfrm>
          <a:prstGeom prst="rect">
            <a:avLst/>
          </a:prstGeom>
        </p:spPr>
        <p:txBody>
          <a:bodyPr wrap="square" lIns="0" tIns="0" rIns="0" bIns="0">
            <a:spAutoFit/>
          </a:bodyPr>
          <a:lstStyle>
            <a:defPPr>
              <a:defRPr lang="en-US"/>
            </a:defPPr>
            <a:lvl1pPr>
              <a:defRPr sz="1600" i="1">
                <a:solidFill>
                  <a:srgbClr val="002060"/>
                </a:solidFill>
                <a:latin typeface="+mj-lt"/>
                <a:cs typeface="Segoe UI" panose="020B0502040204020203" pitchFamily="34" charset="0"/>
              </a:defRPr>
            </a:lvl1pPr>
          </a:lstStyle>
          <a:p>
            <a:r>
              <a:rPr lang="it-IT"/>
              <a:t>ReactJS è una libreria JavaScript popolare per costruire interfacce utente dinamiche e reattive. Utilizzando la libreria «aws-amplify», si può facilmente integrare l’applicazione React con vari servizi AWS. Questa libreria fornisce API per autenticazione, storage, API GraphQL e REST, permettendo una comunicazione fluida con servizi come AWS Cognito, S3, AppSync e molti altri, facilitando così lo sviluppo di applicazioni full-stack scalabili e sicure.</a:t>
            </a:r>
          </a:p>
        </p:txBody>
      </p:sp>
      <p:pic>
        <p:nvPicPr>
          <p:cNvPr id="13" name="Immagine 12" descr="Immagine che contiene rosso, design, arte&#10;&#10;Descrizione generata automaticamente">
            <a:extLst>
              <a:ext uri="{FF2B5EF4-FFF2-40B4-BE49-F238E27FC236}">
                <a16:creationId xmlns:a16="http://schemas.microsoft.com/office/drawing/2014/main" id="{298B7585-41AD-E053-E837-5857333FA352}"/>
              </a:ext>
            </a:extLst>
          </p:cNvPr>
          <p:cNvPicPr>
            <a:picLocks noChangeAspect="1"/>
          </p:cNvPicPr>
          <p:nvPr/>
        </p:nvPicPr>
        <p:blipFill>
          <a:blip r:embed="rId4"/>
          <a:stretch>
            <a:fillRect/>
          </a:stretch>
        </p:blipFill>
        <p:spPr>
          <a:xfrm>
            <a:off x="8079075" y="2612543"/>
            <a:ext cx="2392598" cy="715874"/>
          </a:xfrm>
          <a:prstGeom prst="rect">
            <a:avLst/>
          </a:prstGeom>
        </p:spPr>
      </p:pic>
      <p:sp>
        <p:nvSpPr>
          <p:cNvPr id="14" name="TextBox 100">
            <a:extLst>
              <a:ext uri="{FF2B5EF4-FFF2-40B4-BE49-F238E27FC236}">
                <a16:creationId xmlns:a16="http://schemas.microsoft.com/office/drawing/2014/main" id="{782AD761-A999-A561-EDC5-4D989CA8B119}"/>
              </a:ext>
            </a:extLst>
          </p:cNvPr>
          <p:cNvSpPr txBox="1"/>
          <p:nvPr/>
        </p:nvSpPr>
        <p:spPr>
          <a:xfrm>
            <a:off x="9484996" y="2068692"/>
            <a:ext cx="1220003" cy="307777"/>
          </a:xfrm>
          <a:prstGeom prst="rect">
            <a:avLst/>
          </a:prstGeom>
          <a:noFill/>
        </p:spPr>
        <p:txBody>
          <a:bodyPr wrap="square" lIns="0" tIns="0" rIns="0" bIns="0" rtlCol="0">
            <a:spAutoFit/>
          </a:bodyPr>
          <a:lstStyle/>
          <a:p>
            <a:r>
              <a:rPr lang="en-US" sz="2000" b="1">
                <a:solidFill>
                  <a:srgbClr val="000000"/>
                </a:solidFill>
                <a:latin typeface="Segoe UI" panose="020B0502040204020203" pitchFamily="34" charset="0"/>
                <a:cs typeface="Segoe UI" panose="020B0502040204020203" pitchFamily="34" charset="0"/>
              </a:rPr>
              <a:t>BACKEND</a:t>
            </a:r>
          </a:p>
        </p:txBody>
      </p:sp>
      <p:pic>
        <p:nvPicPr>
          <p:cNvPr id="16" name="Immagine 15" descr="Immagine che contiene testo, Carattere, Elementi grafici, logo&#10;&#10;Descrizione generata automaticamente">
            <a:extLst>
              <a:ext uri="{FF2B5EF4-FFF2-40B4-BE49-F238E27FC236}">
                <a16:creationId xmlns:a16="http://schemas.microsoft.com/office/drawing/2014/main" id="{4D0A107D-A814-6103-8F73-F8AEA6141C35}"/>
              </a:ext>
            </a:extLst>
          </p:cNvPr>
          <p:cNvPicPr>
            <a:picLocks noChangeAspect="1"/>
          </p:cNvPicPr>
          <p:nvPr/>
        </p:nvPicPr>
        <p:blipFill>
          <a:blip r:embed="rId5"/>
          <a:stretch>
            <a:fillRect/>
          </a:stretch>
        </p:blipFill>
        <p:spPr>
          <a:xfrm>
            <a:off x="10846722" y="2505735"/>
            <a:ext cx="1292821" cy="727212"/>
          </a:xfrm>
          <a:prstGeom prst="rect">
            <a:avLst/>
          </a:prstGeom>
        </p:spPr>
      </p:pic>
      <p:sp>
        <p:nvSpPr>
          <p:cNvPr id="17" name="Segno di addizione 16">
            <a:extLst>
              <a:ext uri="{FF2B5EF4-FFF2-40B4-BE49-F238E27FC236}">
                <a16:creationId xmlns:a16="http://schemas.microsoft.com/office/drawing/2014/main" id="{965B942A-AAB3-921A-8C9D-59360DD61EC6}"/>
              </a:ext>
            </a:extLst>
          </p:cNvPr>
          <p:cNvSpPr>
            <a:spLocks noChangeAspect="1"/>
          </p:cNvSpPr>
          <p:nvPr/>
        </p:nvSpPr>
        <p:spPr>
          <a:xfrm>
            <a:off x="10435065" y="2817511"/>
            <a:ext cx="330591" cy="330591"/>
          </a:xfrm>
          <a:prstGeom prst="mathPlus">
            <a:avLst/>
          </a:prstGeom>
          <a:solidFill>
            <a:srgbClr val="4472C4"/>
          </a:solidFill>
          <a:ln w="12700" cmpd="sng">
            <a:solidFill>
              <a:srgbClr val="3259A0"/>
            </a:solidFill>
          </a:ln>
        </p:spPr>
        <p:style>
          <a:lnRef idx="2">
            <a:schemeClr val="accent1">
              <a:shade val="15000"/>
            </a:schemeClr>
          </a:lnRef>
          <a:fillRef idx="1">
            <a:schemeClr val="accent1"/>
          </a:fillRef>
          <a:effectRef idx="0">
            <a:schemeClr val="accent1"/>
          </a:effectRef>
          <a:fontRef idx="minor">
            <a:schemeClr val="lt1"/>
          </a:fontRef>
        </p:style>
        <p:txBody>
          <a:bodyPr lIns="180000" rtlCol="0" anchor="ctr"/>
          <a:lstStyle/>
          <a:p>
            <a:pPr algn="ctr"/>
            <a:endParaRPr lang="it-IT">
              <a:solidFill>
                <a:srgbClr val="4472C4"/>
              </a:solidFill>
            </a:endParaRPr>
          </a:p>
        </p:txBody>
      </p:sp>
      <p:sp>
        <p:nvSpPr>
          <p:cNvPr id="18" name="TextBox 100">
            <a:extLst>
              <a:ext uri="{FF2B5EF4-FFF2-40B4-BE49-F238E27FC236}">
                <a16:creationId xmlns:a16="http://schemas.microsoft.com/office/drawing/2014/main" id="{C2A4D52B-0BC3-F8BB-C538-46E1E51FB658}"/>
              </a:ext>
            </a:extLst>
          </p:cNvPr>
          <p:cNvSpPr txBox="1"/>
          <p:nvPr/>
        </p:nvSpPr>
        <p:spPr>
          <a:xfrm>
            <a:off x="9414133" y="4105644"/>
            <a:ext cx="1361725" cy="307777"/>
          </a:xfrm>
          <a:prstGeom prst="rect">
            <a:avLst/>
          </a:prstGeom>
          <a:noFill/>
        </p:spPr>
        <p:txBody>
          <a:bodyPr wrap="square" lIns="0" tIns="0" rIns="0" bIns="0" rtlCol="0">
            <a:spAutoFit/>
          </a:bodyPr>
          <a:lstStyle/>
          <a:p>
            <a:r>
              <a:rPr lang="en-US" sz="2000" b="1">
                <a:solidFill>
                  <a:srgbClr val="000000"/>
                </a:solidFill>
                <a:latin typeface="Segoe UI" panose="020B0502040204020203" pitchFamily="34" charset="0"/>
                <a:cs typeface="Segoe UI" panose="020B0502040204020203" pitchFamily="34" charset="0"/>
              </a:rPr>
              <a:t>FRONTEND</a:t>
            </a:r>
          </a:p>
        </p:txBody>
      </p:sp>
      <p:cxnSp>
        <p:nvCxnSpPr>
          <p:cNvPr id="19" name="Connettore diritto 18">
            <a:extLst>
              <a:ext uri="{FF2B5EF4-FFF2-40B4-BE49-F238E27FC236}">
                <a16:creationId xmlns:a16="http://schemas.microsoft.com/office/drawing/2014/main" id="{17CEC6CC-E6EA-C12E-FE58-DA62568C51E1}"/>
              </a:ext>
            </a:extLst>
          </p:cNvPr>
          <p:cNvCxnSpPr>
            <a:cxnSpLocks/>
          </p:cNvCxnSpPr>
          <p:nvPr/>
        </p:nvCxnSpPr>
        <p:spPr>
          <a:xfrm>
            <a:off x="9140329" y="3595646"/>
            <a:ext cx="190933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2" name="Immagine 21" descr="Immagine che contiene Carattere, Elementi grafici, simbolo, logo&#10;&#10;Descrizione generata automaticamente">
            <a:extLst>
              <a:ext uri="{FF2B5EF4-FFF2-40B4-BE49-F238E27FC236}">
                <a16:creationId xmlns:a16="http://schemas.microsoft.com/office/drawing/2014/main" id="{DC6275C3-E1D4-DDB2-76DA-50F4E17EB33E}"/>
              </a:ext>
            </a:extLst>
          </p:cNvPr>
          <p:cNvPicPr>
            <a:picLocks noChangeAspect="1"/>
          </p:cNvPicPr>
          <p:nvPr/>
        </p:nvPicPr>
        <p:blipFill>
          <a:blip r:embed="rId6"/>
          <a:stretch>
            <a:fillRect/>
          </a:stretch>
        </p:blipFill>
        <p:spPr>
          <a:xfrm>
            <a:off x="9271699" y="4871123"/>
            <a:ext cx="1575023" cy="532499"/>
          </a:xfrm>
          <a:prstGeom prst="rect">
            <a:avLst/>
          </a:prstGeom>
        </p:spPr>
      </p:pic>
    </p:spTree>
    <p:extLst>
      <p:ext uri="{BB962C8B-B14F-4D97-AF65-F5344CB8AC3E}">
        <p14:creationId xmlns:p14="http://schemas.microsoft.com/office/powerpoint/2010/main" val="39922742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Title 67" hidden="1">
            <a:extLst>
              <a:ext uri="{FF2B5EF4-FFF2-40B4-BE49-F238E27FC236}">
                <a16:creationId xmlns:a16="http://schemas.microsoft.com/office/drawing/2014/main" id="{3D46526D-118F-4F6F-BAE0-066F422EBD1E}"/>
              </a:ext>
            </a:extLst>
          </p:cNvPr>
          <p:cNvSpPr>
            <a:spLocks noGrp="1"/>
          </p:cNvSpPr>
          <p:nvPr>
            <p:ph type="title"/>
          </p:nvPr>
        </p:nvSpPr>
        <p:spPr/>
        <p:txBody>
          <a:bodyPr/>
          <a:lstStyle/>
          <a:p>
            <a:r>
              <a:rPr lang="en-US"/>
              <a:t>Human resources slide 3</a:t>
            </a:r>
          </a:p>
        </p:txBody>
      </p:sp>
      <p:pic>
        <p:nvPicPr>
          <p:cNvPr id="3" name="Immagine 2" descr="Immagine che contiene testo, Carattere, logo, simbolo&#10;&#10;Descrizione generata automaticamente">
            <a:extLst>
              <a:ext uri="{FF2B5EF4-FFF2-40B4-BE49-F238E27FC236}">
                <a16:creationId xmlns:a16="http://schemas.microsoft.com/office/drawing/2014/main" id="{F2050FBB-BE25-59B0-EEB8-15CFD58B53CC}"/>
              </a:ext>
            </a:extLst>
          </p:cNvPr>
          <p:cNvPicPr>
            <a:picLocks noChangeAspect="1"/>
          </p:cNvPicPr>
          <p:nvPr/>
        </p:nvPicPr>
        <p:blipFill>
          <a:blip r:embed="rId3"/>
          <a:stretch>
            <a:fillRect/>
          </a:stretch>
        </p:blipFill>
        <p:spPr>
          <a:xfrm>
            <a:off x="122830" y="142843"/>
            <a:ext cx="1787858" cy="503622"/>
          </a:xfrm>
          <a:prstGeom prst="rect">
            <a:avLst/>
          </a:prstGeom>
        </p:spPr>
      </p:pic>
      <p:sp>
        <p:nvSpPr>
          <p:cNvPr id="6" name="CasellaDiTesto 5">
            <a:extLst>
              <a:ext uri="{FF2B5EF4-FFF2-40B4-BE49-F238E27FC236}">
                <a16:creationId xmlns:a16="http://schemas.microsoft.com/office/drawing/2014/main" id="{F296BE79-B134-04DF-F2F0-8B8BDF7A3855}"/>
              </a:ext>
            </a:extLst>
          </p:cNvPr>
          <p:cNvSpPr txBox="1"/>
          <p:nvPr/>
        </p:nvSpPr>
        <p:spPr>
          <a:xfrm>
            <a:off x="0" y="681202"/>
            <a:ext cx="2844048" cy="215444"/>
          </a:xfrm>
          <a:prstGeom prst="rect">
            <a:avLst/>
          </a:prstGeom>
          <a:noFill/>
        </p:spPr>
        <p:txBody>
          <a:bodyPr wrap="none" rtlCol="0">
            <a:spAutoFit/>
          </a:bodyPr>
          <a:lstStyle/>
          <a:p>
            <a:r>
              <a:rPr lang="it-IT" sz="800">
                <a:latin typeface="Adobe Caslon Pro" panose="0205050205050A020403" pitchFamily="18" charset="0"/>
                <a:ea typeface="NSimSun" panose="02010609030101010101" pitchFamily="49" charset="-122"/>
              </a:rPr>
              <a:t>Dip. di Ingegneria Elettrica e delle Tecnologie dell’Informazione</a:t>
            </a:r>
          </a:p>
        </p:txBody>
      </p:sp>
      <p:sp>
        <p:nvSpPr>
          <p:cNvPr id="10" name="TextBox 1">
            <a:extLst>
              <a:ext uri="{FF2B5EF4-FFF2-40B4-BE49-F238E27FC236}">
                <a16:creationId xmlns:a16="http://schemas.microsoft.com/office/drawing/2014/main" id="{D2ED6C67-E37C-EEB8-3111-FFFC2CD931DE}"/>
              </a:ext>
            </a:extLst>
          </p:cNvPr>
          <p:cNvSpPr txBox="1"/>
          <p:nvPr/>
        </p:nvSpPr>
        <p:spPr>
          <a:xfrm>
            <a:off x="3241154" y="325435"/>
            <a:ext cx="5709687" cy="512961"/>
          </a:xfrm>
          <a:prstGeom prst="rect">
            <a:avLst/>
          </a:prstGeom>
          <a:noFill/>
        </p:spPr>
        <p:txBody>
          <a:bodyPr wrap="square" lIns="0" tIns="0" rIns="0" bIns="0" rtlCol="0">
            <a:spAutoFit/>
          </a:bodyPr>
          <a:lstStyle/>
          <a:p>
            <a:pPr>
              <a:lnSpc>
                <a:spcPts val="4000"/>
              </a:lnSpc>
            </a:pPr>
            <a:r>
              <a:rPr lang="en-US" sz="4400" b="1">
                <a:solidFill>
                  <a:srgbClr val="002060"/>
                </a:solidFill>
                <a:latin typeface="Segoe UI" panose="020B0502040204020203" pitchFamily="34" charset="0"/>
                <a:cs typeface="Segoe UI" panose="020B0502040204020203" pitchFamily="34" charset="0"/>
              </a:rPr>
              <a:t>NIST Control Families</a:t>
            </a:r>
          </a:p>
        </p:txBody>
      </p:sp>
      <p:sp>
        <p:nvSpPr>
          <p:cNvPr id="4" name="Parallelogram 3">
            <a:extLst>
              <a:ext uri="{FF2B5EF4-FFF2-40B4-BE49-F238E27FC236}">
                <a16:creationId xmlns:a16="http://schemas.microsoft.com/office/drawing/2014/main" id="{4E918A19-3871-CABA-52BE-148B81EF0CF3}"/>
              </a:ext>
              <a:ext uri="{C183D7F6-B498-43B3-948B-1728B52AA6E4}">
                <adec:decorative xmlns:adec="http://schemas.microsoft.com/office/drawing/2017/decorative" val="1"/>
              </a:ext>
            </a:extLst>
          </p:cNvPr>
          <p:cNvSpPr/>
          <p:nvPr/>
        </p:nvSpPr>
        <p:spPr>
          <a:xfrm>
            <a:off x="7998000" y="974366"/>
            <a:ext cx="4194000" cy="5904000"/>
          </a:xfrm>
          <a:prstGeom prst="parallelogram">
            <a:avLst>
              <a:gd name="adj" fmla="val 0"/>
            </a:avLst>
          </a:prstGeom>
          <a:gradFill>
            <a:gsLst>
              <a:gs pos="0">
                <a:srgbClr val="7CEFD8"/>
              </a:gs>
              <a:gs pos="55000">
                <a:srgbClr val="6672E4"/>
              </a:gs>
              <a:gs pos="100000">
                <a:srgbClr val="882BE5"/>
              </a:gs>
            </a:gsLst>
            <a:lin ang="5400000" scaled="1"/>
          </a:gra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cxnSp>
        <p:nvCxnSpPr>
          <p:cNvPr id="8" name="Connettore diritto 7">
            <a:extLst>
              <a:ext uri="{FF2B5EF4-FFF2-40B4-BE49-F238E27FC236}">
                <a16:creationId xmlns:a16="http://schemas.microsoft.com/office/drawing/2014/main" id="{98562AB4-E18E-8F3B-067E-101C9EB31D1A}"/>
              </a:ext>
            </a:extLst>
          </p:cNvPr>
          <p:cNvCxnSpPr>
            <a:cxnSpLocks/>
          </p:cNvCxnSpPr>
          <p:nvPr/>
        </p:nvCxnSpPr>
        <p:spPr>
          <a:xfrm>
            <a:off x="122830" y="974366"/>
            <a:ext cx="1206917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2">
            <a:extLst>
              <a:ext uri="{FF2B5EF4-FFF2-40B4-BE49-F238E27FC236}">
                <a16:creationId xmlns:a16="http://schemas.microsoft.com/office/drawing/2014/main" id="{1938CEE2-C201-A451-BE66-F4EDA593E4B7}"/>
              </a:ext>
            </a:extLst>
          </p:cNvPr>
          <p:cNvSpPr txBox="1"/>
          <p:nvPr/>
        </p:nvSpPr>
        <p:spPr>
          <a:xfrm>
            <a:off x="122830" y="1221520"/>
            <a:ext cx="2844048" cy="405205"/>
          </a:xfrm>
          <a:prstGeom prst="rect">
            <a:avLst/>
          </a:prstGeom>
          <a:noFill/>
        </p:spPr>
        <p:txBody>
          <a:bodyPr wrap="square" lIns="0" tIns="0" rIns="0" bIns="0" rtlCol="0">
            <a:noAutofit/>
          </a:bodyPr>
          <a:lstStyle>
            <a:defPPr>
              <a:defRPr lang="en-US"/>
            </a:defPPr>
            <a:lvl1pPr>
              <a:lnSpc>
                <a:spcPts val="4000"/>
              </a:lnSpc>
              <a:defRPr sz="3600" b="1">
                <a:solidFill>
                  <a:srgbClr val="002060"/>
                </a:solidFill>
                <a:latin typeface="Segoe UI" panose="020B0502040204020203" pitchFamily="34" charset="0"/>
                <a:cs typeface="Segoe UI" panose="020B0502040204020203" pitchFamily="34" charset="0"/>
              </a:defRPr>
            </a:lvl1pPr>
          </a:lstStyle>
          <a:p>
            <a:r>
              <a:rPr lang="en-US" sz="3200"/>
              <a:t>Access Control</a:t>
            </a:r>
          </a:p>
        </p:txBody>
      </p:sp>
      <p:sp>
        <p:nvSpPr>
          <p:cNvPr id="13" name="TextBox 4">
            <a:extLst>
              <a:ext uri="{FF2B5EF4-FFF2-40B4-BE49-F238E27FC236}">
                <a16:creationId xmlns:a16="http://schemas.microsoft.com/office/drawing/2014/main" id="{282294A6-C715-CDAB-0A04-D7DCCEBF4C9A}"/>
              </a:ext>
            </a:extLst>
          </p:cNvPr>
          <p:cNvSpPr txBox="1"/>
          <p:nvPr/>
        </p:nvSpPr>
        <p:spPr>
          <a:xfrm>
            <a:off x="159438" y="1873879"/>
            <a:ext cx="7783161" cy="3231654"/>
          </a:xfrm>
          <a:prstGeom prst="rect">
            <a:avLst/>
          </a:prstGeom>
        </p:spPr>
        <p:txBody>
          <a:bodyPr wrap="square" lIns="0" tIns="0" rIns="0" bIns="0">
            <a:spAutoFit/>
          </a:bodyPr>
          <a:lstStyle>
            <a:defPPr>
              <a:defRPr lang="en-US"/>
            </a:defPPr>
            <a:lvl1pPr>
              <a:defRPr sz="1600" i="1">
                <a:solidFill>
                  <a:srgbClr val="002060"/>
                </a:solidFill>
                <a:latin typeface="+mj-lt"/>
                <a:cs typeface="Segoe UI" panose="020B0502040204020203" pitchFamily="34" charset="0"/>
              </a:defRPr>
            </a:lvl1pPr>
          </a:lstStyle>
          <a:p>
            <a:r>
              <a:rPr lang="it-IT" sz="1400"/>
              <a:t>I controlli di accesso sono progettati per garantire che l'accesso alle risorse sia appropriato e limitato alle persone o ai sistemi autorizzati. La famiglia Access Control comprende diverse categorie di controlli che spaziano dalla definizione delle politiche di accesso alla gestione delle credenziali e alla protezione delle informazioni sensibili. </a:t>
            </a:r>
          </a:p>
          <a:p>
            <a:endParaRPr lang="it-IT" sz="1400"/>
          </a:p>
          <a:p>
            <a:r>
              <a:rPr lang="it-IT" sz="1400"/>
              <a:t>Tra i controlli più comuni vi sono le politiche di autenticazione, che verificano l'identità degli utenti, e le politiche di autorizzazione, che determinano i livelli di accesso consentiti a ciascun utente. </a:t>
            </a:r>
          </a:p>
          <a:p>
            <a:endParaRPr lang="it-IT" sz="1400"/>
          </a:p>
          <a:p>
            <a:r>
              <a:rPr lang="it-IT" sz="1400"/>
              <a:t>Altri controlli includono l'uso di meccanismi di logging e monitoring per tracciare e analizzare l'accesso alle risorse, la gestione delle sessioni per garantire che le connessioni siano sicure e tempestive, e l'implementazione di sistemi di controllo degli accessi basati sul ruolo (RBAC), che assegnano permessi in base ai ruoli aziendali degli utenti.</a:t>
            </a:r>
          </a:p>
          <a:p>
            <a:endParaRPr lang="it-IT" sz="1400"/>
          </a:p>
          <a:p>
            <a:r>
              <a:rPr lang="it-IT" sz="1400"/>
              <a:t>Inoltre, i controlli di accesso devono essere regolarmente revisionati e aggiornati per rispondere alle nuove minacce e garantire la conformità alle normative vigenti.</a:t>
            </a:r>
          </a:p>
        </p:txBody>
      </p:sp>
      <p:pic>
        <p:nvPicPr>
          <p:cNvPr id="7" name="Immagine 6" descr="Immagine che contiene Elementi grafici, cerchio, clipart, cartone animato&#10;&#10;Descrizione generata automaticamente">
            <a:extLst>
              <a:ext uri="{FF2B5EF4-FFF2-40B4-BE49-F238E27FC236}">
                <a16:creationId xmlns:a16="http://schemas.microsoft.com/office/drawing/2014/main" id="{4B4C408D-9446-1418-25C1-49C0D7F22F01}"/>
              </a:ext>
            </a:extLst>
          </p:cNvPr>
          <p:cNvPicPr>
            <a:picLocks noChangeAspect="1"/>
          </p:cNvPicPr>
          <p:nvPr/>
        </p:nvPicPr>
        <p:blipFill>
          <a:blip r:embed="rId4"/>
          <a:stretch>
            <a:fillRect/>
          </a:stretch>
        </p:blipFill>
        <p:spPr>
          <a:xfrm>
            <a:off x="7971568" y="2731002"/>
            <a:ext cx="4246863" cy="2390728"/>
          </a:xfrm>
          <a:prstGeom prst="rect">
            <a:avLst/>
          </a:prstGeom>
        </p:spPr>
      </p:pic>
    </p:spTree>
    <p:extLst>
      <p:ext uri="{BB962C8B-B14F-4D97-AF65-F5344CB8AC3E}">
        <p14:creationId xmlns:p14="http://schemas.microsoft.com/office/powerpoint/2010/main" val="50707033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Immagine 14" descr="Immagine che contiene testo, Carattere, logo, Elementi grafici&#10;&#10;Descrizione generata automaticamente">
            <a:extLst>
              <a:ext uri="{FF2B5EF4-FFF2-40B4-BE49-F238E27FC236}">
                <a16:creationId xmlns:a16="http://schemas.microsoft.com/office/drawing/2014/main" id="{520F538A-1EFC-6F0D-6BAE-6F4BFB5770C0}"/>
              </a:ext>
            </a:extLst>
          </p:cNvPr>
          <p:cNvPicPr>
            <a:picLocks noChangeAspect="1"/>
          </p:cNvPicPr>
          <p:nvPr/>
        </p:nvPicPr>
        <p:blipFill>
          <a:blip r:embed="rId3"/>
          <a:stretch>
            <a:fillRect/>
          </a:stretch>
        </p:blipFill>
        <p:spPr>
          <a:xfrm>
            <a:off x="9256476" y="2303037"/>
            <a:ext cx="1549438" cy="740502"/>
          </a:xfrm>
          <a:prstGeom prst="rect">
            <a:avLst/>
          </a:prstGeom>
        </p:spPr>
      </p:pic>
      <p:sp>
        <p:nvSpPr>
          <p:cNvPr id="13" name="Rectangle 2" descr="This is an image of a desk with laptop computers and people working.">
            <a:extLst>
              <a:ext uri="{FF2B5EF4-FFF2-40B4-BE49-F238E27FC236}">
                <a16:creationId xmlns:a16="http://schemas.microsoft.com/office/drawing/2014/main" id="{3E5B1C40-E7FB-3A7E-0E4D-AB28CA97936D}"/>
              </a:ext>
            </a:extLst>
          </p:cNvPr>
          <p:cNvSpPr/>
          <p:nvPr/>
        </p:nvSpPr>
        <p:spPr>
          <a:xfrm>
            <a:off x="595038" y="1901885"/>
            <a:ext cx="10964101" cy="1982646"/>
          </a:xfrm>
          <a:prstGeom prst="roundRect">
            <a:avLst/>
          </a:prstGeom>
          <a:gradFill>
            <a:gsLst>
              <a:gs pos="1000">
                <a:srgbClr val="7CEFD8">
                  <a:alpha val="79000"/>
                </a:srgbClr>
              </a:gs>
              <a:gs pos="79000">
                <a:srgbClr val="6672E4">
                  <a:alpha val="84000"/>
                </a:srgbClr>
              </a:gs>
              <a:gs pos="98000">
                <a:srgbClr val="882BE5">
                  <a:alpha val="66000"/>
                </a:srgbClr>
              </a:gs>
            </a:gsLst>
            <a:lin ang="5400000" scaled="1"/>
          </a:gradFill>
          <a:ln w="12700" cap="flat">
            <a:noFill/>
            <a:prstDash val="solid"/>
            <a:miter lim="800000"/>
            <a:headEnd/>
            <a:tailEnd/>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a:solidFill>
                <a:schemeClr val="tx1"/>
              </a:solidFill>
            </a:endParaRPr>
          </a:p>
        </p:txBody>
      </p:sp>
      <p:sp>
        <p:nvSpPr>
          <p:cNvPr id="68" name="Title 67" hidden="1">
            <a:extLst>
              <a:ext uri="{FF2B5EF4-FFF2-40B4-BE49-F238E27FC236}">
                <a16:creationId xmlns:a16="http://schemas.microsoft.com/office/drawing/2014/main" id="{3D46526D-118F-4F6F-BAE0-066F422EBD1E}"/>
              </a:ext>
            </a:extLst>
          </p:cNvPr>
          <p:cNvSpPr>
            <a:spLocks noGrp="1"/>
          </p:cNvSpPr>
          <p:nvPr>
            <p:ph type="title"/>
          </p:nvPr>
        </p:nvSpPr>
        <p:spPr/>
        <p:txBody>
          <a:bodyPr/>
          <a:lstStyle/>
          <a:p>
            <a:r>
              <a:rPr lang="en-US"/>
              <a:t>Human resources slide 3</a:t>
            </a:r>
          </a:p>
        </p:txBody>
      </p:sp>
      <p:sp>
        <p:nvSpPr>
          <p:cNvPr id="7" name="TextBox 1">
            <a:extLst>
              <a:ext uri="{FF2B5EF4-FFF2-40B4-BE49-F238E27FC236}">
                <a16:creationId xmlns:a16="http://schemas.microsoft.com/office/drawing/2014/main" id="{7D8D20A7-E1B1-F1F8-6FBB-57A2750CF7D4}"/>
              </a:ext>
            </a:extLst>
          </p:cNvPr>
          <p:cNvSpPr txBox="1"/>
          <p:nvPr/>
        </p:nvSpPr>
        <p:spPr>
          <a:xfrm>
            <a:off x="4040373" y="1047600"/>
            <a:ext cx="4111244" cy="454420"/>
          </a:xfrm>
          <a:prstGeom prst="rect">
            <a:avLst/>
          </a:prstGeom>
          <a:noFill/>
        </p:spPr>
        <p:txBody>
          <a:bodyPr wrap="square" lIns="0" tIns="0" rIns="0" bIns="0" rtlCol="0">
            <a:spAutoFit/>
          </a:bodyPr>
          <a:lstStyle/>
          <a:p>
            <a:pPr>
              <a:lnSpc>
                <a:spcPts val="4000"/>
              </a:lnSpc>
            </a:pPr>
            <a:r>
              <a:rPr lang="en-US" sz="2400" b="1">
                <a:solidFill>
                  <a:schemeClr val="accent1">
                    <a:lumMod val="50000"/>
                  </a:schemeClr>
                </a:solidFill>
                <a:latin typeface="Segoe UI" panose="020B0502040204020203" pitchFamily="34" charset="0"/>
                <a:cs typeface="Segoe UI" panose="020B0502040204020203" pitchFamily="34" charset="0"/>
              </a:rPr>
              <a:t>AC-2: Account Management</a:t>
            </a:r>
          </a:p>
        </p:txBody>
      </p:sp>
      <p:cxnSp>
        <p:nvCxnSpPr>
          <p:cNvPr id="11" name="Connettore diritto 10">
            <a:extLst>
              <a:ext uri="{FF2B5EF4-FFF2-40B4-BE49-F238E27FC236}">
                <a16:creationId xmlns:a16="http://schemas.microsoft.com/office/drawing/2014/main" id="{BE642B90-CACB-10C6-B53E-96104CBAB4A0}"/>
              </a:ext>
            </a:extLst>
          </p:cNvPr>
          <p:cNvCxnSpPr>
            <a:cxnSpLocks/>
          </p:cNvCxnSpPr>
          <p:nvPr/>
        </p:nvCxnSpPr>
        <p:spPr>
          <a:xfrm>
            <a:off x="4104788" y="1565000"/>
            <a:ext cx="392457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Connettore diritto 24">
            <a:extLst>
              <a:ext uri="{FF2B5EF4-FFF2-40B4-BE49-F238E27FC236}">
                <a16:creationId xmlns:a16="http://schemas.microsoft.com/office/drawing/2014/main" id="{F34CCCFE-A208-A168-A9F0-346B7A1E6E2F}"/>
              </a:ext>
            </a:extLst>
          </p:cNvPr>
          <p:cNvCxnSpPr>
            <a:cxnSpLocks/>
          </p:cNvCxnSpPr>
          <p:nvPr/>
        </p:nvCxnSpPr>
        <p:spPr>
          <a:xfrm>
            <a:off x="122830" y="974366"/>
            <a:ext cx="1195283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 name="Immagine 1" descr="Immagine che contiene testo, Carattere, logo, simbolo&#10;&#10;Descrizione generata automaticamente">
            <a:extLst>
              <a:ext uri="{FF2B5EF4-FFF2-40B4-BE49-F238E27FC236}">
                <a16:creationId xmlns:a16="http://schemas.microsoft.com/office/drawing/2014/main" id="{9AD0B3B6-5CFF-4EDB-B544-1ED89D77C385}"/>
              </a:ext>
            </a:extLst>
          </p:cNvPr>
          <p:cNvPicPr>
            <a:picLocks noChangeAspect="1"/>
          </p:cNvPicPr>
          <p:nvPr/>
        </p:nvPicPr>
        <p:blipFill>
          <a:blip r:embed="rId4"/>
          <a:stretch>
            <a:fillRect/>
          </a:stretch>
        </p:blipFill>
        <p:spPr>
          <a:xfrm>
            <a:off x="122830" y="142843"/>
            <a:ext cx="1787858" cy="503622"/>
          </a:xfrm>
          <a:prstGeom prst="rect">
            <a:avLst/>
          </a:prstGeom>
        </p:spPr>
      </p:pic>
      <p:sp>
        <p:nvSpPr>
          <p:cNvPr id="4" name="CasellaDiTesto 3">
            <a:extLst>
              <a:ext uri="{FF2B5EF4-FFF2-40B4-BE49-F238E27FC236}">
                <a16:creationId xmlns:a16="http://schemas.microsoft.com/office/drawing/2014/main" id="{7B503EC1-E8A7-277B-5AEC-FF53393C5634}"/>
              </a:ext>
            </a:extLst>
          </p:cNvPr>
          <p:cNvSpPr txBox="1"/>
          <p:nvPr/>
        </p:nvSpPr>
        <p:spPr>
          <a:xfrm>
            <a:off x="0" y="681202"/>
            <a:ext cx="2844048" cy="215444"/>
          </a:xfrm>
          <a:prstGeom prst="rect">
            <a:avLst/>
          </a:prstGeom>
          <a:noFill/>
        </p:spPr>
        <p:txBody>
          <a:bodyPr wrap="none" rtlCol="0">
            <a:spAutoFit/>
          </a:bodyPr>
          <a:lstStyle/>
          <a:p>
            <a:r>
              <a:rPr lang="it-IT" sz="800">
                <a:latin typeface="Adobe Caslon Pro" panose="0205050205050A020403" pitchFamily="18" charset="0"/>
                <a:ea typeface="NSimSun" panose="02010609030101010101" pitchFamily="49" charset="-122"/>
              </a:rPr>
              <a:t>Dip. di Ingegneria Elettrica e delle Tecnologie dell’Informazione</a:t>
            </a:r>
          </a:p>
        </p:txBody>
      </p:sp>
      <p:sp>
        <p:nvSpPr>
          <p:cNvPr id="8" name="TextBox 1">
            <a:extLst>
              <a:ext uri="{FF2B5EF4-FFF2-40B4-BE49-F238E27FC236}">
                <a16:creationId xmlns:a16="http://schemas.microsoft.com/office/drawing/2014/main" id="{655D0F37-5227-DEA3-2232-A6F45ABE66C8}"/>
              </a:ext>
            </a:extLst>
          </p:cNvPr>
          <p:cNvSpPr txBox="1"/>
          <p:nvPr/>
        </p:nvSpPr>
        <p:spPr>
          <a:xfrm>
            <a:off x="3241154" y="325435"/>
            <a:ext cx="5709687" cy="512961"/>
          </a:xfrm>
          <a:prstGeom prst="rect">
            <a:avLst/>
          </a:prstGeom>
          <a:noFill/>
        </p:spPr>
        <p:txBody>
          <a:bodyPr wrap="square" lIns="0" tIns="0" rIns="0" bIns="0" rtlCol="0">
            <a:spAutoFit/>
          </a:bodyPr>
          <a:lstStyle/>
          <a:p>
            <a:pPr>
              <a:lnSpc>
                <a:spcPts val="4000"/>
              </a:lnSpc>
            </a:pPr>
            <a:r>
              <a:rPr lang="en-US" sz="4400" b="1">
                <a:solidFill>
                  <a:srgbClr val="002060"/>
                </a:solidFill>
                <a:latin typeface="Segoe UI" panose="020B0502040204020203" pitchFamily="34" charset="0"/>
                <a:cs typeface="Segoe UI" panose="020B0502040204020203" pitchFamily="34" charset="0"/>
              </a:rPr>
              <a:t>NIST Control Families</a:t>
            </a:r>
          </a:p>
        </p:txBody>
      </p:sp>
      <p:sp>
        <p:nvSpPr>
          <p:cNvPr id="16" name="TextBox 4">
            <a:extLst>
              <a:ext uri="{FF2B5EF4-FFF2-40B4-BE49-F238E27FC236}">
                <a16:creationId xmlns:a16="http://schemas.microsoft.com/office/drawing/2014/main" id="{0C897FB8-64A0-2536-2201-607E85D9AB04}"/>
              </a:ext>
            </a:extLst>
          </p:cNvPr>
          <p:cNvSpPr txBox="1"/>
          <p:nvPr/>
        </p:nvSpPr>
        <p:spPr>
          <a:xfrm>
            <a:off x="940348" y="2257789"/>
            <a:ext cx="7562903" cy="1508105"/>
          </a:xfrm>
          <a:prstGeom prst="rect">
            <a:avLst/>
          </a:prstGeom>
        </p:spPr>
        <p:txBody>
          <a:bodyPr wrap="square" lIns="0" tIns="0" rIns="0" bIns="0">
            <a:spAutoFit/>
          </a:bodyPr>
          <a:lstStyle>
            <a:defPPr>
              <a:defRPr lang="en-US"/>
            </a:defPPr>
            <a:lvl1pPr>
              <a:defRPr sz="1600" i="1">
                <a:solidFill>
                  <a:srgbClr val="002060"/>
                </a:solidFill>
                <a:latin typeface="+mj-lt"/>
                <a:cs typeface="Segoe UI" panose="020B0502040204020203" pitchFamily="34" charset="0"/>
              </a:defRPr>
            </a:lvl1pPr>
          </a:lstStyle>
          <a:p>
            <a:r>
              <a:rPr lang="it-IT" sz="1400"/>
              <a:t>Il controllo AC-2 si focalizza sulla creazione, la modifica e l'eliminazione degli account utente in modo da garantire che l'accesso alle risorse sia concesso solo a persone autorizzate. La gestione degli account è cruciale per mantenere un ambiente sicuro e per prevenire accessi non autorizzati.</a:t>
            </a:r>
          </a:p>
          <a:p>
            <a:endParaRPr lang="it-IT" sz="1400"/>
          </a:p>
          <a:p>
            <a:r>
              <a:rPr lang="it-IT" sz="1400"/>
              <a:t> 1. Definire e documentare i tipi di account permessi e specificare l’uso proibito all’interno del sistema;</a:t>
            </a:r>
          </a:p>
          <a:p>
            <a:r>
              <a:rPr lang="it-IT" sz="1400"/>
              <a:t> 2. Assegnare un manager degli account;</a:t>
            </a:r>
          </a:p>
          <a:p>
            <a:endParaRPr lang="it-IT" sz="1400"/>
          </a:p>
        </p:txBody>
      </p:sp>
      <p:sp>
        <p:nvSpPr>
          <p:cNvPr id="19" name="TextBox 4">
            <a:extLst>
              <a:ext uri="{FF2B5EF4-FFF2-40B4-BE49-F238E27FC236}">
                <a16:creationId xmlns:a16="http://schemas.microsoft.com/office/drawing/2014/main" id="{65E19256-0439-EC6C-C898-2220A1038244}"/>
              </a:ext>
            </a:extLst>
          </p:cNvPr>
          <p:cNvSpPr txBox="1"/>
          <p:nvPr/>
        </p:nvSpPr>
        <p:spPr>
          <a:xfrm>
            <a:off x="613949" y="4071291"/>
            <a:ext cx="10964101" cy="553998"/>
          </a:xfrm>
          <a:prstGeom prst="rect">
            <a:avLst/>
          </a:prstGeom>
        </p:spPr>
        <p:txBody>
          <a:bodyPr wrap="square" lIns="0" tIns="0" rIns="0" bIns="0">
            <a:spAutoFit/>
          </a:bodyPr>
          <a:lstStyle>
            <a:defPPr>
              <a:defRPr lang="en-US"/>
            </a:defPPr>
            <a:lvl1pPr>
              <a:defRPr sz="1600" i="1">
                <a:solidFill>
                  <a:srgbClr val="002060"/>
                </a:solidFill>
                <a:latin typeface="+mj-lt"/>
                <a:cs typeface="Segoe UI" panose="020B0502040204020203" pitchFamily="34" charset="0"/>
              </a:defRPr>
            </a:lvl1pPr>
          </a:lstStyle>
          <a:p>
            <a:r>
              <a:rPr lang="it-IT" sz="1800"/>
              <a:t>FavolApp definisce due tipologie di account permessi identificati da due ruoli: Supervisore e Tutor. Ogni account è identificato da un indirizzo email univoco.</a:t>
            </a:r>
          </a:p>
        </p:txBody>
      </p:sp>
      <p:sp>
        <p:nvSpPr>
          <p:cNvPr id="14" name="TextBox 4">
            <a:extLst>
              <a:ext uri="{FF2B5EF4-FFF2-40B4-BE49-F238E27FC236}">
                <a16:creationId xmlns:a16="http://schemas.microsoft.com/office/drawing/2014/main" id="{AA30744F-5ECF-F313-B435-AD06812CA099}"/>
              </a:ext>
            </a:extLst>
          </p:cNvPr>
          <p:cNvSpPr txBox="1"/>
          <p:nvPr/>
        </p:nvSpPr>
        <p:spPr>
          <a:xfrm>
            <a:off x="613949" y="4812049"/>
            <a:ext cx="10964101" cy="276999"/>
          </a:xfrm>
          <a:prstGeom prst="rect">
            <a:avLst/>
          </a:prstGeom>
        </p:spPr>
        <p:txBody>
          <a:bodyPr wrap="square" lIns="0" tIns="0" rIns="0" bIns="0">
            <a:spAutoFit/>
          </a:bodyPr>
          <a:lstStyle>
            <a:defPPr>
              <a:defRPr lang="en-US"/>
            </a:defPPr>
            <a:lvl1pPr>
              <a:defRPr sz="1600" i="1">
                <a:solidFill>
                  <a:srgbClr val="002060"/>
                </a:solidFill>
                <a:latin typeface="+mj-lt"/>
                <a:cs typeface="Segoe UI" panose="020B0502040204020203" pitchFamily="34" charset="0"/>
              </a:defRPr>
            </a:lvl1pPr>
          </a:lstStyle>
          <a:p>
            <a:r>
              <a:rPr lang="it-IT" sz="1800"/>
              <a:t>Gli account manager sono i Supervisori, responsabili delle operazioni di aggiunta, modifica e rimozione degli account.</a:t>
            </a:r>
          </a:p>
        </p:txBody>
      </p:sp>
      <p:pic>
        <p:nvPicPr>
          <p:cNvPr id="18" name="Immagine 17" descr="Immagine che contiene testo, schermata, software, Icona del computer&#10;&#10;Descrizione generata automaticamente">
            <a:extLst>
              <a:ext uri="{FF2B5EF4-FFF2-40B4-BE49-F238E27FC236}">
                <a16:creationId xmlns:a16="http://schemas.microsoft.com/office/drawing/2014/main" id="{CF1394D9-1084-333B-223D-7DD7B92984EF}"/>
              </a:ext>
            </a:extLst>
          </p:cNvPr>
          <p:cNvPicPr>
            <a:picLocks noChangeAspect="1"/>
          </p:cNvPicPr>
          <p:nvPr/>
        </p:nvPicPr>
        <p:blipFill>
          <a:blip r:embed="rId5"/>
          <a:stretch>
            <a:fillRect/>
          </a:stretch>
        </p:blipFill>
        <p:spPr>
          <a:xfrm>
            <a:off x="1255629" y="1627981"/>
            <a:ext cx="9622895" cy="5150459"/>
          </a:xfrm>
          <a:prstGeom prst="rect">
            <a:avLst/>
          </a:prstGeom>
        </p:spPr>
      </p:pic>
    </p:spTree>
    <p:extLst>
      <p:ext uri="{BB962C8B-B14F-4D97-AF65-F5344CB8AC3E}">
        <p14:creationId xmlns:p14="http://schemas.microsoft.com/office/powerpoint/2010/main" val="642467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arn(outVertical)">
                                      <p:cBhvr>
                                        <p:cTn id="7" dur="25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1000"/>
                                        <p:tgtEl>
                                          <p:spTgt spid="18"/>
                                        </p:tgtEl>
                                      </p:cBhvr>
                                    </p:animEffect>
                                    <p:anim calcmode="lin" valueType="num">
                                      <p:cBhvr>
                                        <p:cTn id="13" dur="1000" fill="hold"/>
                                        <p:tgtEl>
                                          <p:spTgt spid="18"/>
                                        </p:tgtEl>
                                        <p:attrNameLst>
                                          <p:attrName>ppt_x</p:attrName>
                                        </p:attrNameLst>
                                      </p:cBhvr>
                                      <p:tavLst>
                                        <p:tav tm="0">
                                          <p:val>
                                            <p:strVal val="#ppt_x"/>
                                          </p:val>
                                        </p:tav>
                                        <p:tav tm="100000">
                                          <p:val>
                                            <p:strVal val="#ppt_x"/>
                                          </p:val>
                                        </p:tav>
                                      </p:tavLst>
                                    </p:anim>
                                    <p:anim calcmode="lin" valueType="num">
                                      <p:cBhvr>
                                        <p:cTn id="14"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Immagine 14" descr="Immagine che contiene testo, Carattere, logo, Elementi grafici&#10;&#10;Descrizione generata automaticamente">
            <a:extLst>
              <a:ext uri="{FF2B5EF4-FFF2-40B4-BE49-F238E27FC236}">
                <a16:creationId xmlns:a16="http://schemas.microsoft.com/office/drawing/2014/main" id="{520F538A-1EFC-6F0D-6BAE-6F4BFB5770C0}"/>
              </a:ext>
            </a:extLst>
          </p:cNvPr>
          <p:cNvPicPr>
            <a:picLocks noChangeAspect="1"/>
          </p:cNvPicPr>
          <p:nvPr/>
        </p:nvPicPr>
        <p:blipFill>
          <a:blip r:embed="rId3"/>
          <a:stretch>
            <a:fillRect/>
          </a:stretch>
        </p:blipFill>
        <p:spPr>
          <a:xfrm>
            <a:off x="9256476" y="2303037"/>
            <a:ext cx="1549438" cy="740502"/>
          </a:xfrm>
          <a:prstGeom prst="rect">
            <a:avLst/>
          </a:prstGeom>
        </p:spPr>
      </p:pic>
      <p:sp>
        <p:nvSpPr>
          <p:cNvPr id="13" name="Rectangle 2" descr="This is an image of a desk with laptop computers and people working.">
            <a:extLst>
              <a:ext uri="{FF2B5EF4-FFF2-40B4-BE49-F238E27FC236}">
                <a16:creationId xmlns:a16="http://schemas.microsoft.com/office/drawing/2014/main" id="{3E5B1C40-E7FB-3A7E-0E4D-AB28CA97936D}"/>
              </a:ext>
            </a:extLst>
          </p:cNvPr>
          <p:cNvSpPr/>
          <p:nvPr/>
        </p:nvSpPr>
        <p:spPr>
          <a:xfrm>
            <a:off x="595038" y="1901885"/>
            <a:ext cx="10964101" cy="1786147"/>
          </a:xfrm>
          <a:prstGeom prst="roundRect">
            <a:avLst/>
          </a:prstGeom>
          <a:gradFill>
            <a:gsLst>
              <a:gs pos="1000">
                <a:srgbClr val="7CEFD8">
                  <a:alpha val="79000"/>
                </a:srgbClr>
              </a:gs>
              <a:gs pos="79000">
                <a:srgbClr val="6672E4">
                  <a:alpha val="84000"/>
                </a:srgbClr>
              </a:gs>
              <a:gs pos="98000">
                <a:srgbClr val="882BE5">
                  <a:alpha val="66000"/>
                </a:srgbClr>
              </a:gs>
            </a:gsLst>
            <a:lin ang="5400000" scaled="1"/>
          </a:gradFill>
          <a:ln w="12700" cap="flat">
            <a:noFill/>
            <a:prstDash val="solid"/>
            <a:miter lim="800000"/>
            <a:headEnd/>
            <a:tailEnd/>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a:solidFill>
                <a:schemeClr val="tx1"/>
              </a:solidFill>
            </a:endParaRPr>
          </a:p>
        </p:txBody>
      </p:sp>
      <p:sp>
        <p:nvSpPr>
          <p:cNvPr id="68" name="Title 67" hidden="1">
            <a:extLst>
              <a:ext uri="{FF2B5EF4-FFF2-40B4-BE49-F238E27FC236}">
                <a16:creationId xmlns:a16="http://schemas.microsoft.com/office/drawing/2014/main" id="{3D46526D-118F-4F6F-BAE0-066F422EBD1E}"/>
              </a:ext>
            </a:extLst>
          </p:cNvPr>
          <p:cNvSpPr>
            <a:spLocks noGrp="1"/>
          </p:cNvSpPr>
          <p:nvPr>
            <p:ph type="title"/>
          </p:nvPr>
        </p:nvSpPr>
        <p:spPr/>
        <p:txBody>
          <a:bodyPr/>
          <a:lstStyle/>
          <a:p>
            <a:r>
              <a:rPr lang="en-US"/>
              <a:t>Human resources slide 3</a:t>
            </a:r>
          </a:p>
        </p:txBody>
      </p:sp>
      <p:cxnSp>
        <p:nvCxnSpPr>
          <p:cNvPr id="25" name="Connettore diritto 24">
            <a:extLst>
              <a:ext uri="{FF2B5EF4-FFF2-40B4-BE49-F238E27FC236}">
                <a16:creationId xmlns:a16="http://schemas.microsoft.com/office/drawing/2014/main" id="{F34CCCFE-A208-A168-A9F0-346B7A1E6E2F}"/>
              </a:ext>
            </a:extLst>
          </p:cNvPr>
          <p:cNvCxnSpPr>
            <a:cxnSpLocks/>
          </p:cNvCxnSpPr>
          <p:nvPr/>
        </p:nvCxnSpPr>
        <p:spPr>
          <a:xfrm>
            <a:off x="122830" y="974366"/>
            <a:ext cx="1195283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 name="Immagine 1" descr="Immagine che contiene testo, Carattere, logo, simbolo&#10;&#10;Descrizione generata automaticamente">
            <a:extLst>
              <a:ext uri="{FF2B5EF4-FFF2-40B4-BE49-F238E27FC236}">
                <a16:creationId xmlns:a16="http://schemas.microsoft.com/office/drawing/2014/main" id="{9AD0B3B6-5CFF-4EDB-B544-1ED89D77C385}"/>
              </a:ext>
            </a:extLst>
          </p:cNvPr>
          <p:cNvPicPr>
            <a:picLocks noChangeAspect="1"/>
          </p:cNvPicPr>
          <p:nvPr/>
        </p:nvPicPr>
        <p:blipFill>
          <a:blip r:embed="rId4"/>
          <a:stretch>
            <a:fillRect/>
          </a:stretch>
        </p:blipFill>
        <p:spPr>
          <a:xfrm>
            <a:off x="122830" y="142843"/>
            <a:ext cx="1787858" cy="503622"/>
          </a:xfrm>
          <a:prstGeom prst="rect">
            <a:avLst/>
          </a:prstGeom>
        </p:spPr>
      </p:pic>
      <p:sp>
        <p:nvSpPr>
          <p:cNvPr id="4" name="CasellaDiTesto 3">
            <a:extLst>
              <a:ext uri="{FF2B5EF4-FFF2-40B4-BE49-F238E27FC236}">
                <a16:creationId xmlns:a16="http://schemas.microsoft.com/office/drawing/2014/main" id="{7B503EC1-E8A7-277B-5AEC-FF53393C5634}"/>
              </a:ext>
            </a:extLst>
          </p:cNvPr>
          <p:cNvSpPr txBox="1"/>
          <p:nvPr/>
        </p:nvSpPr>
        <p:spPr>
          <a:xfrm>
            <a:off x="0" y="681202"/>
            <a:ext cx="2844048" cy="215444"/>
          </a:xfrm>
          <a:prstGeom prst="rect">
            <a:avLst/>
          </a:prstGeom>
          <a:noFill/>
        </p:spPr>
        <p:txBody>
          <a:bodyPr wrap="none" rtlCol="0">
            <a:spAutoFit/>
          </a:bodyPr>
          <a:lstStyle/>
          <a:p>
            <a:r>
              <a:rPr lang="it-IT" sz="800">
                <a:latin typeface="Adobe Caslon Pro" panose="0205050205050A020403" pitchFamily="18" charset="0"/>
                <a:ea typeface="NSimSun" panose="02010609030101010101" pitchFamily="49" charset="-122"/>
              </a:rPr>
              <a:t>Dip. di Ingegneria Elettrica e delle Tecnologie dell’Informazione</a:t>
            </a:r>
          </a:p>
        </p:txBody>
      </p:sp>
      <p:sp>
        <p:nvSpPr>
          <p:cNvPr id="8" name="TextBox 1">
            <a:extLst>
              <a:ext uri="{FF2B5EF4-FFF2-40B4-BE49-F238E27FC236}">
                <a16:creationId xmlns:a16="http://schemas.microsoft.com/office/drawing/2014/main" id="{655D0F37-5227-DEA3-2232-A6F45ABE66C8}"/>
              </a:ext>
            </a:extLst>
          </p:cNvPr>
          <p:cNvSpPr txBox="1"/>
          <p:nvPr/>
        </p:nvSpPr>
        <p:spPr>
          <a:xfrm>
            <a:off x="3241154" y="325435"/>
            <a:ext cx="5709687" cy="512961"/>
          </a:xfrm>
          <a:prstGeom prst="rect">
            <a:avLst/>
          </a:prstGeom>
          <a:noFill/>
        </p:spPr>
        <p:txBody>
          <a:bodyPr wrap="square" lIns="0" tIns="0" rIns="0" bIns="0" rtlCol="0">
            <a:spAutoFit/>
          </a:bodyPr>
          <a:lstStyle/>
          <a:p>
            <a:pPr>
              <a:lnSpc>
                <a:spcPts val="4000"/>
              </a:lnSpc>
            </a:pPr>
            <a:r>
              <a:rPr lang="en-US" sz="4400" b="1">
                <a:solidFill>
                  <a:srgbClr val="002060"/>
                </a:solidFill>
                <a:latin typeface="Segoe UI" panose="020B0502040204020203" pitchFamily="34" charset="0"/>
                <a:cs typeface="Segoe UI" panose="020B0502040204020203" pitchFamily="34" charset="0"/>
              </a:rPr>
              <a:t>NIST Control Families</a:t>
            </a:r>
          </a:p>
        </p:txBody>
      </p:sp>
      <p:sp>
        <p:nvSpPr>
          <p:cNvPr id="16" name="TextBox 4">
            <a:extLst>
              <a:ext uri="{FF2B5EF4-FFF2-40B4-BE49-F238E27FC236}">
                <a16:creationId xmlns:a16="http://schemas.microsoft.com/office/drawing/2014/main" id="{0C897FB8-64A0-2536-2201-607E85D9AB04}"/>
              </a:ext>
            </a:extLst>
          </p:cNvPr>
          <p:cNvSpPr txBox="1"/>
          <p:nvPr/>
        </p:nvSpPr>
        <p:spPr>
          <a:xfrm>
            <a:off x="940348" y="2303037"/>
            <a:ext cx="7562903" cy="1384995"/>
          </a:xfrm>
          <a:prstGeom prst="rect">
            <a:avLst/>
          </a:prstGeom>
        </p:spPr>
        <p:txBody>
          <a:bodyPr wrap="square" lIns="0" tIns="0" rIns="0" bIns="0">
            <a:spAutoFit/>
          </a:bodyPr>
          <a:lstStyle>
            <a:defPPr>
              <a:defRPr lang="en-US"/>
            </a:defPPr>
            <a:lvl1pPr>
              <a:defRPr sz="1600" i="1">
                <a:solidFill>
                  <a:srgbClr val="002060"/>
                </a:solidFill>
                <a:latin typeface="+mj-lt"/>
                <a:cs typeface="Segoe UI" panose="020B0502040204020203" pitchFamily="34" charset="0"/>
              </a:defRPr>
            </a:lvl1pPr>
          </a:lstStyle>
          <a:p>
            <a:r>
              <a:rPr lang="it-IT" sz="1400"/>
              <a:t>3. Richiedere prerequisiti e criteri per un determinato ruolo;</a:t>
            </a:r>
          </a:p>
          <a:p>
            <a:r>
              <a:rPr lang="it-IT" sz="1400"/>
              <a:t>4. Specificare:</a:t>
            </a:r>
          </a:p>
          <a:p>
            <a:r>
              <a:rPr lang="it-IT" sz="1400"/>
              <a:t> • Utenti autorizzati all’utilizzo del sistema;</a:t>
            </a:r>
          </a:p>
          <a:p>
            <a:r>
              <a:rPr lang="it-IT" sz="1400"/>
              <a:t> • Appartenenza a gruppi e ruoli;</a:t>
            </a:r>
          </a:p>
          <a:p>
            <a:r>
              <a:rPr lang="it-IT" sz="1400"/>
              <a:t> • Autorizzazioni di accesso per ciascun account (es: privilegi).</a:t>
            </a:r>
          </a:p>
          <a:p>
            <a:pPr marL="342900" indent="-342900">
              <a:buFont typeface="Arial" panose="020B0604020202020204" pitchFamily="34" charset="0"/>
              <a:buChar char="•"/>
            </a:pPr>
            <a:endParaRPr lang="it-IT" sz="2000"/>
          </a:p>
        </p:txBody>
      </p:sp>
      <p:sp>
        <p:nvSpPr>
          <p:cNvPr id="19" name="TextBox 4">
            <a:extLst>
              <a:ext uri="{FF2B5EF4-FFF2-40B4-BE49-F238E27FC236}">
                <a16:creationId xmlns:a16="http://schemas.microsoft.com/office/drawing/2014/main" id="{65E19256-0439-EC6C-C898-2220A1038244}"/>
              </a:ext>
            </a:extLst>
          </p:cNvPr>
          <p:cNvSpPr txBox="1"/>
          <p:nvPr/>
        </p:nvSpPr>
        <p:spPr>
          <a:xfrm>
            <a:off x="613949" y="3784553"/>
            <a:ext cx="10964101" cy="2492990"/>
          </a:xfrm>
          <a:prstGeom prst="rect">
            <a:avLst/>
          </a:prstGeom>
        </p:spPr>
        <p:txBody>
          <a:bodyPr wrap="square" lIns="0" tIns="0" rIns="0" bIns="0">
            <a:spAutoFit/>
          </a:bodyPr>
          <a:lstStyle>
            <a:defPPr>
              <a:defRPr lang="en-US"/>
            </a:defPPr>
            <a:lvl1pPr>
              <a:defRPr sz="1600" i="1">
                <a:solidFill>
                  <a:srgbClr val="002060"/>
                </a:solidFill>
                <a:latin typeface="+mj-lt"/>
                <a:cs typeface="Segoe UI" panose="020B0502040204020203" pitchFamily="34" charset="0"/>
              </a:defRPr>
            </a:lvl1pPr>
          </a:lstStyle>
          <a:p>
            <a:r>
              <a:rPr lang="it-IT" sz="1800"/>
              <a:t>Quando un Supervisore registra un utente, inserisce tutte le informazioni personali necessarie. Il Supervisore decide anche la tipologia dell'utente da registrare, che può essere Supervisore o Tutor. I Supervisori hanno il compito di gestire la piattaforma e monitorare il lavoro dei Tutor, mentre i Tutor lavorano direttamente con i pazienti e si occupano della loro formazione. La responsabilità della registrazione degli utenti e dell'inserimento delle loro informazioni personali è interamente del Supervisore.</a:t>
            </a:r>
          </a:p>
          <a:p>
            <a:endParaRPr lang="it-IT" sz="1800"/>
          </a:p>
          <a:p>
            <a:r>
              <a:rPr lang="it-IT" sz="1800"/>
              <a:t>Durante il processo di registrazione, viene specificato il ruolo dell'utente. Di conseguenza, l'account registrato sarà assegnato al gruppo corrispondente in Cognito. Ogni gruppo ha un ruolo associato che definisce i privilegi e le operazioni che gli utenti possono eseguire sulla piattaforma.</a:t>
            </a:r>
          </a:p>
        </p:txBody>
      </p:sp>
      <p:sp>
        <p:nvSpPr>
          <p:cNvPr id="3" name="TextBox 1">
            <a:extLst>
              <a:ext uri="{FF2B5EF4-FFF2-40B4-BE49-F238E27FC236}">
                <a16:creationId xmlns:a16="http://schemas.microsoft.com/office/drawing/2014/main" id="{7E1410A8-194D-1BE7-B391-8DD57ECBBA26}"/>
              </a:ext>
            </a:extLst>
          </p:cNvPr>
          <p:cNvSpPr txBox="1"/>
          <p:nvPr/>
        </p:nvSpPr>
        <p:spPr>
          <a:xfrm>
            <a:off x="4040373" y="1047600"/>
            <a:ext cx="4111244" cy="454420"/>
          </a:xfrm>
          <a:prstGeom prst="rect">
            <a:avLst/>
          </a:prstGeom>
          <a:noFill/>
        </p:spPr>
        <p:txBody>
          <a:bodyPr wrap="square" lIns="0" tIns="0" rIns="0" bIns="0" rtlCol="0">
            <a:spAutoFit/>
          </a:bodyPr>
          <a:lstStyle/>
          <a:p>
            <a:pPr>
              <a:lnSpc>
                <a:spcPts val="4000"/>
              </a:lnSpc>
            </a:pPr>
            <a:r>
              <a:rPr lang="en-US" sz="2400" b="1">
                <a:solidFill>
                  <a:schemeClr val="accent1">
                    <a:lumMod val="50000"/>
                  </a:schemeClr>
                </a:solidFill>
                <a:latin typeface="Segoe UI" panose="020B0502040204020203" pitchFamily="34" charset="0"/>
                <a:cs typeface="Segoe UI" panose="020B0502040204020203" pitchFamily="34" charset="0"/>
              </a:rPr>
              <a:t>AC-2: Account Management</a:t>
            </a:r>
          </a:p>
        </p:txBody>
      </p:sp>
      <p:cxnSp>
        <p:nvCxnSpPr>
          <p:cNvPr id="5" name="Connettore diritto 4">
            <a:extLst>
              <a:ext uri="{FF2B5EF4-FFF2-40B4-BE49-F238E27FC236}">
                <a16:creationId xmlns:a16="http://schemas.microsoft.com/office/drawing/2014/main" id="{7FEF40D8-7293-47E6-1C11-0F1550A33652}"/>
              </a:ext>
            </a:extLst>
          </p:cNvPr>
          <p:cNvCxnSpPr>
            <a:cxnSpLocks/>
          </p:cNvCxnSpPr>
          <p:nvPr/>
        </p:nvCxnSpPr>
        <p:spPr>
          <a:xfrm>
            <a:off x="4104788" y="1565000"/>
            <a:ext cx="392457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5013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outVertical)">
                                      <p:cBhvr>
                                        <p:cTn id="7" dur="2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Immagine 14" descr="Immagine che contiene testo, Carattere, logo, Elementi grafici&#10;&#10;Descrizione generata automaticamente">
            <a:extLst>
              <a:ext uri="{FF2B5EF4-FFF2-40B4-BE49-F238E27FC236}">
                <a16:creationId xmlns:a16="http://schemas.microsoft.com/office/drawing/2014/main" id="{520F538A-1EFC-6F0D-6BAE-6F4BFB5770C0}"/>
              </a:ext>
            </a:extLst>
          </p:cNvPr>
          <p:cNvPicPr>
            <a:picLocks noChangeAspect="1"/>
          </p:cNvPicPr>
          <p:nvPr/>
        </p:nvPicPr>
        <p:blipFill>
          <a:blip r:embed="rId3"/>
          <a:stretch>
            <a:fillRect/>
          </a:stretch>
        </p:blipFill>
        <p:spPr>
          <a:xfrm>
            <a:off x="9256476" y="2303037"/>
            <a:ext cx="1549438" cy="740502"/>
          </a:xfrm>
          <a:prstGeom prst="rect">
            <a:avLst/>
          </a:prstGeom>
        </p:spPr>
      </p:pic>
      <p:sp>
        <p:nvSpPr>
          <p:cNvPr id="13" name="Rectangle 2" descr="This is an image of a desk with laptop computers and people working.">
            <a:extLst>
              <a:ext uri="{FF2B5EF4-FFF2-40B4-BE49-F238E27FC236}">
                <a16:creationId xmlns:a16="http://schemas.microsoft.com/office/drawing/2014/main" id="{3E5B1C40-E7FB-3A7E-0E4D-AB28CA97936D}"/>
              </a:ext>
            </a:extLst>
          </p:cNvPr>
          <p:cNvSpPr/>
          <p:nvPr/>
        </p:nvSpPr>
        <p:spPr>
          <a:xfrm>
            <a:off x="595038" y="1901886"/>
            <a:ext cx="10964101" cy="1608876"/>
          </a:xfrm>
          <a:prstGeom prst="roundRect">
            <a:avLst/>
          </a:prstGeom>
          <a:gradFill>
            <a:gsLst>
              <a:gs pos="1000">
                <a:srgbClr val="7CEFD8">
                  <a:alpha val="79000"/>
                </a:srgbClr>
              </a:gs>
              <a:gs pos="79000">
                <a:srgbClr val="6672E4">
                  <a:alpha val="84000"/>
                </a:srgbClr>
              </a:gs>
              <a:gs pos="98000">
                <a:srgbClr val="882BE5">
                  <a:alpha val="66000"/>
                </a:srgbClr>
              </a:gs>
            </a:gsLst>
            <a:lin ang="5400000" scaled="1"/>
          </a:gradFill>
          <a:ln w="12700" cap="flat">
            <a:noFill/>
            <a:prstDash val="solid"/>
            <a:miter lim="800000"/>
            <a:headEnd/>
            <a:tailEnd/>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a:solidFill>
                <a:schemeClr val="tx1"/>
              </a:solidFill>
            </a:endParaRPr>
          </a:p>
        </p:txBody>
      </p:sp>
      <p:sp>
        <p:nvSpPr>
          <p:cNvPr id="68" name="Title 67" hidden="1">
            <a:extLst>
              <a:ext uri="{FF2B5EF4-FFF2-40B4-BE49-F238E27FC236}">
                <a16:creationId xmlns:a16="http://schemas.microsoft.com/office/drawing/2014/main" id="{3D46526D-118F-4F6F-BAE0-066F422EBD1E}"/>
              </a:ext>
            </a:extLst>
          </p:cNvPr>
          <p:cNvSpPr>
            <a:spLocks noGrp="1"/>
          </p:cNvSpPr>
          <p:nvPr>
            <p:ph type="title"/>
          </p:nvPr>
        </p:nvSpPr>
        <p:spPr/>
        <p:txBody>
          <a:bodyPr/>
          <a:lstStyle/>
          <a:p>
            <a:r>
              <a:rPr lang="en-US"/>
              <a:t>Human resources slide 3</a:t>
            </a:r>
          </a:p>
        </p:txBody>
      </p:sp>
      <p:cxnSp>
        <p:nvCxnSpPr>
          <p:cNvPr id="25" name="Connettore diritto 24">
            <a:extLst>
              <a:ext uri="{FF2B5EF4-FFF2-40B4-BE49-F238E27FC236}">
                <a16:creationId xmlns:a16="http://schemas.microsoft.com/office/drawing/2014/main" id="{F34CCCFE-A208-A168-A9F0-346B7A1E6E2F}"/>
              </a:ext>
            </a:extLst>
          </p:cNvPr>
          <p:cNvCxnSpPr>
            <a:cxnSpLocks/>
          </p:cNvCxnSpPr>
          <p:nvPr/>
        </p:nvCxnSpPr>
        <p:spPr>
          <a:xfrm>
            <a:off x="122830" y="974366"/>
            <a:ext cx="1195283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 name="Immagine 1" descr="Immagine che contiene testo, Carattere, logo, simbolo&#10;&#10;Descrizione generata automaticamente">
            <a:extLst>
              <a:ext uri="{FF2B5EF4-FFF2-40B4-BE49-F238E27FC236}">
                <a16:creationId xmlns:a16="http://schemas.microsoft.com/office/drawing/2014/main" id="{9AD0B3B6-5CFF-4EDB-B544-1ED89D77C385}"/>
              </a:ext>
            </a:extLst>
          </p:cNvPr>
          <p:cNvPicPr>
            <a:picLocks noChangeAspect="1"/>
          </p:cNvPicPr>
          <p:nvPr/>
        </p:nvPicPr>
        <p:blipFill>
          <a:blip r:embed="rId4"/>
          <a:stretch>
            <a:fillRect/>
          </a:stretch>
        </p:blipFill>
        <p:spPr>
          <a:xfrm>
            <a:off x="122830" y="142843"/>
            <a:ext cx="1787858" cy="503622"/>
          </a:xfrm>
          <a:prstGeom prst="rect">
            <a:avLst/>
          </a:prstGeom>
        </p:spPr>
      </p:pic>
      <p:sp>
        <p:nvSpPr>
          <p:cNvPr id="4" name="CasellaDiTesto 3">
            <a:extLst>
              <a:ext uri="{FF2B5EF4-FFF2-40B4-BE49-F238E27FC236}">
                <a16:creationId xmlns:a16="http://schemas.microsoft.com/office/drawing/2014/main" id="{7B503EC1-E8A7-277B-5AEC-FF53393C5634}"/>
              </a:ext>
            </a:extLst>
          </p:cNvPr>
          <p:cNvSpPr txBox="1"/>
          <p:nvPr/>
        </p:nvSpPr>
        <p:spPr>
          <a:xfrm>
            <a:off x="0" y="681202"/>
            <a:ext cx="2844048" cy="215444"/>
          </a:xfrm>
          <a:prstGeom prst="rect">
            <a:avLst/>
          </a:prstGeom>
          <a:noFill/>
        </p:spPr>
        <p:txBody>
          <a:bodyPr wrap="none" rtlCol="0">
            <a:spAutoFit/>
          </a:bodyPr>
          <a:lstStyle/>
          <a:p>
            <a:r>
              <a:rPr lang="it-IT" sz="800">
                <a:latin typeface="Adobe Caslon Pro" panose="0205050205050A020403" pitchFamily="18" charset="0"/>
                <a:ea typeface="NSimSun" panose="02010609030101010101" pitchFamily="49" charset="-122"/>
              </a:rPr>
              <a:t>Dip. di Ingegneria Elettrica e delle Tecnologie dell’Informazione</a:t>
            </a:r>
          </a:p>
        </p:txBody>
      </p:sp>
      <p:sp>
        <p:nvSpPr>
          <p:cNvPr id="8" name="TextBox 1">
            <a:extLst>
              <a:ext uri="{FF2B5EF4-FFF2-40B4-BE49-F238E27FC236}">
                <a16:creationId xmlns:a16="http://schemas.microsoft.com/office/drawing/2014/main" id="{655D0F37-5227-DEA3-2232-A6F45ABE66C8}"/>
              </a:ext>
            </a:extLst>
          </p:cNvPr>
          <p:cNvSpPr txBox="1"/>
          <p:nvPr/>
        </p:nvSpPr>
        <p:spPr>
          <a:xfrm>
            <a:off x="3241154" y="325435"/>
            <a:ext cx="5709687" cy="512961"/>
          </a:xfrm>
          <a:prstGeom prst="rect">
            <a:avLst/>
          </a:prstGeom>
          <a:noFill/>
        </p:spPr>
        <p:txBody>
          <a:bodyPr wrap="square" lIns="0" tIns="0" rIns="0" bIns="0" rtlCol="0">
            <a:spAutoFit/>
          </a:bodyPr>
          <a:lstStyle/>
          <a:p>
            <a:pPr>
              <a:lnSpc>
                <a:spcPts val="4000"/>
              </a:lnSpc>
            </a:pPr>
            <a:r>
              <a:rPr lang="en-US" sz="4400" b="1">
                <a:solidFill>
                  <a:srgbClr val="002060"/>
                </a:solidFill>
                <a:latin typeface="Segoe UI" panose="020B0502040204020203" pitchFamily="34" charset="0"/>
                <a:cs typeface="Segoe UI" panose="020B0502040204020203" pitchFamily="34" charset="0"/>
              </a:rPr>
              <a:t>NIST Control Families</a:t>
            </a:r>
          </a:p>
        </p:txBody>
      </p:sp>
      <p:sp>
        <p:nvSpPr>
          <p:cNvPr id="16" name="TextBox 4">
            <a:extLst>
              <a:ext uri="{FF2B5EF4-FFF2-40B4-BE49-F238E27FC236}">
                <a16:creationId xmlns:a16="http://schemas.microsoft.com/office/drawing/2014/main" id="{0C897FB8-64A0-2536-2201-607E85D9AB04}"/>
              </a:ext>
            </a:extLst>
          </p:cNvPr>
          <p:cNvSpPr txBox="1"/>
          <p:nvPr/>
        </p:nvSpPr>
        <p:spPr>
          <a:xfrm>
            <a:off x="940348" y="2303037"/>
            <a:ext cx="7562903" cy="646331"/>
          </a:xfrm>
          <a:prstGeom prst="rect">
            <a:avLst/>
          </a:prstGeom>
        </p:spPr>
        <p:txBody>
          <a:bodyPr wrap="square" lIns="0" tIns="0" rIns="0" bIns="0">
            <a:spAutoFit/>
          </a:bodyPr>
          <a:lstStyle>
            <a:defPPr>
              <a:defRPr lang="en-US"/>
            </a:defPPr>
            <a:lvl1pPr>
              <a:defRPr sz="1600" i="1">
                <a:solidFill>
                  <a:srgbClr val="002060"/>
                </a:solidFill>
                <a:latin typeface="+mj-lt"/>
                <a:cs typeface="Segoe UI" panose="020B0502040204020203" pitchFamily="34" charset="0"/>
              </a:defRPr>
            </a:lvl1pPr>
          </a:lstStyle>
          <a:p>
            <a:r>
              <a:rPr lang="it-IT" sz="1400"/>
              <a:t>5. Richiedere l’approvazione da parte dell’organizzazione per le richieste di creazione di account;</a:t>
            </a:r>
          </a:p>
          <a:p>
            <a:r>
              <a:rPr lang="it-IT" sz="1400"/>
              <a:t>6. Avere la possibilità di creare, abilitare, modificare e rimuovere account in accordo con policy, procedure, prerequisiti e criteri definiti dall’organizzazione;</a:t>
            </a:r>
          </a:p>
        </p:txBody>
      </p:sp>
      <p:sp>
        <p:nvSpPr>
          <p:cNvPr id="19" name="TextBox 4">
            <a:extLst>
              <a:ext uri="{FF2B5EF4-FFF2-40B4-BE49-F238E27FC236}">
                <a16:creationId xmlns:a16="http://schemas.microsoft.com/office/drawing/2014/main" id="{65E19256-0439-EC6C-C898-2220A1038244}"/>
              </a:ext>
            </a:extLst>
          </p:cNvPr>
          <p:cNvSpPr txBox="1"/>
          <p:nvPr/>
        </p:nvSpPr>
        <p:spPr>
          <a:xfrm>
            <a:off x="613949" y="3784553"/>
            <a:ext cx="10964101" cy="1661993"/>
          </a:xfrm>
          <a:prstGeom prst="rect">
            <a:avLst/>
          </a:prstGeom>
        </p:spPr>
        <p:txBody>
          <a:bodyPr wrap="square" lIns="0" tIns="0" rIns="0" bIns="0">
            <a:spAutoFit/>
          </a:bodyPr>
          <a:lstStyle>
            <a:defPPr>
              <a:defRPr lang="en-US"/>
            </a:defPPr>
            <a:lvl1pPr>
              <a:defRPr sz="1600" i="1">
                <a:solidFill>
                  <a:srgbClr val="002060"/>
                </a:solidFill>
                <a:latin typeface="+mj-lt"/>
                <a:cs typeface="Segoe UI" panose="020B0502040204020203" pitchFamily="34" charset="0"/>
              </a:defRPr>
            </a:lvl1pPr>
          </a:lstStyle>
          <a:p>
            <a:r>
              <a:rPr lang="it-IT" sz="1800"/>
              <a:t>Gli account vengono aggiunti direttamente dai Supervisori, che detengono il massimo livello di privilegio nell'organizzazione, eliminando la necessità di ulteriori richieste o approvazioni. </a:t>
            </a:r>
          </a:p>
          <a:p>
            <a:endParaRPr lang="it-IT" sz="1800"/>
          </a:p>
          <a:p>
            <a:r>
              <a:rPr lang="it-IT" sz="1800"/>
              <a:t>Il Supervisore può eseguire operazioni di aggiunta, modifica e rimozione degli account sul sistema. Questo processo è gestito dalla piattaforma, che utilizza delle API per interfacciarsi con il servizio Cognito, consentendo l'esecuzione di tali operazioni.</a:t>
            </a:r>
          </a:p>
        </p:txBody>
      </p:sp>
      <p:sp>
        <p:nvSpPr>
          <p:cNvPr id="3" name="TextBox 1">
            <a:extLst>
              <a:ext uri="{FF2B5EF4-FFF2-40B4-BE49-F238E27FC236}">
                <a16:creationId xmlns:a16="http://schemas.microsoft.com/office/drawing/2014/main" id="{7E1410A8-194D-1BE7-B391-8DD57ECBBA26}"/>
              </a:ext>
            </a:extLst>
          </p:cNvPr>
          <p:cNvSpPr txBox="1"/>
          <p:nvPr/>
        </p:nvSpPr>
        <p:spPr>
          <a:xfrm>
            <a:off x="4040373" y="1047600"/>
            <a:ext cx="4111244" cy="454420"/>
          </a:xfrm>
          <a:prstGeom prst="rect">
            <a:avLst/>
          </a:prstGeom>
          <a:noFill/>
        </p:spPr>
        <p:txBody>
          <a:bodyPr wrap="square" lIns="0" tIns="0" rIns="0" bIns="0" rtlCol="0">
            <a:spAutoFit/>
          </a:bodyPr>
          <a:lstStyle/>
          <a:p>
            <a:pPr>
              <a:lnSpc>
                <a:spcPts val="4000"/>
              </a:lnSpc>
            </a:pPr>
            <a:r>
              <a:rPr lang="en-US" sz="2400" b="1">
                <a:solidFill>
                  <a:schemeClr val="accent1">
                    <a:lumMod val="50000"/>
                  </a:schemeClr>
                </a:solidFill>
                <a:latin typeface="Segoe UI" panose="020B0502040204020203" pitchFamily="34" charset="0"/>
                <a:cs typeface="Segoe UI" panose="020B0502040204020203" pitchFamily="34" charset="0"/>
              </a:rPr>
              <a:t>AC-2: Account Management</a:t>
            </a:r>
          </a:p>
        </p:txBody>
      </p:sp>
      <p:cxnSp>
        <p:nvCxnSpPr>
          <p:cNvPr id="5" name="Connettore diritto 4">
            <a:extLst>
              <a:ext uri="{FF2B5EF4-FFF2-40B4-BE49-F238E27FC236}">
                <a16:creationId xmlns:a16="http://schemas.microsoft.com/office/drawing/2014/main" id="{7FEF40D8-7293-47E6-1C11-0F1550A33652}"/>
              </a:ext>
            </a:extLst>
          </p:cNvPr>
          <p:cNvCxnSpPr>
            <a:cxnSpLocks/>
          </p:cNvCxnSpPr>
          <p:nvPr/>
        </p:nvCxnSpPr>
        <p:spPr>
          <a:xfrm>
            <a:off x="4104788" y="1565000"/>
            <a:ext cx="392457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9756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outVertical)">
                                      <p:cBhvr>
                                        <p:cTn id="7" dur="2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Immagine 14" descr="Immagine che contiene testo, Carattere, logo, Elementi grafici&#10;&#10;Descrizione generata automaticamente">
            <a:extLst>
              <a:ext uri="{FF2B5EF4-FFF2-40B4-BE49-F238E27FC236}">
                <a16:creationId xmlns:a16="http://schemas.microsoft.com/office/drawing/2014/main" id="{520F538A-1EFC-6F0D-6BAE-6F4BFB5770C0}"/>
              </a:ext>
            </a:extLst>
          </p:cNvPr>
          <p:cNvPicPr>
            <a:picLocks noChangeAspect="1"/>
          </p:cNvPicPr>
          <p:nvPr/>
        </p:nvPicPr>
        <p:blipFill>
          <a:blip r:embed="rId3"/>
          <a:stretch>
            <a:fillRect/>
          </a:stretch>
        </p:blipFill>
        <p:spPr>
          <a:xfrm>
            <a:off x="9256476" y="2303037"/>
            <a:ext cx="1549438" cy="740502"/>
          </a:xfrm>
          <a:prstGeom prst="rect">
            <a:avLst/>
          </a:prstGeom>
        </p:spPr>
      </p:pic>
      <p:sp>
        <p:nvSpPr>
          <p:cNvPr id="13" name="Rectangle 2" descr="This is an image of a desk with laptop computers and people working.">
            <a:extLst>
              <a:ext uri="{FF2B5EF4-FFF2-40B4-BE49-F238E27FC236}">
                <a16:creationId xmlns:a16="http://schemas.microsoft.com/office/drawing/2014/main" id="{3E5B1C40-E7FB-3A7E-0E4D-AB28CA97936D}"/>
              </a:ext>
            </a:extLst>
          </p:cNvPr>
          <p:cNvSpPr/>
          <p:nvPr/>
        </p:nvSpPr>
        <p:spPr>
          <a:xfrm>
            <a:off x="595038" y="1901885"/>
            <a:ext cx="10964101" cy="2076087"/>
          </a:xfrm>
          <a:prstGeom prst="roundRect">
            <a:avLst/>
          </a:prstGeom>
          <a:gradFill>
            <a:gsLst>
              <a:gs pos="1000">
                <a:srgbClr val="7CEFD8">
                  <a:alpha val="79000"/>
                </a:srgbClr>
              </a:gs>
              <a:gs pos="79000">
                <a:srgbClr val="6672E4">
                  <a:alpha val="84000"/>
                </a:srgbClr>
              </a:gs>
              <a:gs pos="98000">
                <a:srgbClr val="882BE5">
                  <a:alpha val="66000"/>
                </a:srgbClr>
              </a:gs>
            </a:gsLst>
            <a:lin ang="5400000" scaled="1"/>
          </a:gradFill>
          <a:ln w="12700" cap="flat">
            <a:noFill/>
            <a:prstDash val="solid"/>
            <a:miter lim="800000"/>
            <a:headEnd/>
            <a:tailEnd/>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a:solidFill>
                <a:schemeClr val="tx1"/>
              </a:solidFill>
            </a:endParaRPr>
          </a:p>
        </p:txBody>
      </p:sp>
      <p:sp>
        <p:nvSpPr>
          <p:cNvPr id="68" name="Title 67" hidden="1">
            <a:extLst>
              <a:ext uri="{FF2B5EF4-FFF2-40B4-BE49-F238E27FC236}">
                <a16:creationId xmlns:a16="http://schemas.microsoft.com/office/drawing/2014/main" id="{3D46526D-118F-4F6F-BAE0-066F422EBD1E}"/>
              </a:ext>
            </a:extLst>
          </p:cNvPr>
          <p:cNvSpPr>
            <a:spLocks noGrp="1"/>
          </p:cNvSpPr>
          <p:nvPr>
            <p:ph type="title"/>
          </p:nvPr>
        </p:nvSpPr>
        <p:spPr/>
        <p:txBody>
          <a:bodyPr/>
          <a:lstStyle/>
          <a:p>
            <a:r>
              <a:rPr lang="en-US"/>
              <a:t>Human resources slide 3</a:t>
            </a:r>
          </a:p>
        </p:txBody>
      </p:sp>
      <p:cxnSp>
        <p:nvCxnSpPr>
          <p:cNvPr id="25" name="Connettore diritto 24">
            <a:extLst>
              <a:ext uri="{FF2B5EF4-FFF2-40B4-BE49-F238E27FC236}">
                <a16:creationId xmlns:a16="http://schemas.microsoft.com/office/drawing/2014/main" id="{F34CCCFE-A208-A168-A9F0-346B7A1E6E2F}"/>
              </a:ext>
            </a:extLst>
          </p:cNvPr>
          <p:cNvCxnSpPr>
            <a:cxnSpLocks/>
          </p:cNvCxnSpPr>
          <p:nvPr/>
        </p:nvCxnSpPr>
        <p:spPr>
          <a:xfrm>
            <a:off x="122830" y="974366"/>
            <a:ext cx="1195283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 name="Immagine 1" descr="Immagine che contiene testo, Carattere, logo, simbolo&#10;&#10;Descrizione generata automaticamente">
            <a:extLst>
              <a:ext uri="{FF2B5EF4-FFF2-40B4-BE49-F238E27FC236}">
                <a16:creationId xmlns:a16="http://schemas.microsoft.com/office/drawing/2014/main" id="{9AD0B3B6-5CFF-4EDB-B544-1ED89D77C385}"/>
              </a:ext>
            </a:extLst>
          </p:cNvPr>
          <p:cNvPicPr>
            <a:picLocks noChangeAspect="1"/>
          </p:cNvPicPr>
          <p:nvPr/>
        </p:nvPicPr>
        <p:blipFill>
          <a:blip r:embed="rId4"/>
          <a:stretch>
            <a:fillRect/>
          </a:stretch>
        </p:blipFill>
        <p:spPr>
          <a:xfrm>
            <a:off x="122830" y="142843"/>
            <a:ext cx="1787858" cy="503622"/>
          </a:xfrm>
          <a:prstGeom prst="rect">
            <a:avLst/>
          </a:prstGeom>
        </p:spPr>
      </p:pic>
      <p:sp>
        <p:nvSpPr>
          <p:cNvPr id="4" name="CasellaDiTesto 3">
            <a:extLst>
              <a:ext uri="{FF2B5EF4-FFF2-40B4-BE49-F238E27FC236}">
                <a16:creationId xmlns:a16="http://schemas.microsoft.com/office/drawing/2014/main" id="{7B503EC1-E8A7-277B-5AEC-FF53393C5634}"/>
              </a:ext>
            </a:extLst>
          </p:cNvPr>
          <p:cNvSpPr txBox="1"/>
          <p:nvPr/>
        </p:nvSpPr>
        <p:spPr>
          <a:xfrm>
            <a:off x="0" y="681202"/>
            <a:ext cx="2844048" cy="215444"/>
          </a:xfrm>
          <a:prstGeom prst="rect">
            <a:avLst/>
          </a:prstGeom>
          <a:noFill/>
        </p:spPr>
        <p:txBody>
          <a:bodyPr wrap="none" rtlCol="0">
            <a:spAutoFit/>
          </a:bodyPr>
          <a:lstStyle/>
          <a:p>
            <a:r>
              <a:rPr lang="it-IT" sz="800">
                <a:latin typeface="Adobe Caslon Pro" panose="0205050205050A020403" pitchFamily="18" charset="0"/>
                <a:ea typeface="NSimSun" panose="02010609030101010101" pitchFamily="49" charset="-122"/>
              </a:rPr>
              <a:t>Dip. di Ingegneria Elettrica e delle Tecnologie dell’Informazione</a:t>
            </a:r>
          </a:p>
        </p:txBody>
      </p:sp>
      <p:sp>
        <p:nvSpPr>
          <p:cNvPr id="8" name="TextBox 1">
            <a:extLst>
              <a:ext uri="{FF2B5EF4-FFF2-40B4-BE49-F238E27FC236}">
                <a16:creationId xmlns:a16="http://schemas.microsoft.com/office/drawing/2014/main" id="{655D0F37-5227-DEA3-2232-A6F45ABE66C8}"/>
              </a:ext>
            </a:extLst>
          </p:cNvPr>
          <p:cNvSpPr txBox="1"/>
          <p:nvPr/>
        </p:nvSpPr>
        <p:spPr>
          <a:xfrm>
            <a:off x="3241154" y="325435"/>
            <a:ext cx="5709687" cy="512961"/>
          </a:xfrm>
          <a:prstGeom prst="rect">
            <a:avLst/>
          </a:prstGeom>
          <a:noFill/>
        </p:spPr>
        <p:txBody>
          <a:bodyPr wrap="square" lIns="0" tIns="0" rIns="0" bIns="0" rtlCol="0">
            <a:spAutoFit/>
          </a:bodyPr>
          <a:lstStyle/>
          <a:p>
            <a:pPr>
              <a:lnSpc>
                <a:spcPts val="4000"/>
              </a:lnSpc>
            </a:pPr>
            <a:r>
              <a:rPr lang="en-US" sz="4400" b="1">
                <a:solidFill>
                  <a:srgbClr val="002060"/>
                </a:solidFill>
                <a:latin typeface="Segoe UI" panose="020B0502040204020203" pitchFamily="34" charset="0"/>
                <a:cs typeface="Segoe UI" panose="020B0502040204020203" pitchFamily="34" charset="0"/>
              </a:rPr>
              <a:t>NIST Control Families</a:t>
            </a:r>
          </a:p>
        </p:txBody>
      </p:sp>
      <p:sp>
        <p:nvSpPr>
          <p:cNvPr id="16" name="TextBox 4">
            <a:extLst>
              <a:ext uri="{FF2B5EF4-FFF2-40B4-BE49-F238E27FC236}">
                <a16:creationId xmlns:a16="http://schemas.microsoft.com/office/drawing/2014/main" id="{0C897FB8-64A0-2536-2201-607E85D9AB04}"/>
              </a:ext>
            </a:extLst>
          </p:cNvPr>
          <p:cNvSpPr txBox="1"/>
          <p:nvPr/>
        </p:nvSpPr>
        <p:spPr>
          <a:xfrm>
            <a:off x="940348" y="2303037"/>
            <a:ext cx="7562903" cy="1292662"/>
          </a:xfrm>
          <a:prstGeom prst="rect">
            <a:avLst/>
          </a:prstGeom>
        </p:spPr>
        <p:txBody>
          <a:bodyPr wrap="square" lIns="0" tIns="0" rIns="0" bIns="0">
            <a:spAutoFit/>
          </a:bodyPr>
          <a:lstStyle>
            <a:defPPr>
              <a:defRPr lang="en-US"/>
            </a:defPPr>
            <a:lvl1pPr>
              <a:defRPr sz="1600" i="1">
                <a:solidFill>
                  <a:srgbClr val="002060"/>
                </a:solidFill>
                <a:latin typeface="+mj-lt"/>
                <a:cs typeface="Segoe UI" panose="020B0502040204020203" pitchFamily="34" charset="0"/>
              </a:defRPr>
            </a:lvl1pPr>
          </a:lstStyle>
          <a:p>
            <a:r>
              <a:rPr lang="it-IT" sz="1400"/>
              <a:t> 7. Monitorare l’utilizzo degli account;</a:t>
            </a:r>
          </a:p>
          <a:p>
            <a:r>
              <a:rPr lang="it-IT" sz="1400"/>
              <a:t> 8. Notificare gli account manager e il personale o ruolo definito dall’organizzazione nel caso in cui:</a:t>
            </a:r>
          </a:p>
          <a:p>
            <a:r>
              <a:rPr lang="it-IT" sz="1400"/>
              <a:t>  • Gli account non sono più utilizzati</a:t>
            </a:r>
          </a:p>
          <a:p>
            <a:r>
              <a:rPr lang="it-IT" sz="1400"/>
              <a:t>  • Gli utenti sono stati eliminati o trasferiti</a:t>
            </a:r>
          </a:p>
          <a:p>
            <a:r>
              <a:rPr lang="it-IT" sz="1400"/>
              <a:t>  • Quando ci sono cambiamenti nell’utilizzo del sistema o di qualcosa di importante, che l’individuo deve sapere</a:t>
            </a:r>
          </a:p>
        </p:txBody>
      </p:sp>
      <p:sp>
        <p:nvSpPr>
          <p:cNvPr id="19" name="TextBox 4">
            <a:extLst>
              <a:ext uri="{FF2B5EF4-FFF2-40B4-BE49-F238E27FC236}">
                <a16:creationId xmlns:a16="http://schemas.microsoft.com/office/drawing/2014/main" id="{65E19256-0439-EC6C-C898-2220A1038244}"/>
              </a:ext>
            </a:extLst>
          </p:cNvPr>
          <p:cNvSpPr txBox="1"/>
          <p:nvPr/>
        </p:nvSpPr>
        <p:spPr>
          <a:xfrm>
            <a:off x="613944" y="4114849"/>
            <a:ext cx="10964101" cy="2492990"/>
          </a:xfrm>
          <a:prstGeom prst="rect">
            <a:avLst/>
          </a:prstGeom>
        </p:spPr>
        <p:txBody>
          <a:bodyPr wrap="square" lIns="0" tIns="0" rIns="0" bIns="0">
            <a:spAutoFit/>
          </a:bodyPr>
          <a:lstStyle>
            <a:defPPr>
              <a:defRPr lang="en-US"/>
            </a:defPPr>
            <a:lvl1pPr>
              <a:defRPr sz="1600" i="1">
                <a:solidFill>
                  <a:srgbClr val="002060"/>
                </a:solidFill>
                <a:latin typeface="+mj-lt"/>
                <a:cs typeface="Segoe UI" panose="020B0502040204020203" pitchFamily="34" charset="0"/>
              </a:defRPr>
            </a:lvl1pPr>
          </a:lstStyle>
          <a:p>
            <a:r>
              <a:rPr lang="it-IT" sz="1800"/>
              <a:t>Grazie all’integrazione di Cognito con il servizio di Log CloudWatch, è possibile monitorare tutte le attività degli account durante l'autenticazione. Inoltre, abbiamo personalizzato il sistema di log per filtrare e visualizzare solo le operazioni fondamentali.</a:t>
            </a:r>
          </a:p>
          <a:p>
            <a:r>
              <a:rPr lang="it-IT" sz="1800"/>
              <a:t>L’accesso alla sezione "Attività", che contiene tutti i log relativi alle diverse sezioni della webapp, è riservato esclusivamente ai Supervisori. In questo modo, in caso di operazioni sospette, il Supervisore può intervenire tempestivamente.</a:t>
            </a:r>
          </a:p>
          <a:p>
            <a:r>
              <a:rPr lang="it-IT" sz="1800"/>
              <a:t>In caso di aggiornamento dei termini e delle condizioni, al successivo accesso, tutti gli utenti dovranno obbligatoriamente accettarli. Questa misura fa parte delle personalizzazioni del sistema di autenticazione che abbiamo implementato in Cognito.</a:t>
            </a:r>
          </a:p>
        </p:txBody>
      </p:sp>
      <p:sp>
        <p:nvSpPr>
          <p:cNvPr id="3" name="TextBox 1">
            <a:extLst>
              <a:ext uri="{FF2B5EF4-FFF2-40B4-BE49-F238E27FC236}">
                <a16:creationId xmlns:a16="http://schemas.microsoft.com/office/drawing/2014/main" id="{7E1410A8-194D-1BE7-B391-8DD57ECBBA26}"/>
              </a:ext>
            </a:extLst>
          </p:cNvPr>
          <p:cNvSpPr txBox="1"/>
          <p:nvPr/>
        </p:nvSpPr>
        <p:spPr>
          <a:xfrm>
            <a:off x="4040373" y="1047600"/>
            <a:ext cx="4111244" cy="454420"/>
          </a:xfrm>
          <a:prstGeom prst="rect">
            <a:avLst/>
          </a:prstGeom>
          <a:noFill/>
        </p:spPr>
        <p:txBody>
          <a:bodyPr wrap="square" lIns="0" tIns="0" rIns="0" bIns="0" rtlCol="0">
            <a:spAutoFit/>
          </a:bodyPr>
          <a:lstStyle/>
          <a:p>
            <a:pPr>
              <a:lnSpc>
                <a:spcPts val="4000"/>
              </a:lnSpc>
            </a:pPr>
            <a:r>
              <a:rPr lang="en-US" sz="2400" b="1">
                <a:solidFill>
                  <a:schemeClr val="accent1">
                    <a:lumMod val="50000"/>
                  </a:schemeClr>
                </a:solidFill>
                <a:latin typeface="Segoe UI" panose="020B0502040204020203" pitchFamily="34" charset="0"/>
                <a:cs typeface="Segoe UI" panose="020B0502040204020203" pitchFamily="34" charset="0"/>
              </a:rPr>
              <a:t>AC-2: Account Management</a:t>
            </a:r>
          </a:p>
        </p:txBody>
      </p:sp>
      <p:cxnSp>
        <p:nvCxnSpPr>
          <p:cNvPr id="5" name="Connettore diritto 4">
            <a:extLst>
              <a:ext uri="{FF2B5EF4-FFF2-40B4-BE49-F238E27FC236}">
                <a16:creationId xmlns:a16="http://schemas.microsoft.com/office/drawing/2014/main" id="{7FEF40D8-7293-47E6-1C11-0F1550A33652}"/>
              </a:ext>
            </a:extLst>
          </p:cNvPr>
          <p:cNvCxnSpPr>
            <a:cxnSpLocks/>
          </p:cNvCxnSpPr>
          <p:nvPr/>
        </p:nvCxnSpPr>
        <p:spPr>
          <a:xfrm>
            <a:off x="4104788" y="1565000"/>
            <a:ext cx="392457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7" name="Immagine 6" descr="Immagine che contiene testo, schermata, Carattere, numero&#10;&#10;Descrizione generata automaticamente">
            <a:extLst>
              <a:ext uri="{FF2B5EF4-FFF2-40B4-BE49-F238E27FC236}">
                <a16:creationId xmlns:a16="http://schemas.microsoft.com/office/drawing/2014/main" id="{48B3A536-F413-49E6-1FD3-E8AC2D1E29F8}"/>
              </a:ext>
            </a:extLst>
          </p:cNvPr>
          <p:cNvPicPr>
            <a:picLocks noChangeAspect="1"/>
          </p:cNvPicPr>
          <p:nvPr/>
        </p:nvPicPr>
        <p:blipFill>
          <a:blip r:embed="rId5"/>
          <a:stretch>
            <a:fillRect/>
          </a:stretch>
        </p:blipFill>
        <p:spPr>
          <a:xfrm>
            <a:off x="1565374" y="1565000"/>
            <a:ext cx="9240540" cy="4591691"/>
          </a:xfrm>
          <a:prstGeom prst="rect">
            <a:avLst/>
          </a:prstGeom>
        </p:spPr>
      </p:pic>
    </p:spTree>
    <p:extLst>
      <p:ext uri="{BB962C8B-B14F-4D97-AF65-F5344CB8AC3E}">
        <p14:creationId xmlns:p14="http://schemas.microsoft.com/office/powerpoint/2010/main" val="3341202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outVertical)">
                                      <p:cBhvr>
                                        <p:cTn id="7" dur="25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Immagine 14" descr="Immagine che contiene testo, Carattere, logo, Elementi grafici&#10;&#10;Descrizione generata automaticamente">
            <a:extLst>
              <a:ext uri="{FF2B5EF4-FFF2-40B4-BE49-F238E27FC236}">
                <a16:creationId xmlns:a16="http://schemas.microsoft.com/office/drawing/2014/main" id="{520F538A-1EFC-6F0D-6BAE-6F4BFB5770C0}"/>
              </a:ext>
            </a:extLst>
          </p:cNvPr>
          <p:cNvPicPr>
            <a:picLocks noChangeAspect="1"/>
          </p:cNvPicPr>
          <p:nvPr/>
        </p:nvPicPr>
        <p:blipFill>
          <a:blip r:embed="rId3"/>
          <a:stretch>
            <a:fillRect/>
          </a:stretch>
        </p:blipFill>
        <p:spPr>
          <a:xfrm>
            <a:off x="9256476" y="2303037"/>
            <a:ext cx="1549438" cy="740502"/>
          </a:xfrm>
          <a:prstGeom prst="rect">
            <a:avLst/>
          </a:prstGeom>
        </p:spPr>
      </p:pic>
      <p:sp>
        <p:nvSpPr>
          <p:cNvPr id="13" name="Rectangle 2" descr="This is an image of a desk with laptop computers and people working.">
            <a:extLst>
              <a:ext uri="{FF2B5EF4-FFF2-40B4-BE49-F238E27FC236}">
                <a16:creationId xmlns:a16="http://schemas.microsoft.com/office/drawing/2014/main" id="{3E5B1C40-E7FB-3A7E-0E4D-AB28CA97936D}"/>
              </a:ext>
            </a:extLst>
          </p:cNvPr>
          <p:cNvSpPr/>
          <p:nvPr/>
        </p:nvSpPr>
        <p:spPr>
          <a:xfrm>
            <a:off x="595038" y="1901885"/>
            <a:ext cx="10964101" cy="1835806"/>
          </a:xfrm>
          <a:prstGeom prst="roundRect">
            <a:avLst/>
          </a:prstGeom>
          <a:gradFill>
            <a:gsLst>
              <a:gs pos="1000">
                <a:srgbClr val="7CEFD8">
                  <a:alpha val="79000"/>
                </a:srgbClr>
              </a:gs>
              <a:gs pos="79000">
                <a:srgbClr val="6672E4">
                  <a:alpha val="84000"/>
                </a:srgbClr>
              </a:gs>
              <a:gs pos="98000">
                <a:srgbClr val="882BE5">
                  <a:alpha val="66000"/>
                </a:srgbClr>
              </a:gs>
            </a:gsLst>
            <a:lin ang="5400000" scaled="1"/>
          </a:gradFill>
          <a:ln w="12700" cap="flat">
            <a:noFill/>
            <a:prstDash val="solid"/>
            <a:miter lim="800000"/>
            <a:headEnd/>
            <a:tailEnd/>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a:solidFill>
                <a:schemeClr val="tx1"/>
              </a:solidFill>
            </a:endParaRPr>
          </a:p>
        </p:txBody>
      </p:sp>
      <p:sp>
        <p:nvSpPr>
          <p:cNvPr id="68" name="Title 67" hidden="1">
            <a:extLst>
              <a:ext uri="{FF2B5EF4-FFF2-40B4-BE49-F238E27FC236}">
                <a16:creationId xmlns:a16="http://schemas.microsoft.com/office/drawing/2014/main" id="{3D46526D-118F-4F6F-BAE0-066F422EBD1E}"/>
              </a:ext>
            </a:extLst>
          </p:cNvPr>
          <p:cNvSpPr>
            <a:spLocks noGrp="1"/>
          </p:cNvSpPr>
          <p:nvPr>
            <p:ph type="title"/>
          </p:nvPr>
        </p:nvSpPr>
        <p:spPr/>
        <p:txBody>
          <a:bodyPr/>
          <a:lstStyle/>
          <a:p>
            <a:r>
              <a:rPr lang="en-US"/>
              <a:t>Human resources slide 3</a:t>
            </a:r>
          </a:p>
        </p:txBody>
      </p:sp>
      <p:cxnSp>
        <p:nvCxnSpPr>
          <p:cNvPr id="25" name="Connettore diritto 24">
            <a:extLst>
              <a:ext uri="{FF2B5EF4-FFF2-40B4-BE49-F238E27FC236}">
                <a16:creationId xmlns:a16="http://schemas.microsoft.com/office/drawing/2014/main" id="{F34CCCFE-A208-A168-A9F0-346B7A1E6E2F}"/>
              </a:ext>
            </a:extLst>
          </p:cNvPr>
          <p:cNvCxnSpPr>
            <a:cxnSpLocks/>
          </p:cNvCxnSpPr>
          <p:nvPr/>
        </p:nvCxnSpPr>
        <p:spPr>
          <a:xfrm>
            <a:off x="122830" y="974366"/>
            <a:ext cx="1195283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 name="Immagine 1" descr="Immagine che contiene testo, Carattere, logo, simbolo&#10;&#10;Descrizione generata automaticamente">
            <a:extLst>
              <a:ext uri="{FF2B5EF4-FFF2-40B4-BE49-F238E27FC236}">
                <a16:creationId xmlns:a16="http://schemas.microsoft.com/office/drawing/2014/main" id="{9AD0B3B6-5CFF-4EDB-B544-1ED89D77C385}"/>
              </a:ext>
            </a:extLst>
          </p:cNvPr>
          <p:cNvPicPr>
            <a:picLocks noChangeAspect="1"/>
          </p:cNvPicPr>
          <p:nvPr/>
        </p:nvPicPr>
        <p:blipFill>
          <a:blip r:embed="rId4"/>
          <a:stretch>
            <a:fillRect/>
          </a:stretch>
        </p:blipFill>
        <p:spPr>
          <a:xfrm>
            <a:off x="122830" y="142843"/>
            <a:ext cx="1787858" cy="503622"/>
          </a:xfrm>
          <a:prstGeom prst="rect">
            <a:avLst/>
          </a:prstGeom>
        </p:spPr>
      </p:pic>
      <p:sp>
        <p:nvSpPr>
          <p:cNvPr id="4" name="CasellaDiTesto 3">
            <a:extLst>
              <a:ext uri="{FF2B5EF4-FFF2-40B4-BE49-F238E27FC236}">
                <a16:creationId xmlns:a16="http://schemas.microsoft.com/office/drawing/2014/main" id="{7B503EC1-E8A7-277B-5AEC-FF53393C5634}"/>
              </a:ext>
            </a:extLst>
          </p:cNvPr>
          <p:cNvSpPr txBox="1"/>
          <p:nvPr/>
        </p:nvSpPr>
        <p:spPr>
          <a:xfrm>
            <a:off x="0" y="681202"/>
            <a:ext cx="2844048" cy="215444"/>
          </a:xfrm>
          <a:prstGeom prst="rect">
            <a:avLst/>
          </a:prstGeom>
          <a:noFill/>
        </p:spPr>
        <p:txBody>
          <a:bodyPr wrap="none" rtlCol="0">
            <a:spAutoFit/>
          </a:bodyPr>
          <a:lstStyle/>
          <a:p>
            <a:r>
              <a:rPr lang="it-IT" sz="800">
                <a:latin typeface="Adobe Caslon Pro" panose="0205050205050A020403" pitchFamily="18" charset="0"/>
                <a:ea typeface="NSimSun" panose="02010609030101010101" pitchFamily="49" charset="-122"/>
              </a:rPr>
              <a:t>Dip. di Ingegneria Elettrica e delle Tecnologie dell’Informazione</a:t>
            </a:r>
          </a:p>
        </p:txBody>
      </p:sp>
      <p:sp>
        <p:nvSpPr>
          <p:cNvPr id="8" name="TextBox 1">
            <a:extLst>
              <a:ext uri="{FF2B5EF4-FFF2-40B4-BE49-F238E27FC236}">
                <a16:creationId xmlns:a16="http://schemas.microsoft.com/office/drawing/2014/main" id="{655D0F37-5227-DEA3-2232-A6F45ABE66C8}"/>
              </a:ext>
            </a:extLst>
          </p:cNvPr>
          <p:cNvSpPr txBox="1"/>
          <p:nvPr/>
        </p:nvSpPr>
        <p:spPr>
          <a:xfrm>
            <a:off x="3241154" y="325435"/>
            <a:ext cx="5709687" cy="512961"/>
          </a:xfrm>
          <a:prstGeom prst="rect">
            <a:avLst/>
          </a:prstGeom>
          <a:noFill/>
        </p:spPr>
        <p:txBody>
          <a:bodyPr wrap="square" lIns="0" tIns="0" rIns="0" bIns="0" rtlCol="0">
            <a:spAutoFit/>
          </a:bodyPr>
          <a:lstStyle/>
          <a:p>
            <a:pPr>
              <a:lnSpc>
                <a:spcPts val="4000"/>
              </a:lnSpc>
            </a:pPr>
            <a:r>
              <a:rPr lang="en-US" sz="4400" b="1">
                <a:solidFill>
                  <a:srgbClr val="002060"/>
                </a:solidFill>
                <a:latin typeface="Segoe UI" panose="020B0502040204020203" pitchFamily="34" charset="0"/>
                <a:cs typeface="Segoe UI" panose="020B0502040204020203" pitchFamily="34" charset="0"/>
              </a:rPr>
              <a:t>NIST Control Families</a:t>
            </a:r>
          </a:p>
        </p:txBody>
      </p:sp>
      <p:sp>
        <p:nvSpPr>
          <p:cNvPr id="16" name="TextBox 4">
            <a:extLst>
              <a:ext uri="{FF2B5EF4-FFF2-40B4-BE49-F238E27FC236}">
                <a16:creationId xmlns:a16="http://schemas.microsoft.com/office/drawing/2014/main" id="{0C897FB8-64A0-2536-2201-607E85D9AB04}"/>
              </a:ext>
            </a:extLst>
          </p:cNvPr>
          <p:cNvSpPr txBox="1"/>
          <p:nvPr/>
        </p:nvSpPr>
        <p:spPr>
          <a:xfrm>
            <a:off x="940348" y="2303037"/>
            <a:ext cx="7562903" cy="1292662"/>
          </a:xfrm>
          <a:prstGeom prst="rect">
            <a:avLst/>
          </a:prstGeom>
        </p:spPr>
        <p:txBody>
          <a:bodyPr wrap="square" lIns="0" tIns="0" rIns="0" bIns="0">
            <a:spAutoFit/>
          </a:bodyPr>
          <a:lstStyle>
            <a:defPPr>
              <a:defRPr lang="en-US"/>
            </a:defPPr>
            <a:lvl1pPr>
              <a:defRPr sz="1600" i="1">
                <a:solidFill>
                  <a:srgbClr val="002060"/>
                </a:solidFill>
                <a:latin typeface="+mj-lt"/>
                <a:cs typeface="Segoe UI" panose="020B0502040204020203" pitchFamily="34" charset="0"/>
              </a:defRPr>
            </a:lvl1pPr>
          </a:lstStyle>
          <a:p>
            <a:pPr marL="285750" indent="-285750">
              <a:buFont typeface="Arial" panose="020B0604020202020204" pitchFamily="34" charset="0"/>
              <a:buChar char="•"/>
            </a:pPr>
            <a:r>
              <a:rPr lang="it-IT" sz="1400"/>
              <a:t>AC-2 (1): supporta la gestione degli account utilizzando meccanismi automatizzati.</a:t>
            </a:r>
          </a:p>
          <a:p>
            <a:pPr marL="285750" indent="-285750">
              <a:buFont typeface="Arial" panose="020B0604020202020204" pitchFamily="34" charset="0"/>
              <a:buChar char="•"/>
            </a:pPr>
            <a:r>
              <a:rPr lang="it-IT" sz="1400"/>
              <a:t>AC-2 (3): disabilita gli account in un determinato periodo o nel caso in cui: </a:t>
            </a:r>
          </a:p>
          <a:p>
            <a:pPr marL="742950" lvl="1" indent="-285750">
              <a:buFont typeface="Courier New" panose="02070309020205020404" pitchFamily="49" charset="0"/>
              <a:buChar char="o"/>
            </a:pPr>
            <a:r>
              <a:rPr lang="it-IT" sz="1400" i="1">
                <a:solidFill>
                  <a:srgbClr val="002060"/>
                </a:solidFill>
                <a:latin typeface="+mj-lt"/>
              </a:rPr>
              <a:t>Sono scaduti;</a:t>
            </a:r>
          </a:p>
          <a:p>
            <a:pPr marL="742950" lvl="1" indent="-285750">
              <a:buFont typeface="Courier New" panose="02070309020205020404" pitchFamily="49" charset="0"/>
              <a:buChar char="o"/>
            </a:pPr>
            <a:r>
              <a:rPr lang="it-IT" sz="1400" i="1">
                <a:solidFill>
                  <a:srgbClr val="002060"/>
                </a:solidFill>
                <a:latin typeface="+mj-lt"/>
              </a:rPr>
              <a:t>Non sono più associati ad un utente o un individuo;</a:t>
            </a:r>
          </a:p>
          <a:p>
            <a:pPr marL="742950" lvl="1" indent="-285750">
              <a:buFont typeface="Courier New" panose="02070309020205020404" pitchFamily="49" charset="0"/>
              <a:buChar char="o"/>
            </a:pPr>
            <a:r>
              <a:rPr lang="it-IT" sz="1400" i="1">
                <a:solidFill>
                  <a:srgbClr val="002060"/>
                </a:solidFill>
                <a:latin typeface="+mj-lt"/>
              </a:rPr>
              <a:t>Violano le policy dell’organizzazione;</a:t>
            </a:r>
          </a:p>
          <a:p>
            <a:pPr marL="742950" lvl="1" indent="-285750">
              <a:buFont typeface="Courier New" panose="02070309020205020404" pitchFamily="49" charset="0"/>
              <a:buChar char="o"/>
            </a:pPr>
            <a:r>
              <a:rPr lang="it-IT" sz="1400" i="1">
                <a:solidFill>
                  <a:srgbClr val="002060"/>
                </a:solidFill>
                <a:latin typeface="+mj-lt"/>
              </a:rPr>
              <a:t>Sono inattivi per un determinato periodo.</a:t>
            </a:r>
          </a:p>
        </p:txBody>
      </p:sp>
      <p:sp>
        <p:nvSpPr>
          <p:cNvPr id="19" name="TextBox 4">
            <a:extLst>
              <a:ext uri="{FF2B5EF4-FFF2-40B4-BE49-F238E27FC236}">
                <a16:creationId xmlns:a16="http://schemas.microsoft.com/office/drawing/2014/main" id="{65E19256-0439-EC6C-C898-2220A1038244}"/>
              </a:ext>
            </a:extLst>
          </p:cNvPr>
          <p:cNvSpPr txBox="1"/>
          <p:nvPr/>
        </p:nvSpPr>
        <p:spPr>
          <a:xfrm>
            <a:off x="613949" y="3852726"/>
            <a:ext cx="10964101" cy="1384995"/>
          </a:xfrm>
          <a:prstGeom prst="rect">
            <a:avLst/>
          </a:prstGeom>
        </p:spPr>
        <p:txBody>
          <a:bodyPr wrap="square" lIns="0" tIns="0" rIns="0" bIns="0">
            <a:spAutoFit/>
          </a:bodyPr>
          <a:lstStyle>
            <a:defPPr>
              <a:defRPr lang="en-US"/>
            </a:defPPr>
            <a:lvl1pPr>
              <a:defRPr sz="1600" i="1">
                <a:solidFill>
                  <a:srgbClr val="002060"/>
                </a:solidFill>
                <a:latin typeface="+mj-lt"/>
                <a:cs typeface="Segoe UI" panose="020B0502040204020203" pitchFamily="34" charset="0"/>
              </a:defRPr>
            </a:lvl1pPr>
          </a:lstStyle>
          <a:p>
            <a:r>
              <a:rPr lang="it-IT" sz="1800"/>
              <a:t>Nel contesto di FavolApp, la creazione, la modifica e l'eliminazione degli account vengono gestite tramite API che interagiscono direttamente con Cognito e il database. </a:t>
            </a:r>
          </a:p>
          <a:p>
            <a:endParaRPr lang="it-IT" sz="1800"/>
          </a:p>
          <a:p>
            <a:r>
              <a:rPr lang="it-IT" sz="1800"/>
              <a:t>Dal pannello di amministrazione AWS, il servizio Cognito permette di disabilitare facilmente gli account e terminare le loro sessioni.</a:t>
            </a:r>
          </a:p>
        </p:txBody>
      </p:sp>
      <p:sp>
        <p:nvSpPr>
          <p:cNvPr id="9" name="TextBox 1">
            <a:extLst>
              <a:ext uri="{FF2B5EF4-FFF2-40B4-BE49-F238E27FC236}">
                <a16:creationId xmlns:a16="http://schemas.microsoft.com/office/drawing/2014/main" id="{8CD24E00-30E7-E94A-BD15-F8A21F7EA97D}"/>
              </a:ext>
            </a:extLst>
          </p:cNvPr>
          <p:cNvSpPr txBox="1"/>
          <p:nvPr/>
        </p:nvSpPr>
        <p:spPr>
          <a:xfrm>
            <a:off x="4581026" y="1047600"/>
            <a:ext cx="3029942" cy="454420"/>
          </a:xfrm>
          <a:prstGeom prst="rect">
            <a:avLst/>
          </a:prstGeom>
          <a:noFill/>
        </p:spPr>
        <p:txBody>
          <a:bodyPr wrap="square" lIns="0" tIns="0" rIns="0" bIns="0" rtlCol="0">
            <a:spAutoFit/>
          </a:bodyPr>
          <a:lstStyle/>
          <a:p>
            <a:pPr>
              <a:lnSpc>
                <a:spcPts val="4000"/>
              </a:lnSpc>
            </a:pPr>
            <a:r>
              <a:rPr lang="en-US" sz="2400" b="1">
                <a:solidFill>
                  <a:schemeClr val="accent1">
                    <a:lumMod val="50000"/>
                  </a:schemeClr>
                </a:solidFill>
                <a:latin typeface="Segoe UI" panose="020B0502040204020203" pitchFamily="34" charset="0"/>
                <a:cs typeface="Segoe UI" panose="020B0502040204020203" pitchFamily="34" charset="0"/>
              </a:rPr>
              <a:t>AC-2: Enhancements</a:t>
            </a:r>
          </a:p>
        </p:txBody>
      </p:sp>
      <p:cxnSp>
        <p:nvCxnSpPr>
          <p:cNvPr id="10" name="Connettore diritto 9">
            <a:extLst>
              <a:ext uri="{FF2B5EF4-FFF2-40B4-BE49-F238E27FC236}">
                <a16:creationId xmlns:a16="http://schemas.microsoft.com/office/drawing/2014/main" id="{4E6C8FBB-0189-8254-02B0-85BFB94CBE85}"/>
              </a:ext>
            </a:extLst>
          </p:cNvPr>
          <p:cNvCxnSpPr>
            <a:cxnSpLocks/>
          </p:cNvCxnSpPr>
          <p:nvPr/>
        </p:nvCxnSpPr>
        <p:spPr>
          <a:xfrm>
            <a:off x="4652093" y="1565000"/>
            <a:ext cx="278992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45939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arn(outVertical)">
                                      <p:cBhvr>
                                        <p:cTn id="7" dur="25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Immagine 14" descr="Immagine che contiene testo, Carattere, logo, Elementi grafici&#10;&#10;Descrizione generata automaticamente">
            <a:extLst>
              <a:ext uri="{FF2B5EF4-FFF2-40B4-BE49-F238E27FC236}">
                <a16:creationId xmlns:a16="http://schemas.microsoft.com/office/drawing/2014/main" id="{520F538A-1EFC-6F0D-6BAE-6F4BFB5770C0}"/>
              </a:ext>
            </a:extLst>
          </p:cNvPr>
          <p:cNvPicPr>
            <a:picLocks noChangeAspect="1"/>
          </p:cNvPicPr>
          <p:nvPr/>
        </p:nvPicPr>
        <p:blipFill>
          <a:blip r:embed="rId3"/>
          <a:stretch>
            <a:fillRect/>
          </a:stretch>
        </p:blipFill>
        <p:spPr>
          <a:xfrm>
            <a:off x="9256476" y="2303037"/>
            <a:ext cx="1549438" cy="740502"/>
          </a:xfrm>
          <a:prstGeom prst="rect">
            <a:avLst/>
          </a:prstGeom>
        </p:spPr>
      </p:pic>
      <p:sp>
        <p:nvSpPr>
          <p:cNvPr id="13" name="Rectangle 2" descr="This is an image of a desk with laptop computers and people working.">
            <a:extLst>
              <a:ext uri="{FF2B5EF4-FFF2-40B4-BE49-F238E27FC236}">
                <a16:creationId xmlns:a16="http://schemas.microsoft.com/office/drawing/2014/main" id="{3E5B1C40-E7FB-3A7E-0E4D-AB28CA97936D}"/>
              </a:ext>
            </a:extLst>
          </p:cNvPr>
          <p:cNvSpPr/>
          <p:nvPr/>
        </p:nvSpPr>
        <p:spPr>
          <a:xfrm>
            <a:off x="595038" y="1901885"/>
            <a:ext cx="10964101" cy="1516147"/>
          </a:xfrm>
          <a:prstGeom prst="roundRect">
            <a:avLst/>
          </a:prstGeom>
          <a:gradFill>
            <a:gsLst>
              <a:gs pos="1000">
                <a:srgbClr val="7CEFD8">
                  <a:alpha val="79000"/>
                </a:srgbClr>
              </a:gs>
              <a:gs pos="79000">
                <a:srgbClr val="6672E4">
                  <a:alpha val="84000"/>
                </a:srgbClr>
              </a:gs>
              <a:gs pos="98000">
                <a:srgbClr val="882BE5">
                  <a:alpha val="66000"/>
                </a:srgbClr>
              </a:gs>
            </a:gsLst>
            <a:lin ang="5400000" scaled="1"/>
          </a:gradFill>
          <a:ln w="12700" cap="flat">
            <a:noFill/>
            <a:prstDash val="solid"/>
            <a:miter lim="800000"/>
            <a:headEnd/>
            <a:tailEnd/>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a:solidFill>
                <a:schemeClr val="tx1"/>
              </a:solidFill>
            </a:endParaRPr>
          </a:p>
        </p:txBody>
      </p:sp>
      <p:sp>
        <p:nvSpPr>
          <p:cNvPr id="68" name="Title 67" hidden="1">
            <a:extLst>
              <a:ext uri="{FF2B5EF4-FFF2-40B4-BE49-F238E27FC236}">
                <a16:creationId xmlns:a16="http://schemas.microsoft.com/office/drawing/2014/main" id="{3D46526D-118F-4F6F-BAE0-066F422EBD1E}"/>
              </a:ext>
            </a:extLst>
          </p:cNvPr>
          <p:cNvSpPr>
            <a:spLocks noGrp="1"/>
          </p:cNvSpPr>
          <p:nvPr>
            <p:ph type="title"/>
          </p:nvPr>
        </p:nvSpPr>
        <p:spPr/>
        <p:txBody>
          <a:bodyPr/>
          <a:lstStyle/>
          <a:p>
            <a:r>
              <a:rPr lang="en-US"/>
              <a:t>Human resources slide 3</a:t>
            </a:r>
          </a:p>
        </p:txBody>
      </p:sp>
      <p:cxnSp>
        <p:nvCxnSpPr>
          <p:cNvPr id="25" name="Connettore diritto 24">
            <a:extLst>
              <a:ext uri="{FF2B5EF4-FFF2-40B4-BE49-F238E27FC236}">
                <a16:creationId xmlns:a16="http://schemas.microsoft.com/office/drawing/2014/main" id="{F34CCCFE-A208-A168-A9F0-346B7A1E6E2F}"/>
              </a:ext>
            </a:extLst>
          </p:cNvPr>
          <p:cNvCxnSpPr>
            <a:cxnSpLocks/>
          </p:cNvCxnSpPr>
          <p:nvPr/>
        </p:nvCxnSpPr>
        <p:spPr>
          <a:xfrm>
            <a:off x="122830" y="974366"/>
            <a:ext cx="1195283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 name="Immagine 1" descr="Immagine che contiene testo, Carattere, logo, simbolo&#10;&#10;Descrizione generata automaticamente">
            <a:extLst>
              <a:ext uri="{FF2B5EF4-FFF2-40B4-BE49-F238E27FC236}">
                <a16:creationId xmlns:a16="http://schemas.microsoft.com/office/drawing/2014/main" id="{9AD0B3B6-5CFF-4EDB-B544-1ED89D77C385}"/>
              </a:ext>
            </a:extLst>
          </p:cNvPr>
          <p:cNvPicPr>
            <a:picLocks noChangeAspect="1"/>
          </p:cNvPicPr>
          <p:nvPr/>
        </p:nvPicPr>
        <p:blipFill>
          <a:blip r:embed="rId4"/>
          <a:stretch>
            <a:fillRect/>
          </a:stretch>
        </p:blipFill>
        <p:spPr>
          <a:xfrm>
            <a:off x="122830" y="142843"/>
            <a:ext cx="1787858" cy="503622"/>
          </a:xfrm>
          <a:prstGeom prst="rect">
            <a:avLst/>
          </a:prstGeom>
        </p:spPr>
      </p:pic>
      <p:sp>
        <p:nvSpPr>
          <p:cNvPr id="4" name="CasellaDiTesto 3">
            <a:extLst>
              <a:ext uri="{FF2B5EF4-FFF2-40B4-BE49-F238E27FC236}">
                <a16:creationId xmlns:a16="http://schemas.microsoft.com/office/drawing/2014/main" id="{7B503EC1-E8A7-277B-5AEC-FF53393C5634}"/>
              </a:ext>
            </a:extLst>
          </p:cNvPr>
          <p:cNvSpPr txBox="1"/>
          <p:nvPr/>
        </p:nvSpPr>
        <p:spPr>
          <a:xfrm>
            <a:off x="0" y="681202"/>
            <a:ext cx="2844048" cy="215444"/>
          </a:xfrm>
          <a:prstGeom prst="rect">
            <a:avLst/>
          </a:prstGeom>
          <a:noFill/>
        </p:spPr>
        <p:txBody>
          <a:bodyPr wrap="none" rtlCol="0">
            <a:spAutoFit/>
          </a:bodyPr>
          <a:lstStyle/>
          <a:p>
            <a:r>
              <a:rPr lang="it-IT" sz="800">
                <a:latin typeface="Adobe Caslon Pro" panose="0205050205050A020403" pitchFamily="18" charset="0"/>
                <a:ea typeface="NSimSun" panose="02010609030101010101" pitchFamily="49" charset="-122"/>
              </a:rPr>
              <a:t>Dip. di Ingegneria Elettrica e delle Tecnologie dell’Informazione</a:t>
            </a:r>
          </a:p>
        </p:txBody>
      </p:sp>
      <p:sp>
        <p:nvSpPr>
          <p:cNvPr id="8" name="TextBox 1">
            <a:extLst>
              <a:ext uri="{FF2B5EF4-FFF2-40B4-BE49-F238E27FC236}">
                <a16:creationId xmlns:a16="http://schemas.microsoft.com/office/drawing/2014/main" id="{655D0F37-5227-DEA3-2232-A6F45ABE66C8}"/>
              </a:ext>
            </a:extLst>
          </p:cNvPr>
          <p:cNvSpPr txBox="1"/>
          <p:nvPr/>
        </p:nvSpPr>
        <p:spPr>
          <a:xfrm>
            <a:off x="3241154" y="325435"/>
            <a:ext cx="5709687" cy="512961"/>
          </a:xfrm>
          <a:prstGeom prst="rect">
            <a:avLst/>
          </a:prstGeom>
          <a:noFill/>
        </p:spPr>
        <p:txBody>
          <a:bodyPr wrap="square" lIns="0" tIns="0" rIns="0" bIns="0" rtlCol="0">
            <a:spAutoFit/>
          </a:bodyPr>
          <a:lstStyle/>
          <a:p>
            <a:pPr>
              <a:lnSpc>
                <a:spcPts val="4000"/>
              </a:lnSpc>
            </a:pPr>
            <a:r>
              <a:rPr lang="en-US" sz="4400" b="1">
                <a:solidFill>
                  <a:srgbClr val="002060"/>
                </a:solidFill>
                <a:latin typeface="Segoe UI" panose="020B0502040204020203" pitchFamily="34" charset="0"/>
                <a:cs typeface="Segoe UI" panose="020B0502040204020203" pitchFamily="34" charset="0"/>
              </a:rPr>
              <a:t>NIST Control Families</a:t>
            </a:r>
          </a:p>
        </p:txBody>
      </p:sp>
      <p:sp>
        <p:nvSpPr>
          <p:cNvPr id="16" name="TextBox 4">
            <a:extLst>
              <a:ext uri="{FF2B5EF4-FFF2-40B4-BE49-F238E27FC236}">
                <a16:creationId xmlns:a16="http://schemas.microsoft.com/office/drawing/2014/main" id="{0C897FB8-64A0-2536-2201-607E85D9AB04}"/>
              </a:ext>
            </a:extLst>
          </p:cNvPr>
          <p:cNvSpPr txBox="1"/>
          <p:nvPr/>
        </p:nvSpPr>
        <p:spPr>
          <a:xfrm>
            <a:off x="940348" y="2303037"/>
            <a:ext cx="7562903" cy="861774"/>
          </a:xfrm>
          <a:prstGeom prst="rect">
            <a:avLst/>
          </a:prstGeom>
        </p:spPr>
        <p:txBody>
          <a:bodyPr wrap="square" lIns="0" tIns="0" rIns="0" bIns="0">
            <a:spAutoFit/>
          </a:bodyPr>
          <a:lstStyle>
            <a:defPPr>
              <a:defRPr lang="en-US"/>
            </a:defPPr>
            <a:lvl1pPr>
              <a:defRPr sz="1600" i="1">
                <a:solidFill>
                  <a:srgbClr val="002060"/>
                </a:solidFill>
                <a:latin typeface="+mj-lt"/>
                <a:cs typeface="Segoe UI" panose="020B0502040204020203" pitchFamily="34" charset="0"/>
              </a:defRPr>
            </a:lvl1pPr>
          </a:lstStyle>
          <a:p>
            <a:pPr marL="285750" indent="-285750">
              <a:buFont typeface="Arial" panose="020B0604020202020204" pitchFamily="34" charset="0"/>
              <a:buChar char="•"/>
            </a:pPr>
            <a:r>
              <a:rPr lang="it-IT" sz="1400"/>
              <a:t> AC-2 (4): il sistema salva automaticamente le azioni di creazione, modifica, abilitazione, disabilitazione e rimozione degli account.</a:t>
            </a:r>
          </a:p>
          <a:p>
            <a:pPr marL="285750" indent="-285750">
              <a:buFont typeface="Arial" panose="020B0604020202020204" pitchFamily="34" charset="0"/>
              <a:buChar char="•"/>
            </a:pPr>
            <a:r>
              <a:rPr lang="it-IT" sz="1400"/>
              <a:t>AC-2 (12): monitorare gli account di sistema per un uso atipico o violazioni di policy.</a:t>
            </a:r>
            <a:endParaRPr lang="it-IT" sz="1400" i="1">
              <a:solidFill>
                <a:srgbClr val="002060"/>
              </a:solidFill>
              <a:latin typeface="+mj-lt"/>
            </a:endParaRPr>
          </a:p>
          <a:p>
            <a:endParaRPr lang="it-IT" sz="1400"/>
          </a:p>
        </p:txBody>
      </p:sp>
      <p:sp>
        <p:nvSpPr>
          <p:cNvPr id="19" name="TextBox 4">
            <a:extLst>
              <a:ext uri="{FF2B5EF4-FFF2-40B4-BE49-F238E27FC236}">
                <a16:creationId xmlns:a16="http://schemas.microsoft.com/office/drawing/2014/main" id="{65E19256-0439-EC6C-C898-2220A1038244}"/>
              </a:ext>
            </a:extLst>
          </p:cNvPr>
          <p:cNvSpPr txBox="1"/>
          <p:nvPr/>
        </p:nvSpPr>
        <p:spPr>
          <a:xfrm>
            <a:off x="613949" y="3540898"/>
            <a:ext cx="10964101" cy="1384995"/>
          </a:xfrm>
          <a:prstGeom prst="rect">
            <a:avLst/>
          </a:prstGeom>
        </p:spPr>
        <p:txBody>
          <a:bodyPr wrap="square" lIns="0" tIns="0" rIns="0" bIns="0">
            <a:spAutoFit/>
          </a:bodyPr>
          <a:lstStyle>
            <a:defPPr>
              <a:defRPr lang="en-US"/>
            </a:defPPr>
            <a:lvl1pPr>
              <a:defRPr sz="1600" i="1">
                <a:solidFill>
                  <a:srgbClr val="002060"/>
                </a:solidFill>
                <a:latin typeface="+mj-lt"/>
                <a:cs typeface="Segoe UI" panose="020B0502040204020203" pitchFamily="34" charset="0"/>
              </a:defRPr>
            </a:lvl1pPr>
          </a:lstStyle>
          <a:p>
            <a:r>
              <a:rPr lang="it-IT" sz="1800"/>
              <a:t>L'applicazione utilizza il servizio CloudWatch per raccogliere automaticamente le azioni di creazione, modifica e rimozione degli account, oltre ad altre operazioni eseguite nell’applicazione.</a:t>
            </a:r>
          </a:p>
          <a:p>
            <a:endParaRPr lang="it-IT" sz="1800"/>
          </a:p>
          <a:p>
            <a:r>
              <a:rPr lang="it-IT" sz="1800"/>
              <a:t>Nella sezione "Attività" dell’applicazione è possibile monitorare tutte le operazioni effettuate, inclusi i tentativi di eseguire operazioni non autorizzate per quella tipologia di utente.</a:t>
            </a:r>
          </a:p>
        </p:txBody>
      </p:sp>
      <p:sp>
        <p:nvSpPr>
          <p:cNvPr id="9" name="TextBox 1">
            <a:extLst>
              <a:ext uri="{FF2B5EF4-FFF2-40B4-BE49-F238E27FC236}">
                <a16:creationId xmlns:a16="http://schemas.microsoft.com/office/drawing/2014/main" id="{8CD24E00-30E7-E94A-BD15-F8A21F7EA97D}"/>
              </a:ext>
            </a:extLst>
          </p:cNvPr>
          <p:cNvSpPr txBox="1"/>
          <p:nvPr/>
        </p:nvSpPr>
        <p:spPr>
          <a:xfrm>
            <a:off x="4581026" y="1047600"/>
            <a:ext cx="3029942" cy="454420"/>
          </a:xfrm>
          <a:prstGeom prst="rect">
            <a:avLst/>
          </a:prstGeom>
          <a:noFill/>
        </p:spPr>
        <p:txBody>
          <a:bodyPr wrap="square" lIns="0" tIns="0" rIns="0" bIns="0" rtlCol="0">
            <a:spAutoFit/>
          </a:bodyPr>
          <a:lstStyle/>
          <a:p>
            <a:pPr>
              <a:lnSpc>
                <a:spcPts val="4000"/>
              </a:lnSpc>
            </a:pPr>
            <a:r>
              <a:rPr lang="en-US" sz="2400" b="1">
                <a:solidFill>
                  <a:schemeClr val="accent1">
                    <a:lumMod val="50000"/>
                  </a:schemeClr>
                </a:solidFill>
                <a:latin typeface="Segoe UI" panose="020B0502040204020203" pitchFamily="34" charset="0"/>
                <a:cs typeface="Segoe UI" panose="020B0502040204020203" pitchFamily="34" charset="0"/>
              </a:rPr>
              <a:t>AC-2: Enhancements</a:t>
            </a:r>
          </a:p>
        </p:txBody>
      </p:sp>
      <p:cxnSp>
        <p:nvCxnSpPr>
          <p:cNvPr id="10" name="Connettore diritto 9">
            <a:extLst>
              <a:ext uri="{FF2B5EF4-FFF2-40B4-BE49-F238E27FC236}">
                <a16:creationId xmlns:a16="http://schemas.microsoft.com/office/drawing/2014/main" id="{4E6C8FBB-0189-8254-02B0-85BFB94CBE85}"/>
              </a:ext>
            </a:extLst>
          </p:cNvPr>
          <p:cNvCxnSpPr>
            <a:cxnSpLocks/>
          </p:cNvCxnSpPr>
          <p:nvPr/>
        </p:nvCxnSpPr>
        <p:spPr>
          <a:xfrm>
            <a:off x="4652093" y="1565000"/>
            <a:ext cx="278992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6511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arn(outVertical)">
                                      <p:cBhvr>
                                        <p:cTn id="7" dur="25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Immagine 14" descr="Immagine che contiene testo, Carattere, logo, Elementi grafici&#10;&#10;Descrizione generata automaticamente">
            <a:extLst>
              <a:ext uri="{FF2B5EF4-FFF2-40B4-BE49-F238E27FC236}">
                <a16:creationId xmlns:a16="http://schemas.microsoft.com/office/drawing/2014/main" id="{520F538A-1EFC-6F0D-6BAE-6F4BFB5770C0}"/>
              </a:ext>
            </a:extLst>
          </p:cNvPr>
          <p:cNvPicPr>
            <a:picLocks noChangeAspect="1"/>
          </p:cNvPicPr>
          <p:nvPr/>
        </p:nvPicPr>
        <p:blipFill>
          <a:blip r:embed="rId3"/>
          <a:stretch>
            <a:fillRect/>
          </a:stretch>
        </p:blipFill>
        <p:spPr>
          <a:xfrm>
            <a:off x="9256476" y="2303037"/>
            <a:ext cx="1549438" cy="740502"/>
          </a:xfrm>
          <a:prstGeom prst="rect">
            <a:avLst/>
          </a:prstGeom>
        </p:spPr>
      </p:pic>
      <p:sp>
        <p:nvSpPr>
          <p:cNvPr id="13" name="Rectangle 2" descr="This is an image of a desk with laptop computers and people working.">
            <a:extLst>
              <a:ext uri="{FF2B5EF4-FFF2-40B4-BE49-F238E27FC236}">
                <a16:creationId xmlns:a16="http://schemas.microsoft.com/office/drawing/2014/main" id="{3E5B1C40-E7FB-3A7E-0E4D-AB28CA97936D}"/>
              </a:ext>
            </a:extLst>
          </p:cNvPr>
          <p:cNvSpPr/>
          <p:nvPr/>
        </p:nvSpPr>
        <p:spPr>
          <a:xfrm>
            <a:off x="595038" y="1901886"/>
            <a:ext cx="10964101" cy="1527113"/>
          </a:xfrm>
          <a:prstGeom prst="roundRect">
            <a:avLst/>
          </a:prstGeom>
          <a:gradFill>
            <a:gsLst>
              <a:gs pos="1000">
                <a:srgbClr val="7CEFD8">
                  <a:alpha val="79000"/>
                </a:srgbClr>
              </a:gs>
              <a:gs pos="79000">
                <a:srgbClr val="6672E4">
                  <a:alpha val="84000"/>
                </a:srgbClr>
              </a:gs>
              <a:gs pos="98000">
                <a:srgbClr val="882BE5">
                  <a:alpha val="66000"/>
                </a:srgbClr>
              </a:gs>
            </a:gsLst>
            <a:lin ang="5400000" scaled="1"/>
          </a:gradFill>
          <a:ln w="12700" cap="flat">
            <a:noFill/>
            <a:prstDash val="solid"/>
            <a:miter lim="800000"/>
            <a:headEnd/>
            <a:tailEnd/>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a:solidFill>
                <a:schemeClr val="tx1"/>
              </a:solidFill>
            </a:endParaRPr>
          </a:p>
        </p:txBody>
      </p:sp>
      <p:sp>
        <p:nvSpPr>
          <p:cNvPr id="68" name="Title 67" hidden="1">
            <a:extLst>
              <a:ext uri="{FF2B5EF4-FFF2-40B4-BE49-F238E27FC236}">
                <a16:creationId xmlns:a16="http://schemas.microsoft.com/office/drawing/2014/main" id="{3D46526D-118F-4F6F-BAE0-066F422EBD1E}"/>
              </a:ext>
            </a:extLst>
          </p:cNvPr>
          <p:cNvSpPr>
            <a:spLocks noGrp="1"/>
          </p:cNvSpPr>
          <p:nvPr>
            <p:ph type="title"/>
          </p:nvPr>
        </p:nvSpPr>
        <p:spPr/>
        <p:txBody>
          <a:bodyPr/>
          <a:lstStyle/>
          <a:p>
            <a:r>
              <a:rPr lang="en-US"/>
              <a:t>Human resources slide 3</a:t>
            </a:r>
          </a:p>
        </p:txBody>
      </p:sp>
      <p:cxnSp>
        <p:nvCxnSpPr>
          <p:cNvPr id="25" name="Connettore diritto 24">
            <a:extLst>
              <a:ext uri="{FF2B5EF4-FFF2-40B4-BE49-F238E27FC236}">
                <a16:creationId xmlns:a16="http://schemas.microsoft.com/office/drawing/2014/main" id="{F34CCCFE-A208-A168-A9F0-346B7A1E6E2F}"/>
              </a:ext>
            </a:extLst>
          </p:cNvPr>
          <p:cNvCxnSpPr>
            <a:cxnSpLocks/>
          </p:cNvCxnSpPr>
          <p:nvPr/>
        </p:nvCxnSpPr>
        <p:spPr>
          <a:xfrm>
            <a:off x="122830" y="974366"/>
            <a:ext cx="1195283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 name="Immagine 1" descr="Immagine che contiene testo, Carattere, logo, simbolo&#10;&#10;Descrizione generata automaticamente">
            <a:extLst>
              <a:ext uri="{FF2B5EF4-FFF2-40B4-BE49-F238E27FC236}">
                <a16:creationId xmlns:a16="http://schemas.microsoft.com/office/drawing/2014/main" id="{9AD0B3B6-5CFF-4EDB-B544-1ED89D77C385}"/>
              </a:ext>
            </a:extLst>
          </p:cNvPr>
          <p:cNvPicPr>
            <a:picLocks noChangeAspect="1"/>
          </p:cNvPicPr>
          <p:nvPr/>
        </p:nvPicPr>
        <p:blipFill>
          <a:blip r:embed="rId4"/>
          <a:stretch>
            <a:fillRect/>
          </a:stretch>
        </p:blipFill>
        <p:spPr>
          <a:xfrm>
            <a:off x="122830" y="142843"/>
            <a:ext cx="1787858" cy="503622"/>
          </a:xfrm>
          <a:prstGeom prst="rect">
            <a:avLst/>
          </a:prstGeom>
        </p:spPr>
      </p:pic>
      <p:sp>
        <p:nvSpPr>
          <p:cNvPr id="4" name="CasellaDiTesto 3">
            <a:extLst>
              <a:ext uri="{FF2B5EF4-FFF2-40B4-BE49-F238E27FC236}">
                <a16:creationId xmlns:a16="http://schemas.microsoft.com/office/drawing/2014/main" id="{7B503EC1-E8A7-277B-5AEC-FF53393C5634}"/>
              </a:ext>
            </a:extLst>
          </p:cNvPr>
          <p:cNvSpPr txBox="1"/>
          <p:nvPr/>
        </p:nvSpPr>
        <p:spPr>
          <a:xfrm>
            <a:off x="0" y="681202"/>
            <a:ext cx="2844048" cy="215444"/>
          </a:xfrm>
          <a:prstGeom prst="rect">
            <a:avLst/>
          </a:prstGeom>
          <a:noFill/>
        </p:spPr>
        <p:txBody>
          <a:bodyPr wrap="none" rtlCol="0">
            <a:spAutoFit/>
          </a:bodyPr>
          <a:lstStyle/>
          <a:p>
            <a:r>
              <a:rPr lang="it-IT" sz="800">
                <a:latin typeface="Adobe Caslon Pro" panose="0205050205050A020403" pitchFamily="18" charset="0"/>
                <a:ea typeface="NSimSun" panose="02010609030101010101" pitchFamily="49" charset="-122"/>
              </a:rPr>
              <a:t>Dip. di Ingegneria Elettrica e delle Tecnologie dell’Informazione</a:t>
            </a:r>
          </a:p>
        </p:txBody>
      </p:sp>
      <p:sp>
        <p:nvSpPr>
          <p:cNvPr id="8" name="TextBox 1">
            <a:extLst>
              <a:ext uri="{FF2B5EF4-FFF2-40B4-BE49-F238E27FC236}">
                <a16:creationId xmlns:a16="http://schemas.microsoft.com/office/drawing/2014/main" id="{655D0F37-5227-DEA3-2232-A6F45ABE66C8}"/>
              </a:ext>
            </a:extLst>
          </p:cNvPr>
          <p:cNvSpPr txBox="1"/>
          <p:nvPr/>
        </p:nvSpPr>
        <p:spPr>
          <a:xfrm>
            <a:off x="3241154" y="325435"/>
            <a:ext cx="5709687" cy="512961"/>
          </a:xfrm>
          <a:prstGeom prst="rect">
            <a:avLst/>
          </a:prstGeom>
          <a:noFill/>
        </p:spPr>
        <p:txBody>
          <a:bodyPr wrap="square" lIns="0" tIns="0" rIns="0" bIns="0" rtlCol="0">
            <a:spAutoFit/>
          </a:bodyPr>
          <a:lstStyle/>
          <a:p>
            <a:pPr>
              <a:lnSpc>
                <a:spcPts val="4000"/>
              </a:lnSpc>
            </a:pPr>
            <a:r>
              <a:rPr lang="en-US" sz="4400" b="1">
                <a:solidFill>
                  <a:srgbClr val="002060"/>
                </a:solidFill>
                <a:latin typeface="Segoe UI" panose="020B0502040204020203" pitchFamily="34" charset="0"/>
                <a:cs typeface="Segoe UI" panose="020B0502040204020203" pitchFamily="34" charset="0"/>
              </a:rPr>
              <a:t>NIST Control Families</a:t>
            </a:r>
          </a:p>
        </p:txBody>
      </p:sp>
      <p:sp>
        <p:nvSpPr>
          <p:cNvPr id="16" name="TextBox 4">
            <a:extLst>
              <a:ext uri="{FF2B5EF4-FFF2-40B4-BE49-F238E27FC236}">
                <a16:creationId xmlns:a16="http://schemas.microsoft.com/office/drawing/2014/main" id="{0C897FB8-64A0-2536-2201-607E85D9AB04}"/>
              </a:ext>
            </a:extLst>
          </p:cNvPr>
          <p:cNvSpPr txBox="1"/>
          <p:nvPr/>
        </p:nvSpPr>
        <p:spPr>
          <a:xfrm>
            <a:off x="940348" y="2303037"/>
            <a:ext cx="7562903" cy="861774"/>
          </a:xfrm>
          <a:prstGeom prst="rect">
            <a:avLst/>
          </a:prstGeom>
        </p:spPr>
        <p:txBody>
          <a:bodyPr wrap="square" lIns="0" tIns="0" rIns="0" bIns="0">
            <a:spAutoFit/>
          </a:bodyPr>
          <a:lstStyle>
            <a:defPPr>
              <a:defRPr lang="en-US"/>
            </a:defPPr>
            <a:lvl1pPr>
              <a:defRPr sz="1600" i="1">
                <a:solidFill>
                  <a:srgbClr val="002060"/>
                </a:solidFill>
                <a:latin typeface="+mj-lt"/>
                <a:cs typeface="Segoe UI" panose="020B0502040204020203" pitchFamily="34" charset="0"/>
              </a:defRPr>
            </a:lvl1pPr>
          </a:lstStyle>
          <a:p>
            <a:r>
              <a:rPr lang="it-IT" sz="1400"/>
              <a:t>Il controllo di accesso AC-3 è progettato per garantire l'applicazione coerente delle politiche di controllo degli accessi e per prevenire l'accesso non autorizzato o inappropriato alle risorse del sistema. Questo controllo si concentra sulle misure atte a far rispettare le regole di accesso definite e a impedire attività non autorizzate.</a:t>
            </a:r>
          </a:p>
        </p:txBody>
      </p:sp>
      <p:sp>
        <p:nvSpPr>
          <p:cNvPr id="19" name="TextBox 4">
            <a:extLst>
              <a:ext uri="{FF2B5EF4-FFF2-40B4-BE49-F238E27FC236}">
                <a16:creationId xmlns:a16="http://schemas.microsoft.com/office/drawing/2014/main" id="{65E19256-0439-EC6C-C898-2220A1038244}"/>
              </a:ext>
            </a:extLst>
          </p:cNvPr>
          <p:cNvSpPr txBox="1"/>
          <p:nvPr/>
        </p:nvSpPr>
        <p:spPr>
          <a:xfrm>
            <a:off x="613949" y="3462465"/>
            <a:ext cx="10964101" cy="3323987"/>
          </a:xfrm>
          <a:prstGeom prst="rect">
            <a:avLst/>
          </a:prstGeom>
        </p:spPr>
        <p:txBody>
          <a:bodyPr wrap="square" lIns="0" tIns="0" rIns="0" bIns="0">
            <a:spAutoFit/>
          </a:bodyPr>
          <a:lstStyle>
            <a:defPPr>
              <a:defRPr lang="en-US"/>
            </a:defPPr>
            <a:lvl1pPr>
              <a:defRPr sz="1600" i="1">
                <a:solidFill>
                  <a:srgbClr val="002060"/>
                </a:solidFill>
                <a:latin typeface="+mj-lt"/>
                <a:cs typeface="Segoe UI" panose="020B0502040204020203" pitchFamily="34" charset="0"/>
              </a:defRPr>
            </a:lvl1pPr>
          </a:lstStyle>
          <a:p>
            <a:r>
              <a:rPr lang="it-IT" sz="1800"/>
              <a:t>Grazie all'autenticazione e autorizzazione gestite tramite Cognito User Pool e Cognito Identity Pool, ad ogni utente autenticato viene associato un ruolo che definisce i privilegi all'interno dell'applicazione. Questo ruolo determina le azioni che l'utente può eseguire e le risorse a cui può accedere. Per gestire le operazioni sul database, utilizziamo il servizio AppSync che consente di controllare, in base al gruppo di appartenenza dell'utente, quali operazioni possono essere eseguite. Questo garantisce che solo gli utenti con i permessi appropriati possano modificare o accedere ai dati. </a:t>
            </a:r>
          </a:p>
          <a:p>
            <a:r>
              <a:rPr lang="it-IT" sz="1800"/>
              <a:t>I ruoli associati ai diversi tipi di utenti vengono utilizzati per implementare il controllo degli accessi basato sui ruoli (RBAC) per alcune risorse della nostra architettura. Ad esempio, nel bucket S3 degli Assets, gli utenti possono eseguire operazioni differenti su percorsi diversi a seconda del loro ruolo. Questo garantisce che solo gli utenti autorizzati possano accedere e modificare specifici contenuti. </a:t>
            </a:r>
          </a:p>
          <a:p>
            <a:r>
              <a:rPr lang="it-IT" sz="1800"/>
              <a:t>Inoltre, sul frontend dell'applicazione è stata implementata una protezione dei percorsi autorizzati, che limita l'accesso alle pagine e alle funzionalità in base al tipo di account dell'utente. Questa misura assicura che gli utenti vedano e interagiscano solo con le risorse per cui hanno i permessi appropriati.</a:t>
            </a:r>
          </a:p>
        </p:txBody>
      </p:sp>
      <p:sp>
        <p:nvSpPr>
          <p:cNvPr id="3" name="TextBox 1">
            <a:extLst>
              <a:ext uri="{FF2B5EF4-FFF2-40B4-BE49-F238E27FC236}">
                <a16:creationId xmlns:a16="http://schemas.microsoft.com/office/drawing/2014/main" id="{7E1410A8-194D-1BE7-B391-8DD57ECBBA26}"/>
              </a:ext>
            </a:extLst>
          </p:cNvPr>
          <p:cNvSpPr txBox="1"/>
          <p:nvPr/>
        </p:nvSpPr>
        <p:spPr>
          <a:xfrm>
            <a:off x="4208288" y="1047600"/>
            <a:ext cx="3775411" cy="454420"/>
          </a:xfrm>
          <a:prstGeom prst="rect">
            <a:avLst/>
          </a:prstGeom>
          <a:noFill/>
        </p:spPr>
        <p:txBody>
          <a:bodyPr wrap="square" lIns="0" tIns="0" rIns="0" bIns="0" rtlCol="0">
            <a:spAutoFit/>
          </a:bodyPr>
          <a:lstStyle/>
          <a:p>
            <a:pPr>
              <a:lnSpc>
                <a:spcPts val="4000"/>
              </a:lnSpc>
            </a:pPr>
            <a:r>
              <a:rPr lang="en-US" sz="2400" b="1">
                <a:solidFill>
                  <a:schemeClr val="accent1">
                    <a:lumMod val="50000"/>
                  </a:schemeClr>
                </a:solidFill>
                <a:latin typeface="Segoe UI" panose="020B0502040204020203" pitchFamily="34" charset="0"/>
                <a:cs typeface="Segoe UI" panose="020B0502040204020203" pitchFamily="34" charset="0"/>
              </a:rPr>
              <a:t>AC-3: Access Enforcement</a:t>
            </a:r>
          </a:p>
        </p:txBody>
      </p:sp>
      <p:cxnSp>
        <p:nvCxnSpPr>
          <p:cNvPr id="5" name="Connettore diritto 4">
            <a:extLst>
              <a:ext uri="{FF2B5EF4-FFF2-40B4-BE49-F238E27FC236}">
                <a16:creationId xmlns:a16="http://schemas.microsoft.com/office/drawing/2014/main" id="{7FEF40D8-7293-47E6-1C11-0F1550A33652}"/>
              </a:ext>
            </a:extLst>
          </p:cNvPr>
          <p:cNvCxnSpPr>
            <a:cxnSpLocks/>
          </p:cNvCxnSpPr>
          <p:nvPr/>
        </p:nvCxnSpPr>
        <p:spPr>
          <a:xfrm>
            <a:off x="4284999" y="1565000"/>
            <a:ext cx="359085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44586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outVertical)">
                                      <p:cBhvr>
                                        <p:cTn id="7" dur="2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Immagine 14" descr="Immagine che contiene testo, Carattere, logo, Elementi grafici&#10;&#10;Descrizione generata automaticamente">
            <a:extLst>
              <a:ext uri="{FF2B5EF4-FFF2-40B4-BE49-F238E27FC236}">
                <a16:creationId xmlns:a16="http://schemas.microsoft.com/office/drawing/2014/main" id="{520F538A-1EFC-6F0D-6BAE-6F4BFB5770C0}"/>
              </a:ext>
            </a:extLst>
          </p:cNvPr>
          <p:cNvPicPr>
            <a:picLocks noChangeAspect="1"/>
          </p:cNvPicPr>
          <p:nvPr/>
        </p:nvPicPr>
        <p:blipFill>
          <a:blip r:embed="rId3"/>
          <a:stretch>
            <a:fillRect/>
          </a:stretch>
        </p:blipFill>
        <p:spPr>
          <a:xfrm>
            <a:off x="9256476" y="2303037"/>
            <a:ext cx="1549438" cy="740502"/>
          </a:xfrm>
          <a:prstGeom prst="rect">
            <a:avLst/>
          </a:prstGeom>
        </p:spPr>
      </p:pic>
      <p:sp>
        <p:nvSpPr>
          <p:cNvPr id="13" name="Rectangle 2" descr="This is an image of a desk with laptop computers and people working.">
            <a:extLst>
              <a:ext uri="{FF2B5EF4-FFF2-40B4-BE49-F238E27FC236}">
                <a16:creationId xmlns:a16="http://schemas.microsoft.com/office/drawing/2014/main" id="{3E5B1C40-E7FB-3A7E-0E4D-AB28CA97936D}"/>
              </a:ext>
            </a:extLst>
          </p:cNvPr>
          <p:cNvSpPr/>
          <p:nvPr/>
        </p:nvSpPr>
        <p:spPr>
          <a:xfrm>
            <a:off x="595038" y="1901885"/>
            <a:ext cx="10964101" cy="1384995"/>
          </a:xfrm>
          <a:prstGeom prst="roundRect">
            <a:avLst/>
          </a:prstGeom>
          <a:gradFill>
            <a:gsLst>
              <a:gs pos="1000">
                <a:srgbClr val="7CEFD8">
                  <a:alpha val="79000"/>
                </a:srgbClr>
              </a:gs>
              <a:gs pos="79000">
                <a:srgbClr val="6672E4">
                  <a:alpha val="84000"/>
                </a:srgbClr>
              </a:gs>
              <a:gs pos="98000">
                <a:srgbClr val="882BE5">
                  <a:alpha val="66000"/>
                </a:srgbClr>
              </a:gs>
            </a:gsLst>
            <a:lin ang="5400000" scaled="1"/>
          </a:gradFill>
          <a:ln w="12700" cap="flat">
            <a:noFill/>
            <a:prstDash val="solid"/>
            <a:miter lim="800000"/>
            <a:headEnd/>
            <a:tailEnd/>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a:solidFill>
                <a:schemeClr val="tx1"/>
              </a:solidFill>
            </a:endParaRPr>
          </a:p>
        </p:txBody>
      </p:sp>
      <p:sp>
        <p:nvSpPr>
          <p:cNvPr id="68" name="Title 67" hidden="1">
            <a:extLst>
              <a:ext uri="{FF2B5EF4-FFF2-40B4-BE49-F238E27FC236}">
                <a16:creationId xmlns:a16="http://schemas.microsoft.com/office/drawing/2014/main" id="{3D46526D-118F-4F6F-BAE0-066F422EBD1E}"/>
              </a:ext>
            </a:extLst>
          </p:cNvPr>
          <p:cNvSpPr>
            <a:spLocks noGrp="1"/>
          </p:cNvSpPr>
          <p:nvPr>
            <p:ph type="title"/>
          </p:nvPr>
        </p:nvSpPr>
        <p:spPr/>
        <p:txBody>
          <a:bodyPr/>
          <a:lstStyle/>
          <a:p>
            <a:r>
              <a:rPr lang="en-US"/>
              <a:t>Human resources slide 3</a:t>
            </a:r>
          </a:p>
        </p:txBody>
      </p:sp>
      <p:cxnSp>
        <p:nvCxnSpPr>
          <p:cNvPr id="25" name="Connettore diritto 24">
            <a:extLst>
              <a:ext uri="{FF2B5EF4-FFF2-40B4-BE49-F238E27FC236}">
                <a16:creationId xmlns:a16="http://schemas.microsoft.com/office/drawing/2014/main" id="{F34CCCFE-A208-A168-A9F0-346B7A1E6E2F}"/>
              </a:ext>
            </a:extLst>
          </p:cNvPr>
          <p:cNvCxnSpPr>
            <a:cxnSpLocks/>
          </p:cNvCxnSpPr>
          <p:nvPr/>
        </p:nvCxnSpPr>
        <p:spPr>
          <a:xfrm>
            <a:off x="122830" y="974366"/>
            <a:ext cx="1195283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 name="Immagine 1" descr="Immagine che contiene testo, Carattere, logo, simbolo&#10;&#10;Descrizione generata automaticamente">
            <a:extLst>
              <a:ext uri="{FF2B5EF4-FFF2-40B4-BE49-F238E27FC236}">
                <a16:creationId xmlns:a16="http://schemas.microsoft.com/office/drawing/2014/main" id="{9AD0B3B6-5CFF-4EDB-B544-1ED89D77C385}"/>
              </a:ext>
            </a:extLst>
          </p:cNvPr>
          <p:cNvPicPr>
            <a:picLocks noChangeAspect="1"/>
          </p:cNvPicPr>
          <p:nvPr/>
        </p:nvPicPr>
        <p:blipFill>
          <a:blip r:embed="rId4"/>
          <a:stretch>
            <a:fillRect/>
          </a:stretch>
        </p:blipFill>
        <p:spPr>
          <a:xfrm>
            <a:off x="122830" y="142843"/>
            <a:ext cx="1787858" cy="503622"/>
          </a:xfrm>
          <a:prstGeom prst="rect">
            <a:avLst/>
          </a:prstGeom>
        </p:spPr>
      </p:pic>
      <p:sp>
        <p:nvSpPr>
          <p:cNvPr id="4" name="CasellaDiTesto 3">
            <a:extLst>
              <a:ext uri="{FF2B5EF4-FFF2-40B4-BE49-F238E27FC236}">
                <a16:creationId xmlns:a16="http://schemas.microsoft.com/office/drawing/2014/main" id="{7B503EC1-E8A7-277B-5AEC-FF53393C5634}"/>
              </a:ext>
            </a:extLst>
          </p:cNvPr>
          <p:cNvSpPr txBox="1"/>
          <p:nvPr/>
        </p:nvSpPr>
        <p:spPr>
          <a:xfrm>
            <a:off x="0" y="681202"/>
            <a:ext cx="2844048" cy="215444"/>
          </a:xfrm>
          <a:prstGeom prst="rect">
            <a:avLst/>
          </a:prstGeom>
          <a:noFill/>
        </p:spPr>
        <p:txBody>
          <a:bodyPr wrap="none" rtlCol="0">
            <a:spAutoFit/>
          </a:bodyPr>
          <a:lstStyle/>
          <a:p>
            <a:r>
              <a:rPr lang="it-IT" sz="800">
                <a:latin typeface="Adobe Caslon Pro" panose="0205050205050A020403" pitchFamily="18" charset="0"/>
                <a:ea typeface="NSimSun" panose="02010609030101010101" pitchFamily="49" charset="-122"/>
              </a:rPr>
              <a:t>Dip. di Ingegneria Elettrica e delle Tecnologie dell’Informazione</a:t>
            </a:r>
          </a:p>
        </p:txBody>
      </p:sp>
      <p:sp>
        <p:nvSpPr>
          <p:cNvPr id="8" name="TextBox 1">
            <a:extLst>
              <a:ext uri="{FF2B5EF4-FFF2-40B4-BE49-F238E27FC236}">
                <a16:creationId xmlns:a16="http://schemas.microsoft.com/office/drawing/2014/main" id="{655D0F37-5227-DEA3-2232-A6F45ABE66C8}"/>
              </a:ext>
            </a:extLst>
          </p:cNvPr>
          <p:cNvSpPr txBox="1"/>
          <p:nvPr/>
        </p:nvSpPr>
        <p:spPr>
          <a:xfrm>
            <a:off x="3241154" y="325435"/>
            <a:ext cx="5709687" cy="512961"/>
          </a:xfrm>
          <a:prstGeom prst="rect">
            <a:avLst/>
          </a:prstGeom>
          <a:noFill/>
        </p:spPr>
        <p:txBody>
          <a:bodyPr wrap="square" lIns="0" tIns="0" rIns="0" bIns="0" rtlCol="0">
            <a:spAutoFit/>
          </a:bodyPr>
          <a:lstStyle/>
          <a:p>
            <a:pPr>
              <a:lnSpc>
                <a:spcPts val="4000"/>
              </a:lnSpc>
            </a:pPr>
            <a:r>
              <a:rPr lang="en-US" sz="4400" b="1">
                <a:solidFill>
                  <a:srgbClr val="002060"/>
                </a:solidFill>
                <a:latin typeface="Segoe UI" panose="020B0502040204020203" pitchFamily="34" charset="0"/>
                <a:cs typeface="Segoe UI" panose="020B0502040204020203" pitchFamily="34" charset="0"/>
              </a:rPr>
              <a:t>NIST Control Families</a:t>
            </a:r>
          </a:p>
        </p:txBody>
      </p:sp>
      <p:sp>
        <p:nvSpPr>
          <p:cNvPr id="16" name="TextBox 4">
            <a:extLst>
              <a:ext uri="{FF2B5EF4-FFF2-40B4-BE49-F238E27FC236}">
                <a16:creationId xmlns:a16="http://schemas.microsoft.com/office/drawing/2014/main" id="{0C897FB8-64A0-2536-2201-607E85D9AB04}"/>
              </a:ext>
            </a:extLst>
          </p:cNvPr>
          <p:cNvSpPr txBox="1"/>
          <p:nvPr/>
        </p:nvSpPr>
        <p:spPr>
          <a:xfrm>
            <a:off x="940348" y="2303037"/>
            <a:ext cx="7562903" cy="430887"/>
          </a:xfrm>
          <a:prstGeom prst="rect">
            <a:avLst/>
          </a:prstGeom>
        </p:spPr>
        <p:txBody>
          <a:bodyPr wrap="square" lIns="0" tIns="0" rIns="0" bIns="0">
            <a:spAutoFit/>
          </a:bodyPr>
          <a:lstStyle>
            <a:defPPr>
              <a:defRPr lang="en-US"/>
            </a:defPPr>
            <a:lvl1pPr>
              <a:defRPr sz="1600" i="1">
                <a:solidFill>
                  <a:srgbClr val="002060"/>
                </a:solidFill>
                <a:latin typeface="+mj-lt"/>
                <a:cs typeface="Segoe UI" panose="020B0502040204020203" pitchFamily="34" charset="0"/>
              </a:defRPr>
            </a:lvl1pPr>
          </a:lstStyle>
          <a:p>
            <a:pPr marL="285750" indent="-285750">
              <a:buFont typeface="Arial" panose="020B0604020202020204" pitchFamily="34" charset="0"/>
              <a:buChar char="•"/>
            </a:pPr>
            <a:r>
              <a:rPr lang="it-IT" sz="1400"/>
              <a:t>AC-3 (5) Informazioni rilevanti per la sicurezza: prevenire l’accesso a informazioni rilevanti per la sicurezza quando il sistema si trova in uno stato operabile.</a:t>
            </a:r>
          </a:p>
        </p:txBody>
      </p:sp>
      <p:sp>
        <p:nvSpPr>
          <p:cNvPr id="19" name="TextBox 4">
            <a:extLst>
              <a:ext uri="{FF2B5EF4-FFF2-40B4-BE49-F238E27FC236}">
                <a16:creationId xmlns:a16="http://schemas.microsoft.com/office/drawing/2014/main" id="{65E19256-0439-EC6C-C898-2220A1038244}"/>
              </a:ext>
            </a:extLst>
          </p:cNvPr>
          <p:cNvSpPr txBox="1"/>
          <p:nvPr/>
        </p:nvSpPr>
        <p:spPr>
          <a:xfrm>
            <a:off x="617194" y="3429000"/>
            <a:ext cx="10964101" cy="1384995"/>
          </a:xfrm>
          <a:prstGeom prst="rect">
            <a:avLst/>
          </a:prstGeom>
        </p:spPr>
        <p:txBody>
          <a:bodyPr wrap="square" lIns="0" tIns="0" rIns="0" bIns="0">
            <a:spAutoFit/>
          </a:bodyPr>
          <a:lstStyle>
            <a:defPPr>
              <a:defRPr lang="en-US"/>
            </a:defPPr>
            <a:lvl1pPr>
              <a:defRPr sz="1600" i="1">
                <a:solidFill>
                  <a:srgbClr val="002060"/>
                </a:solidFill>
                <a:latin typeface="+mj-lt"/>
                <a:cs typeface="Segoe UI" panose="020B0502040204020203" pitchFamily="34" charset="0"/>
              </a:defRPr>
            </a:lvl1pPr>
          </a:lstStyle>
          <a:p>
            <a:r>
              <a:rPr lang="it-IT" sz="1800"/>
              <a:t>L'applicazione utilizza servizi per salvaguardare informazioni riservate e adotta la crittografia a livello di trasporto per tutte le comunicazioni con entità esterne al perimetro di sicurezza delineato dalla rete privata implementata nell'infrastruttura cloud. In aggiunta, si avvale di un servizio di Gestione dell'Identità e dell'Accesso per assicurare che solo entità autorizzate abbiano accesso alle risorse del sistema. Per effettuare ciò utilizziamo dei ruoli e delle policy IAM di AWS.</a:t>
            </a:r>
          </a:p>
        </p:txBody>
      </p:sp>
      <p:sp>
        <p:nvSpPr>
          <p:cNvPr id="9" name="TextBox 1">
            <a:extLst>
              <a:ext uri="{FF2B5EF4-FFF2-40B4-BE49-F238E27FC236}">
                <a16:creationId xmlns:a16="http://schemas.microsoft.com/office/drawing/2014/main" id="{8CD24E00-30E7-E94A-BD15-F8A21F7EA97D}"/>
              </a:ext>
            </a:extLst>
          </p:cNvPr>
          <p:cNvSpPr txBox="1"/>
          <p:nvPr/>
        </p:nvSpPr>
        <p:spPr>
          <a:xfrm>
            <a:off x="4581026" y="1047600"/>
            <a:ext cx="3029942" cy="454420"/>
          </a:xfrm>
          <a:prstGeom prst="rect">
            <a:avLst/>
          </a:prstGeom>
          <a:noFill/>
        </p:spPr>
        <p:txBody>
          <a:bodyPr wrap="square" lIns="0" tIns="0" rIns="0" bIns="0" rtlCol="0">
            <a:spAutoFit/>
          </a:bodyPr>
          <a:lstStyle/>
          <a:p>
            <a:pPr>
              <a:lnSpc>
                <a:spcPts val="4000"/>
              </a:lnSpc>
            </a:pPr>
            <a:r>
              <a:rPr lang="en-US" sz="2400" b="1">
                <a:solidFill>
                  <a:schemeClr val="accent1">
                    <a:lumMod val="50000"/>
                  </a:schemeClr>
                </a:solidFill>
                <a:latin typeface="Segoe UI" panose="020B0502040204020203" pitchFamily="34" charset="0"/>
                <a:cs typeface="Segoe UI" panose="020B0502040204020203" pitchFamily="34" charset="0"/>
              </a:rPr>
              <a:t>AC-3: Enhancements</a:t>
            </a:r>
          </a:p>
        </p:txBody>
      </p:sp>
      <p:cxnSp>
        <p:nvCxnSpPr>
          <p:cNvPr id="10" name="Connettore diritto 9">
            <a:extLst>
              <a:ext uri="{FF2B5EF4-FFF2-40B4-BE49-F238E27FC236}">
                <a16:creationId xmlns:a16="http://schemas.microsoft.com/office/drawing/2014/main" id="{4E6C8FBB-0189-8254-02B0-85BFB94CBE85}"/>
              </a:ext>
            </a:extLst>
          </p:cNvPr>
          <p:cNvCxnSpPr>
            <a:cxnSpLocks/>
          </p:cNvCxnSpPr>
          <p:nvPr/>
        </p:nvCxnSpPr>
        <p:spPr>
          <a:xfrm>
            <a:off x="4652093" y="1565000"/>
            <a:ext cx="278992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84484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arn(outVertical)">
                                      <p:cBhvr>
                                        <p:cTn id="7" dur="25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Immagine 14" descr="Immagine che contiene testo, Carattere, logo, Elementi grafici&#10;&#10;Descrizione generata automaticamente">
            <a:extLst>
              <a:ext uri="{FF2B5EF4-FFF2-40B4-BE49-F238E27FC236}">
                <a16:creationId xmlns:a16="http://schemas.microsoft.com/office/drawing/2014/main" id="{520F538A-1EFC-6F0D-6BAE-6F4BFB5770C0}"/>
              </a:ext>
            </a:extLst>
          </p:cNvPr>
          <p:cNvPicPr>
            <a:picLocks noChangeAspect="1"/>
          </p:cNvPicPr>
          <p:nvPr/>
        </p:nvPicPr>
        <p:blipFill>
          <a:blip r:embed="rId3"/>
          <a:stretch>
            <a:fillRect/>
          </a:stretch>
        </p:blipFill>
        <p:spPr>
          <a:xfrm>
            <a:off x="9256476" y="2303037"/>
            <a:ext cx="1549438" cy="740502"/>
          </a:xfrm>
          <a:prstGeom prst="rect">
            <a:avLst/>
          </a:prstGeom>
        </p:spPr>
      </p:pic>
      <p:sp>
        <p:nvSpPr>
          <p:cNvPr id="13" name="Rectangle 2" descr="This is an image of a desk with laptop computers and people working.">
            <a:extLst>
              <a:ext uri="{FF2B5EF4-FFF2-40B4-BE49-F238E27FC236}">
                <a16:creationId xmlns:a16="http://schemas.microsoft.com/office/drawing/2014/main" id="{3E5B1C40-E7FB-3A7E-0E4D-AB28CA97936D}"/>
              </a:ext>
            </a:extLst>
          </p:cNvPr>
          <p:cNvSpPr/>
          <p:nvPr/>
        </p:nvSpPr>
        <p:spPr>
          <a:xfrm>
            <a:off x="595038" y="1901885"/>
            <a:ext cx="10964101" cy="1384995"/>
          </a:xfrm>
          <a:prstGeom prst="roundRect">
            <a:avLst/>
          </a:prstGeom>
          <a:gradFill>
            <a:gsLst>
              <a:gs pos="1000">
                <a:srgbClr val="7CEFD8">
                  <a:alpha val="79000"/>
                </a:srgbClr>
              </a:gs>
              <a:gs pos="79000">
                <a:srgbClr val="6672E4">
                  <a:alpha val="84000"/>
                </a:srgbClr>
              </a:gs>
              <a:gs pos="98000">
                <a:srgbClr val="882BE5">
                  <a:alpha val="66000"/>
                </a:srgbClr>
              </a:gs>
            </a:gsLst>
            <a:lin ang="5400000" scaled="1"/>
          </a:gradFill>
          <a:ln w="12700" cap="flat">
            <a:noFill/>
            <a:prstDash val="solid"/>
            <a:miter lim="800000"/>
            <a:headEnd/>
            <a:tailEnd/>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a:solidFill>
                <a:schemeClr val="tx1"/>
              </a:solidFill>
            </a:endParaRPr>
          </a:p>
        </p:txBody>
      </p:sp>
      <p:sp>
        <p:nvSpPr>
          <p:cNvPr id="68" name="Title 67" hidden="1">
            <a:extLst>
              <a:ext uri="{FF2B5EF4-FFF2-40B4-BE49-F238E27FC236}">
                <a16:creationId xmlns:a16="http://schemas.microsoft.com/office/drawing/2014/main" id="{3D46526D-118F-4F6F-BAE0-066F422EBD1E}"/>
              </a:ext>
            </a:extLst>
          </p:cNvPr>
          <p:cNvSpPr>
            <a:spLocks noGrp="1"/>
          </p:cNvSpPr>
          <p:nvPr>
            <p:ph type="title"/>
          </p:nvPr>
        </p:nvSpPr>
        <p:spPr/>
        <p:txBody>
          <a:bodyPr/>
          <a:lstStyle/>
          <a:p>
            <a:r>
              <a:rPr lang="en-US"/>
              <a:t>Human resources slide 3</a:t>
            </a:r>
          </a:p>
        </p:txBody>
      </p:sp>
      <p:cxnSp>
        <p:nvCxnSpPr>
          <p:cNvPr id="25" name="Connettore diritto 24">
            <a:extLst>
              <a:ext uri="{FF2B5EF4-FFF2-40B4-BE49-F238E27FC236}">
                <a16:creationId xmlns:a16="http://schemas.microsoft.com/office/drawing/2014/main" id="{F34CCCFE-A208-A168-A9F0-346B7A1E6E2F}"/>
              </a:ext>
            </a:extLst>
          </p:cNvPr>
          <p:cNvCxnSpPr>
            <a:cxnSpLocks/>
          </p:cNvCxnSpPr>
          <p:nvPr/>
        </p:nvCxnSpPr>
        <p:spPr>
          <a:xfrm>
            <a:off x="122830" y="974366"/>
            <a:ext cx="1195283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 name="Immagine 1" descr="Immagine che contiene testo, Carattere, logo, simbolo&#10;&#10;Descrizione generata automaticamente">
            <a:extLst>
              <a:ext uri="{FF2B5EF4-FFF2-40B4-BE49-F238E27FC236}">
                <a16:creationId xmlns:a16="http://schemas.microsoft.com/office/drawing/2014/main" id="{9AD0B3B6-5CFF-4EDB-B544-1ED89D77C385}"/>
              </a:ext>
            </a:extLst>
          </p:cNvPr>
          <p:cNvPicPr>
            <a:picLocks noChangeAspect="1"/>
          </p:cNvPicPr>
          <p:nvPr/>
        </p:nvPicPr>
        <p:blipFill>
          <a:blip r:embed="rId4"/>
          <a:stretch>
            <a:fillRect/>
          </a:stretch>
        </p:blipFill>
        <p:spPr>
          <a:xfrm>
            <a:off x="122830" y="142843"/>
            <a:ext cx="1787858" cy="503622"/>
          </a:xfrm>
          <a:prstGeom prst="rect">
            <a:avLst/>
          </a:prstGeom>
        </p:spPr>
      </p:pic>
      <p:sp>
        <p:nvSpPr>
          <p:cNvPr id="4" name="CasellaDiTesto 3">
            <a:extLst>
              <a:ext uri="{FF2B5EF4-FFF2-40B4-BE49-F238E27FC236}">
                <a16:creationId xmlns:a16="http://schemas.microsoft.com/office/drawing/2014/main" id="{7B503EC1-E8A7-277B-5AEC-FF53393C5634}"/>
              </a:ext>
            </a:extLst>
          </p:cNvPr>
          <p:cNvSpPr txBox="1"/>
          <p:nvPr/>
        </p:nvSpPr>
        <p:spPr>
          <a:xfrm>
            <a:off x="0" y="681202"/>
            <a:ext cx="2844048" cy="215444"/>
          </a:xfrm>
          <a:prstGeom prst="rect">
            <a:avLst/>
          </a:prstGeom>
          <a:noFill/>
        </p:spPr>
        <p:txBody>
          <a:bodyPr wrap="none" rtlCol="0">
            <a:spAutoFit/>
          </a:bodyPr>
          <a:lstStyle/>
          <a:p>
            <a:r>
              <a:rPr lang="it-IT" sz="800">
                <a:latin typeface="Adobe Caslon Pro" panose="0205050205050A020403" pitchFamily="18" charset="0"/>
                <a:ea typeface="NSimSun" panose="02010609030101010101" pitchFamily="49" charset="-122"/>
              </a:rPr>
              <a:t>Dip. di Ingegneria Elettrica e delle Tecnologie dell’Informazione</a:t>
            </a:r>
          </a:p>
        </p:txBody>
      </p:sp>
      <p:sp>
        <p:nvSpPr>
          <p:cNvPr id="8" name="TextBox 1">
            <a:extLst>
              <a:ext uri="{FF2B5EF4-FFF2-40B4-BE49-F238E27FC236}">
                <a16:creationId xmlns:a16="http://schemas.microsoft.com/office/drawing/2014/main" id="{655D0F37-5227-DEA3-2232-A6F45ABE66C8}"/>
              </a:ext>
            </a:extLst>
          </p:cNvPr>
          <p:cNvSpPr txBox="1"/>
          <p:nvPr/>
        </p:nvSpPr>
        <p:spPr>
          <a:xfrm>
            <a:off x="3241154" y="325435"/>
            <a:ext cx="5709687" cy="512961"/>
          </a:xfrm>
          <a:prstGeom prst="rect">
            <a:avLst/>
          </a:prstGeom>
          <a:noFill/>
        </p:spPr>
        <p:txBody>
          <a:bodyPr wrap="square" lIns="0" tIns="0" rIns="0" bIns="0" rtlCol="0">
            <a:spAutoFit/>
          </a:bodyPr>
          <a:lstStyle/>
          <a:p>
            <a:pPr>
              <a:lnSpc>
                <a:spcPts val="4000"/>
              </a:lnSpc>
            </a:pPr>
            <a:r>
              <a:rPr lang="en-US" sz="4400" b="1">
                <a:solidFill>
                  <a:srgbClr val="002060"/>
                </a:solidFill>
                <a:latin typeface="Segoe UI" panose="020B0502040204020203" pitchFamily="34" charset="0"/>
                <a:cs typeface="Segoe UI" panose="020B0502040204020203" pitchFamily="34" charset="0"/>
              </a:rPr>
              <a:t>NIST Control Families</a:t>
            </a:r>
          </a:p>
        </p:txBody>
      </p:sp>
      <p:sp>
        <p:nvSpPr>
          <p:cNvPr id="16" name="TextBox 4">
            <a:extLst>
              <a:ext uri="{FF2B5EF4-FFF2-40B4-BE49-F238E27FC236}">
                <a16:creationId xmlns:a16="http://schemas.microsoft.com/office/drawing/2014/main" id="{0C897FB8-64A0-2536-2201-607E85D9AB04}"/>
              </a:ext>
            </a:extLst>
          </p:cNvPr>
          <p:cNvSpPr txBox="1"/>
          <p:nvPr/>
        </p:nvSpPr>
        <p:spPr>
          <a:xfrm>
            <a:off x="940348" y="2303037"/>
            <a:ext cx="7562903" cy="215444"/>
          </a:xfrm>
          <a:prstGeom prst="rect">
            <a:avLst/>
          </a:prstGeom>
        </p:spPr>
        <p:txBody>
          <a:bodyPr wrap="square" lIns="0" tIns="0" rIns="0" bIns="0">
            <a:spAutoFit/>
          </a:bodyPr>
          <a:lstStyle>
            <a:defPPr>
              <a:defRPr lang="en-US"/>
            </a:defPPr>
            <a:lvl1pPr>
              <a:defRPr sz="1600" i="1">
                <a:solidFill>
                  <a:srgbClr val="002060"/>
                </a:solidFill>
                <a:latin typeface="+mj-lt"/>
                <a:cs typeface="Segoe UI" panose="020B0502040204020203" pitchFamily="34" charset="0"/>
              </a:defRPr>
            </a:lvl1pPr>
          </a:lstStyle>
          <a:p>
            <a:pPr marL="285750" indent="-285750">
              <a:buFont typeface="Arial" panose="020B0604020202020204" pitchFamily="34" charset="0"/>
              <a:buChar char="•"/>
            </a:pPr>
            <a:r>
              <a:rPr lang="it-IT" sz="1400"/>
              <a:t>AC-3 (7) Role-Based Access Control: definire l’accesso alle risorse in base al ruolo assunto dal soggetto.</a:t>
            </a:r>
          </a:p>
        </p:txBody>
      </p:sp>
      <p:sp>
        <p:nvSpPr>
          <p:cNvPr id="19" name="TextBox 4">
            <a:extLst>
              <a:ext uri="{FF2B5EF4-FFF2-40B4-BE49-F238E27FC236}">
                <a16:creationId xmlns:a16="http://schemas.microsoft.com/office/drawing/2014/main" id="{65E19256-0439-EC6C-C898-2220A1038244}"/>
              </a:ext>
            </a:extLst>
          </p:cNvPr>
          <p:cNvSpPr txBox="1"/>
          <p:nvPr/>
        </p:nvSpPr>
        <p:spPr>
          <a:xfrm>
            <a:off x="617194" y="3429000"/>
            <a:ext cx="10964101" cy="1107996"/>
          </a:xfrm>
          <a:prstGeom prst="rect">
            <a:avLst/>
          </a:prstGeom>
        </p:spPr>
        <p:txBody>
          <a:bodyPr wrap="square" lIns="0" tIns="0" rIns="0" bIns="0">
            <a:spAutoFit/>
          </a:bodyPr>
          <a:lstStyle>
            <a:defPPr>
              <a:defRPr lang="en-US"/>
            </a:defPPr>
            <a:lvl1pPr>
              <a:defRPr sz="1600" i="1">
                <a:solidFill>
                  <a:srgbClr val="002060"/>
                </a:solidFill>
                <a:latin typeface="+mj-lt"/>
                <a:cs typeface="Segoe UI" panose="020B0502040204020203" pitchFamily="34" charset="0"/>
              </a:defRPr>
            </a:lvl1pPr>
          </a:lstStyle>
          <a:p>
            <a:r>
              <a:rPr lang="it-IT" sz="1800"/>
              <a:t>Tramite il servizio di Cognito per l’autenticazione possiamo associare dei ruoli IAM ad ogni utente che utilizza l’applicazione. Lo stesso vale per le operazioni che permetto l’accesso alle risorse che avviene principalmente tramite AppSync. Ogni operazione ha un ruolo ad esso associato che permette l’accesso ad una specifica risorse e permette delle specifiche operazioni anche in base all’utente che vuole accedere alla risorsa.</a:t>
            </a:r>
          </a:p>
        </p:txBody>
      </p:sp>
      <p:sp>
        <p:nvSpPr>
          <p:cNvPr id="6" name="TextBox 1">
            <a:extLst>
              <a:ext uri="{FF2B5EF4-FFF2-40B4-BE49-F238E27FC236}">
                <a16:creationId xmlns:a16="http://schemas.microsoft.com/office/drawing/2014/main" id="{E7BAB83B-3788-F17C-2A7D-D81E11699796}"/>
              </a:ext>
            </a:extLst>
          </p:cNvPr>
          <p:cNvSpPr txBox="1"/>
          <p:nvPr/>
        </p:nvSpPr>
        <p:spPr>
          <a:xfrm>
            <a:off x="4581026" y="1047600"/>
            <a:ext cx="3029942" cy="454420"/>
          </a:xfrm>
          <a:prstGeom prst="rect">
            <a:avLst/>
          </a:prstGeom>
          <a:noFill/>
        </p:spPr>
        <p:txBody>
          <a:bodyPr wrap="square" lIns="0" tIns="0" rIns="0" bIns="0" rtlCol="0">
            <a:spAutoFit/>
          </a:bodyPr>
          <a:lstStyle/>
          <a:p>
            <a:pPr>
              <a:lnSpc>
                <a:spcPts val="4000"/>
              </a:lnSpc>
            </a:pPr>
            <a:r>
              <a:rPr lang="en-US" sz="2400" b="1">
                <a:solidFill>
                  <a:schemeClr val="accent1">
                    <a:lumMod val="50000"/>
                  </a:schemeClr>
                </a:solidFill>
                <a:latin typeface="Segoe UI" panose="020B0502040204020203" pitchFamily="34" charset="0"/>
                <a:cs typeface="Segoe UI" panose="020B0502040204020203" pitchFamily="34" charset="0"/>
              </a:rPr>
              <a:t>AC-3: Enhancements</a:t>
            </a:r>
          </a:p>
        </p:txBody>
      </p:sp>
      <p:cxnSp>
        <p:nvCxnSpPr>
          <p:cNvPr id="7" name="Connettore diritto 6">
            <a:extLst>
              <a:ext uri="{FF2B5EF4-FFF2-40B4-BE49-F238E27FC236}">
                <a16:creationId xmlns:a16="http://schemas.microsoft.com/office/drawing/2014/main" id="{1CDCA351-BDC2-84E4-2A7A-DFECFA86A045}"/>
              </a:ext>
            </a:extLst>
          </p:cNvPr>
          <p:cNvCxnSpPr>
            <a:cxnSpLocks/>
          </p:cNvCxnSpPr>
          <p:nvPr/>
        </p:nvCxnSpPr>
        <p:spPr>
          <a:xfrm>
            <a:off x="4652093" y="1565000"/>
            <a:ext cx="278992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658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outVertical)">
                                      <p:cBhvr>
                                        <p:cTn id="7" dur="2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Title 67" hidden="1">
            <a:extLst>
              <a:ext uri="{FF2B5EF4-FFF2-40B4-BE49-F238E27FC236}">
                <a16:creationId xmlns:a16="http://schemas.microsoft.com/office/drawing/2014/main" id="{3D46526D-118F-4F6F-BAE0-066F422EBD1E}"/>
              </a:ext>
            </a:extLst>
          </p:cNvPr>
          <p:cNvSpPr>
            <a:spLocks noGrp="1"/>
          </p:cNvSpPr>
          <p:nvPr>
            <p:ph type="title"/>
          </p:nvPr>
        </p:nvSpPr>
        <p:spPr/>
        <p:txBody>
          <a:bodyPr/>
          <a:lstStyle/>
          <a:p>
            <a:r>
              <a:rPr lang="en-US"/>
              <a:t>Human resources slide 3</a:t>
            </a:r>
          </a:p>
        </p:txBody>
      </p:sp>
      <p:sp>
        <p:nvSpPr>
          <p:cNvPr id="2" name="TextBox 1">
            <a:extLst>
              <a:ext uri="{FF2B5EF4-FFF2-40B4-BE49-F238E27FC236}">
                <a16:creationId xmlns:a16="http://schemas.microsoft.com/office/drawing/2014/main" id="{62AEF5FE-6C45-4BF6-9676-571742C3CDD7}"/>
              </a:ext>
            </a:extLst>
          </p:cNvPr>
          <p:cNvSpPr txBox="1"/>
          <p:nvPr/>
        </p:nvSpPr>
        <p:spPr>
          <a:xfrm>
            <a:off x="3291360" y="327600"/>
            <a:ext cx="5609279" cy="512961"/>
          </a:xfrm>
          <a:prstGeom prst="rect">
            <a:avLst/>
          </a:prstGeom>
          <a:noFill/>
        </p:spPr>
        <p:txBody>
          <a:bodyPr wrap="square" lIns="0" tIns="0" rIns="0" bIns="0" rtlCol="0">
            <a:spAutoFit/>
          </a:bodyPr>
          <a:lstStyle/>
          <a:p>
            <a:pPr>
              <a:lnSpc>
                <a:spcPts val="4000"/>
              </a:lnSpc>
            </a:pPr>
            <a:r>
              <a:rPr lang="en-US" sz="4400" b="1">
                <a:solidFill>
                  <a:srgbClr val="002060"/>
                </a:solidFill>
                <a:latin typeface="Segoe UI" panose="020B0502040204020203" pitchFamily="34" charset="0"/>
                <a:cs typeface="Segoe UI" panose="020B0502040204020203" pitchFamily="34" charset="0"/>
              </a:rPr>
              <a:t>Architettura e Servizi</a:t>
            </a:r>
          </a:p>
        </p:txBody>
      </p:sp>
      <p:pic>
        <p:nvPicPr>
          <p:cNvPr id="69" name="Immagine 68" descr="Immagine che contiene testo, Carattere, logo, simbolo&#10;&#10;Descrizione generata automaticamente">
            <a:extLst>
              <a:ext uri="{FF2B5EF4-FFF2-40B4-BE49-F238E27FC236}">
                <a16:creationId xmlns:a16="http://schemas.microsoft.com/office/drawing/2014/main" id="{DD93A340-F1A3-4546-7E69-7835CC5A869C}"/>
              </a:ext>
            </a:extLst>
          </p:cNvPr>
          <p:cNvPicPr>
            <a:picLocks noChangeAspect="1"/>
          </p:cNvPicPr>
          <p:nvPr/>
        </p:nvPicPr>
        <p:blipFill>
          <a:blip r:embed="rId3"/>
          <a:stretch>
            <a:fillRect/>
          </a:stretch>
        </p:blipFill>
        <p:spPr>
          <a:xfrm>
            <a:off x="122830" y="142843"/>
            <a:ext cx="1787858" cy="503622"/>
          </a:xfrm>
          <a:prstGeom prst="rect">
            <a:avLst/>
          </a:prstGeom>
        </p:spPr>
      </p:pic>
      <p:sp>
        <p:nvSpPr>
          <p:cNvPr id="70" name="CasellaDiTesto 69">
            <a:extLst>
              <a:ext uri="{FF2B5EF4-FFF2-40B4-BE49-F238E27FC236}">
                <a16:creationId xmlns:a16="http://schemas.microsoft.com/office/drawing/2014/main" id="{8C9CA1A5-FE25-C1CF-2C9F-18E16ADD8D79}"/>
              </a:ext>
            </a:extLst>
          </p:cNvPr>
          <p:cNvSpPr txBox="1"/>
          <p:nvPr/>
        </p:nvSpPr>
        <p:spPr>
          <a:xfrm>
            <a:off x="0" y="681202"/>
            <a:ext cx="2844048" cy="215444"/>
          </a:xfrm>
          <a:prstGeom prst="rect">
            <a:avLst/>
          </a:prstGeom>
          <a:noFill/>
        </p:spPr>
        <p:txBody>
          <a:bodyPr wrap="none" rtlCol="0">
            <a:spAutoFit/>
          </a:bodyPr>
          <a:lstStyle/>
          <a:p>
            <a:r>
              <a:rPr lang="it-IT" sz="800">
                <a:latin typeface="Adobe Caslon Pro" panose="0205050205050A020403" pitchFamily="18" charset="0"/>
                <a:ea typeface="NSimSun" panose="02010609030101010101" pitchFamily="49" charset="-122"/>
              </a:rPr>
              <a:t>Dip. di Ingegneria Elettrica e delle Tecnologie dell’Informazione</a:t>
            </a:r>
          </a:p>
        </p:txBody>
      </p:sp>
      <p:sp>
        <p:nvSpPr>
          <p:cNvPr id="7" name="TextBox 1">
            <a:extLst>
              <a:ext uri="{FF2B5EF4-FFF2-40B4-BE49-F238E27FC236}">
                <a16:creationId xmlns:a16="http://schemas.microsoft.com/office/drawing/2014/main" id="{7D8D20A7-E1B1-F1F8-6FBB-57A2750CF7D4}"/>
              </a:ext>
            </a:extLst>
          </p:cNvPr>
          <p:cNvSpPr txBox="1"/>
          <p:nvPr/>
        </p:nvSpPr>
        <p:spPr>
          <a:xfrm>
            <a:off x="4157350" y="1051200"/>
            <a:ext cx="3877298" cy="454420"/>
          </a:xfrm>
          <a:prstGeom prst="rect">
            <a:avLst/>
          </a:prstGeom>
          <a:noFill/>
        </p:spPr>
        <p:txBody>
          <a:bodyPr wrap="square" lIns="0" tIns="0" rIns="0" bIns="0" rtlCol="0">
            <a:spAutoFit/>
          </a:bodyPr>
          <a:lstStyle/>
          <a:p>
            <a:pPr>
              <a:lnSpc>
                <a:spcPts val="4000"/>
              </a:lnSpc>
            </a:pPr>
            <a:r>
              <a:rPr lang="en-US" sz="2400" b="1">
                <a:solidFill>
                  <a:schemeClr val="accent1">
                    <a:lumMod val="50000"/>
                  </a:schemeClr>
                </a:solidFill>
                <a:latin typeface="Segoe UI" panose="020B0502040204020203" pitchFamily="34" charset="0"/>
                <a:cs typeface="Segoe UI" panose="020B0502040204020203" pitchFamily="34" charset="0"/>
              </a:rPr>
              <a:t>AWS Architecture Diagram</a:t>
            </a:r>
          </a:p>
        </p:txBody>
      </p:sp>
      <p:cxnSp>
        <p:nvCxnSpPr>
          <p:cNvPr id="11" name="Connettore diritto 10">
            <a:extLst>
              <a:ext uri="{FF2B5EF4-FFF2-40B4-BE49-F238E27FC236}">
                <a16:creationId xmlns:a16="http://schemas.microsoft.com/office/drawing/2014/main" id="{BE642B90-CACB-10C6-B53E-96104CBAB4A0}"/>
              </a:ext>
            </a:extLst>
          </p:cNvPr>
          <p:cNvCxnSpPr>
            <a:cxnSpLocks/>
          </p:cNvCxnSpPr>
          <p:nvPr/>
        </p:nvCxnSpPr>
        <p:spPr>
          <a:xfrm>
            <a:off x="4236720" y="1565000"/>
            <a:ext cx="371094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Connettore diritto 22">
            <a:extLst>
              <a:ext uri="{FF2B5EF4-FFF2-40B4-BE49-F238E27FC236}">
                <a16:creationId xmlns:a16="http://schemas.microsoft.com/office/drawing/2014/main" id="{D6A84BE6-0620-B482-7348-6D599D730DE5}"/>
              </a:ext>
            </a:extLst>
          </p:cNvPr>
          <p:cNvCxnSpPr>
            <a:cxnSpLocks/>
          </p:cNvCxnSpPr>
          <p:nvPr/>
        </p:nvCxnSpPr>
        <p:spPr>
          <a:xfrm>
            <a:off x="122830" y="974366"/>
            <a:ext cx="1195283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Immagine 4" descr="Immagine che contiene diagramma, Piano, design&#10;&#10;Descrizione generata automaticamente">
            <a:extLst>
              <a:ext uri="{FF2B5EF4-FFF2-40B4-BE49-F238E27FC236}">
                <a16:creationId xmlns:a16="http://schemas.microsoft.com/office/drawing/2014/main" id="{E78EE809-FF5A-B953-59A2-5693E3A086EA}"/>
              </a:ext>
            </a:extLst>
          </p:cNvPr>
          <p:cNvPicPr>
            <a:picLocks noChangeAspect="1"/>
          </p:cNvPicPr>
          <p:nvPr/>
        </p:nvPicPr>
        <p:blipFill rotWithShape="1">
          <a:blip r:embed="rId4"/>
          <a:srcRect l="22114" t="5783" r="22081" b="5505"/>
          <a:stretch/>
        </p:blipFill>
        <p:spPr>
          <a:xfrm>
            <a:off x="3459442" y="2134686"/>
            <a:ext cx="5265495" cy="4708299"/>
          </a:xfrm>
          <a:prstGeom prst="rect">
            <a:avLst/>
          </a:prstGeom>
        </p:spPr>
      </p:pic>
      <p:sp>
        <p:nvSpPr>
          <p:cNvPr id="3" name="TextBox 4">
            <a:extLst>
              <a:ext uri="{FF2B5EF4-FFF2-40B4-BE49-F238E27FC236}">
                <a16:creationId xmlns:a16="http://schemas.microsoft.com/office/drawing/2014/main" id="{85D198CE-1B68-09FA-37C1-739023609CA9}"/>
              </a:ext>
            </a:extLst>
          </p:cNvPr>
          <p:cNvSpPr txBox="1"/>
          <p:nvPr/>
        </p:nvSpPr>
        <p:spPr>
          <a:xfrm>
            <a:off x="122830" y="1634400"/>
            <a:ext cx="12069170" cy="430887"/>
          </a:xfrm>
          <a:prstGeom prst="rect">
            <a:avLst/>
          </a:prstGeom>
        </p:spPr>
        <p:txBody>
          <a:bodyPr wrap="square" lIns="0" tIns="0" rIns="0" bIns="0">
            <a:spAutoFit/>
          </a:bodyPr>
          <a:lstStyle>
            <a:defPPr>
              <a:defRPr lang="en-US"/>
            </a:defPPr>
            <a:lvl1pPr>
              <a:defRPr sz="1600" i="1">
                <a:solidFill>
                  <a:srgbClr val="002060"/>
                </a:solidFill>
                <a:latin typeface="+mj-lt"/>
                <a:cs typeface="Segoe UI" panose="020B0502040204020203" pitchFamily="34" charset="0"/>
              </a:defRPr>
            </a:lvl1pPr>
          </a:lstStyle>
          <a:p>
            <a:r>
              <a:rPr lang="it-IT" sz="1400" i="0"/>
              <a:t>Un AWS Deployment Diagram è una rappresentazione visiva che illustra la disposizione e la configurazione delle risorse e dei servizi di Amazon Web Services (AWS) in un'infrastruttura cloud, mostrando come queste risorse interagiscono tra loro e come vengono distribuite all'interno dell'architettura del sistema.</a:t>
            </a:r>
          </a:p>
        </p:txBody>
      </p:sp>
    </p:spTree>
    <p:extLst>
      <p:ext uri="{BB962C8B-B14F-4D97-AF65-F5344CB8AC3E}">
        <p14:creationId xmlns:p14="http://schemas.microsoft.com/office/powerpoint/2010/main" val="890928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arn(outVertical)">
                                      <p:cBhvr>
                                        <p:cTn id="7" dur="2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Immagine 14" descr="Immagine che contiene testo, Carattere, logo, Elementi grafici&#10;&#10;Descrizione generata automaticamente">
            <a:extLst>
              <a:ext uri="{FF2B5EF4-FFF2-40B4-BE49-F238E27FC236}">
                <a16:creationId xmlns:a16="http://schemas.microsoft.com/office/drawing/2014/main" id="{520F538A-1EFC-6F0D-6BAE-6F4BFB5770C0}"/>
              </a:ext>
            </a:extLst>
          </p:cNvPr>
          <p:cNvPicPr>
            <a:picLocks noChangeAspect="1"/>
          </p:cNvPicPr>
          <p:nvPr/>
        </p:nvPicPr>
        <p:blipFill>
          <a:blip r:embed="rId3"/>
          <a:stretch>
            <a:fillRect/>
          </a:stretch>
        </p:blipFill>
        <p:spPr>
          <a:xfrm>
            <a:off x="9256476" y="2303037"/>
            <a:ext cx="1549438" cy="740502"/>
          </a:xfrm>
          <a:prstGeom prst="rect">
            <a:avLst/>
          </a:prstGeom>
        </p:spPr>
      </p:pic>
      <p:sp>
        <p:nvSpPr>
          <p:cNvPr id="13" name="Rectangle 2" descr="This is an image of a desk with laptop computers and people working.">
            <a:extLst>
              <a:ext uri="{FF2B5EF4-FFF2-40B4-BE49-F238E27FC236}">
                <a16:creationId xmlns:a16="http://schemas.microsoft.com/office/drawing/2014/main" id="{3E5B1C40-E7FB-3A7E-0E4D-AB28CA97936D}"/>
              </a:ext>
            </a:extLst>
          </p:cNvPr>
          <p:cNvSpPr/>
          <p:nvPr/>
        </p:nvSpPr>
        <p:spPr>
          <a:xfrm>
            <a:off x="595038" y="1901885"/>
            <a:ext cx="10964101" cy="1384995"/>
          </a:xfrm>
          <a:prstGeom prst="roundRect">
            <a:avLst/>
          </a:prstGeom>
          <a:gradFill>
            <a:gsLst>
              <a:gs pos="1000">
                <a:srgbClr val="7CEFD8">
                  <a:alpha val="79000"/>
                </a:srgbClr>
              </a:gs>
              <a:gs pos="79000">
                <a:srgbClr val="6672E4">
                  <a:alpha val="84000"/>
                </a:srgbClr>
              </a:gs>
              <a:gs pos="98000">
                <a:srgbClr val="882BE5">
                  <a:alpha val="66000"/>
                </a:srgbClr>
              </a:gs>
            </a:gsLst>
            <a:lin ang="5400000" scaled="1"/>
          </a:gradFill>
          <a:ln w="12700" cap="flat">
            <a:noFill/>
            <a:prstDash val="solid"/>
            <a:miter lim="800000"/>
            <a:headEnd/>
            <a:tailEnd/>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a:solidFill>
                <a:schemeClr val="tx1"/>
              </a:solidFill>
            </a:endParaRPr>
          </a:p>
        </p:txBody>
      </p:sp>
      <p:sp>
        <p:nvSpPr>
          <p:cNvPr id="68" name="Title 67" hidden="1">
            <a:extLst>
              <a:ext uri="{FF2B5EF4-FFF2-40B4-BE49-F238E27FC236}">
                <a16:creationId xmlns:a16="http://schemas.microsoft.com/office/drawing/2014/main" id="{3D46526D-118F-4F6F-BAE0-066F422EBD1E}"/>
              </a:ext>
            </a:extLst>
          </p:cNvPr>
          <p:cNvSpPr>
            <a:spLocks noGrp="1"/>
          </p:cNvSpPr>
          <p:nvPr>
            <p:ph type="title"/>
          </p:nvPr>
        </p:nvSpPr>
        <p:spPr/>
        <p:txBody>
          <a:bodyPr/>
          <a:lstStyle/>
          <a:p>
            <a:r>
              <a:rPr lang="en-US"/>
              <a:t>Human resources slide 3</a:t>
            </a:r>
          </a:p>
        </p:txBody>
      </p:sp>
      <p:cxnSp>
        <p:nvCxnSpPr>
          <p:cNvPr id="25" name="Connettore diritto 24">
            <a:extLst>
              <a:ext uri="{FF2B5EF4-FFF2-40B4-BE49-F238E27FC236}">
                <a16:creationId xmlns:a16="http://schemas.microsoft.com/office/drawing/2014/main" id="{F34CCCFE-A208-A168-A9F0-346B7A1E6E2F}"/>
              </a:ext>
            </a:extLst>
          </p:cNvPr>
          <p:cNvCxnSpPr>
            <a:cxnSpLocks/>
          </p:cNvCxnSpPr>
          <p:nvPr/>
        </p:nvCxnSpPr>
        <p:spPr>
          <a:xfrm>
            <a:off x="122830" y="974366"/>
            <a:ext cx="1195283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 name="Immagine 1" descr="Immagine che contiene testo, Carattere, logo, simbolo&#10;&#10;Descrizione generata automaticamente">
            <a:extLst>
              <a:ext uri="{FF2B5EF4-FFF2-40B4-BE49-F238E27FC236}">
                <a16:creationId xmlns:a16="http://schemas.microsoft.com/office/drawing/2014/main" id="{9AD0B3B6-5CFF-4EDB-B544-1ED89D77C385}"/>
              </a:ext>
            </a:extLst>
          </p:cNvPr>
          <p:cNvPicPr>
            <a:picLocks noChangeAspect="1"/>
          </p:cNvPicPr>
          <p:nvPr/>
        </p:nvPicPr>
        <p:blipFill>
          <a:blip r:embed="rId4"/>
          <a:stretch>
            <a:fillRect/>
          </a:stretch>
        </p:blipFill>
        <p:spPr>
          <a:xfrm>
            <a:off x="122830" y="142843"/>
            <a:ext cx="1787858" cy="503622"/>
          </a:xfrm>
          <a:prstGeom prst="rect">
            <a:avLst/>
          </a:prstGeom>
        </p:spPr>
      </p:pic>
      <p:sp>
        <p:nvSpPr>
          <p:cNvPr id="4" name="CasellaDiTesto 3">
            <a:extLst>
              <a:ext uri="{FF2B5EF4-FFF2-40B4-BE49-F238E27FC236}">
                <a16:creationId xmlns:a16="http://schemas.microsoft.com/office/drawing/2014/main" id="{7B503EC1-E8A7-277B-5AEC-FF53393C5634}"/>
              </a:ext>
            </a:extLst>
          </p:cNvPr>
          <p:cNvSpPr txBox="1"/>
          <p:nvPr/>
        </p:nvSpPr>
        <p:spPr>
          <a:xfrm>
            <a:off x="0" y="681202"/>
            <a:ext cx="2844048" cy="215444"/>
          </a:xfrm>
          <a:prstGeom prst="rect">
            <a:avLst/>
          </a:prstGeom>
          <a:noFill/>
        </p:spPr>
        <p:txBody>
          <a:bodyPr wrap="none" rtlCol="0">
            <a:spAutoFit/>
          </a:bodyPr>
          <a:lstStyle/>
          <a:p>
            <a:r>
              <a:rPr lang="it-IT" sz="800">
                <a:latin typeface="Adobe Caslon Pro" panose="0205050205050A020403" pitchFamily="18" charset="0"/>
                <a:ea typeface="NSimSun" panose="02010609030101010101" pitchFamily="49" charset="-122"/>
              </a:rPr>
              <a:t>Dip. di Ingegneria Elettrica e delle Tecnologie dell’Informazione</a:t>
            </a:r>
          </a:p>
        </p:txBody>
      </p:sp>
      <p:sp>
        <p:nvSpPr>
          <p:cNvPr id="8" name="TextBox 1">
            <a:extLst>
              <a:ext uri="{FF2B5EF4-FFF2-40B4-BE49-F238E27FC236}">
                <a16:creationId xmlns:a16="http://schemas.microsoft.com/office/drawing/2014/main" id="{655D0F37-5227-DEA3-2232-A6F45ABE66C8}"/>
              </a:ext>
            </a:extLst>
          </p:cNvPr>
          <p:cNvSpPr txBox="1"/>
          <p:nvPr/>
        </p:nvSpPr>
        <p:spPr>
          <a:xfrm>
            <a:off x="3241154" y="325435"/>
            <a:ext cx="5709687" cy="512961"/>
          </a:xfrm>
          <a:prstGeom prst="rect">
            <a:avLst/>
          </a:prstGeom>
          <a:noFill/>
        </p:spPr>
        <p:txBody>
          <a:bodyPr wrap="square" lIns="0" tIns="0" rIns="0" bIns="0" rtlCol="0">
            <a:spAutoFit/>
          </a:bodyPr>
          <a:lstStyle/>
          <a:p>
            <a:pPr>
              <a:lnSpc>
                <a:spcPts val="4000"/>
              </a:lnSpc>
            </a:pPr>
            <a:r>
              <a:rPr lang="en-US" sz="4400" b="1">
                <a:solidFill>
                  <a:srgbClr val="002060"/>
                </a:solidFill>
                <a:latin typeface="Segoe UI" panose="020B0502040204020203" pitchFamily="34" charset="0"/>
                <a:cs typeface="Segoe UI" panose="020B0502040204020203" pitchFamily="34" charset="0"/>
              </a:rPr>
              <a:t>NIST Control Families</a:t>
            </a:r>
          </a:p>
        </p:txBody>
      </p:sp>
      <p:sp>
        <p:nvSpPr>
          <p:cNvPr id="16" name="TextBox 4">
            <a:extLst>
              <a:ext uri="{FF2B5EF4-FFF2-40B4-BE49-F238E27FC236}">
                <a16:creationId xmlns:a16="http://schemas.microsoft.com/office/drawing/2014/main" id="{0C897FB8-64A0-2536-2201-607E85D9AB04}"/>
              </a:ext>
            </a:extLst>
          </p:cNvPr>
          <p:cNvSpPr txBox="1"/>
          <p:nvPr/>
        </p:nvSpPr>
        <p:spPr>
          <a:xfrm>
            <a:off x="940348" y="2303037"/>
            <a:ext cx="7562903" cy="430887"/>
          </a:xfrm>
          <a:prstGeom prst="rect">
            <a:avLst/>
          </a:prstGeom>
        </p:spPr>
        <p:txBody>
          <a:bodyPr wrap="square" lIns="0" tIns="0" rIns="0" bIns="0">
            <a:spAutoFit/>
          </a:bodyPr>
          <a:lstStyle>
            <a:defPPr>
              <a:defRPr lang="en-US"/>
            </a:defPPr>
            <a:lvl1pPr>
              <a:defRPr sz="1600" i="1">
                <a:solidFill>
                  <a:srgbClr val="002060"/>
                </a:solidFill>
                <a:latin typeface="+mj-lt"/>
                <a:cs typeface="Segoe UI" panose="020B0502040204020203" pitchFamily="34" charset="0"/>
              </a:defRPr>
            </a:lvl1pPr>
          </a:lstStyle>
          <a:p>
            <a:pPr marL="285750" indent="-285750">
              <a:buFont typeface="Arial" panose="020B0604020202020204" pitchFamily="34" charset="0"/>
              <a:buChar char="•"/>
            </a:pPr>
            <a:r>
              <a:rPr lang="it-IT" sz="1400"/>
              <a:t>AC-3 (11) Accesso ristretto a specifici tipi di informazione: implementare un accesso basato su ruolo che permette l’accesso a specifiche informazioni all’interno del database, e non alla sua interezza.</a:t>
            </a:r>
          </a:p>
        </p:txBody>
      </p:sp>
      <p:sp>
        <p:nvSpPr>
          <p:cNvPr id="19" name="TextBox 4">
            <a:extLst>
              <a:ext uri="{FF2B5EF4-FFF2-40B4-BE49-F238E27FC236}">
                <a16:creationId xmlns:a16="http://schemas.microsoft.com/office/drawing/2014/main" id="{65E19256-0439-EC6C-C898-2220A1038244}"/>
              </a:ext>
            </a:extLst>
          </p:cNvPr>
          <p:cNvSpPr txBox="1"/>
          <p:nvPr/>
        </p:nvSpPr>
        <p:spPr>
          <a:xfrm>
            <a:off x="617194" y="3429000"/>
            <a:ext cx="10964101" cy="1384995"/>
          </a:xfrm>
          <a:prstGeom prst="rect">
            <a:avLst/>
          </a:prstGeom>
        </p:spPr>
        <p:txBody>
          <a:bodyPr wrap="square" lIns="0" tIns="0" rIns="0" bIns="0">
            <a:spAutoFit/>
          </a:bodyPr>
          <a:lstStyle>
            <a:defPPr>
              <a:defRPr lang="en-US"/>
            </a:defPPr>
            <a:lvl1pPr>
              <a:defRPr sz="1600" i="1">
                <a:solidFill>
                  <a:srgbClr val="002060"/>
                </a:solidFill>
                <a:latin typeface="+mj-lt"/>
                <a:cs typeface="Segoe UI" panose="020B0502040204020203" pitchFamily="34" charset="0"/>
              </a:defRPr>
            </a:lvl1pPr>
          </a:lstStyle>
          <a:p>
            <a:r>
              <a:rPr lang="it-IT" sz="1800"/>
              <a:t>Ogni servizio nell'ambiente cloud è interconnesso attraverso ruoli che regolamentano l'accesso a specifiche porzioni di risorse designate. Un esempio tangibile di questa interconnessione è evidente nell'uso di AppSync, dove è possibile definire ruoli che consentono operazioni mirate su tabelle specifiche in DynamoDB, compresi i parametri associati agli elementi contenuti in queste tabelle. È importante notare che Cognito gestisce autonomamente il suo database, contribuendo a creare un sistema di gestione dei dati integrato e sicuro all'interno dell'ambiente cloud.</a:t>
            </a:r>
          </a:p>
        </p:txBody>
      </p:sp>
      <p:sp>
        <p:nvSpPr>
          <p:cNvPr id="6" name="TextBox 1">
            <a:extLst>
              <a:ext uri="{FF2B5EF4-FFF2-40B4-BE49-F238E27FC236}">
                <a16:creationId xmlns:a16="http://schemas.microsoft.com/office/drawing/2014/main" id="{B429923D-6A3F-77BA-8FE2-9815882FA2A2}"/>
              </a:ext>
            </a:extLst>
          </p:cNvPr>
          <p:cNvSpPr txBox="1"/>
          <p:nvPr/>
        </p:nvSpPr>
        <p:spPr>
          <a:xfrm>
            <a:off x="4581026" y="1047600"/>
            <a:ext cx="3029942" cy="454420"/>
          </a:xfrm>
          <a:prstGeom prst="rect">
            <a:avLst/>
          </a:prstGeom>
          <a:noFill/>
        </p:spPr>
        <p:txBody>
          <a:bodyPr wrap="square" lIns="0" tIns="0" rIns="0" bIns="0" rtlCol="0">
            <a:spAutoFit/>
          </a:bodyPr>
          <a:lstStyle/>
          <a:p>
            <a:pPr>
              <a:lnSpc>
                <a:spcPts val="4000"/>
              </a:lnSpc>
            </a:pPr>
            <a:r>
              <a:rPr lang="en-US" sz="2400" b="1">
                <a:solidFill>
                  <a:schemeClr val="accent1">
                    <a:lumMod val="50000"/>
                  </a:schemeClr>
                </a:solidFill>
                <a:latin typeface="Segoe UI" panose="020B0502040204020203" pitchFamily="34" charset="0"/>
                <a:cs typeface="Segoe UI" panose="020B0502040204020203" pitchFamily="34" charset="0"/>
              </a:rPr>
              <a:t>AC-3: Enhancements</a:t>
            </a:r>
          </a:p>
        </p:txBody>
      </p:sp>
      <p:cxnSp>
        <p:nvCxnSpPr>
          <p:cNvPr id="7" name="Connettore diritto 6">
            <a:extLst>
              <a:ext uri="{FF2B5EF4-FFF2-40B4-BE49-F238E27FC236}">
                <a16:creationId xmlns:a16="http://schemas.microsoft.com/office/drawing/2014/main" id="{4210A986-8E63-C177-9DAB-C60B152982A1}"/>
              </a:ext>
            </a:extLst>
          </p:cNvPr>
          <p:cNvCxnSpPr>
            <a:cxnSpLocks/>
          </p:cNvCxnSpPr>
          <p:nvPr/>
        </p:nvCxnSpPr>
        <p:spPr>
          <a:xfrm>
            <a:off x="4652093" y="1565000"/>
            <a:ext cx="278992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29245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outVertical)">
                                      <p:cBhvr>
                                        <p:cTn id="7" dur="2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Immagine 14" descr="Immagine che contiene testo, Carattere, logo, Elementi grafici&#10;&#10;Descrizione generata automaticamente">
            <a:extLst>
              <a:ext uri="{FF2B5EF4-FFF2-40B4-BE49-F238E27FC236}">
                <a16:creationId xmlns:a16="http://schemas.microsoft.com/office/drawing/2014/main" id="{520F538A-1EFC-6F0D-6BAE-6F4BFB5770C0}"/>
              </a:ext>
            </a:extLst>
          </p:cNvPr>
          <p:cNvPicPr>
            <a:picLocks noChangeAspect="1"/>
          </p:cNvPicPr>
          <p:nvPr/>
        </p:nvPicPr>
        <p:blipFill>
          <a:blip r:embed="rId3"/>
          <a:stretch>
            <a:fillRect/>
          </a:stretch>
        </p:blipFill>
        <p:spPr>
          <a:xfrm>
            <a:off x="9256476" y="2303037"/>
            <a:ext cx="1549438" cy="740502"/>
          </a:xfrm>
          <a:prstGeom prst="rect">
            <a:avLst/>
          </a:prstGeom>
        </p:spPr>
      </p:pic>
      <p:sp>
        <p:nvSpPr>
          <p:cNvPr id="13" name="Rectangle 2" descr="This is an image of a desk with laptop computers and people working.">
            <a:extLst>
              <a:ext uri="{FF2B5EF4-FFF2-40B4-BE49-F238E27FC236}">
                <a16:creationId xmlns:a16="http://schemas.microsoft.com/office/drawing/2014/main" id="{3E5B1C40-E7FB-3A7E-0E4D-AB28CA97936D}"/>
              </a:ext>
            </a:extLst>
          </p:cNvPr>
          <p:cNvSpPr/>
          <p:nvPr/>
        </p:nvSpPr>
        <p:spPr>
          <a:xfrm>
            <a:off x="595038" y="1901886"/>
            <a:ext cx="10964101" cy="2376435"/>
          </a:xfrm>
          <a:prstGeom prst="roundRect">
            <a:avLst/>
          </a:prstGeom>
          <a:gradFill>
            <a:gsLst>
              <a:gs pos="1000">
                <a:srgbClr val="7CEFD8">
                  <a:alpha val="79000"/>
                </a:srgbClr>
              </a:gs>
              <a:gs pos="79000">
                <a:srgbClr val="6672E4">
                  <a:alpha val="84000"/>
                </a:srgbClr>
              </a:gs>
              <a:gs pos="98000">
                <a:srgbClr val="882BE5">
                  <a:alpha val="66000"/>
                </a:srgbClr>
              </a:gs>
            </a:gsLst>
            <a:lin ang="5400000" scaled="1"/>
          </a:gradFill>
          <a:ln w="12700" cap="flat">
            <a:noFill/>
            <a:prstDash val="solid"/>
            <a:miter lim="800000"/>
            <a:headEnd/>
            <a:tailEnd/>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a:solidFill>
                <a:schemeClr val="tx1"/>
              </a:solidFill>
            </a:endParaRPr>
          </a:p>
        </p:txBody>
      </p:sp>
      <p:sp>
        <p:nvSpPr>
          <p:cNvPr id="68" name="Title 67" hidden="1">
            <a:extLst>
              <a:ext uri="{FF2B5EF4-FFF2-40B4-BE49-F238E27FC236}">
                <a16:creationId xmlns:a16="http://schemas.microsoft.com/office/drawing/2014/main" id="{3D46526D-118F-4F6F-BAE0-066F422EBD1E}"/>
              </a:ext>
            </a:extLst>
          </p:cNvPr>
          <p:cNvSpPr>
            <a:spLocks noGrp="1"/>
          </p:cNvSpPr>
          <p:nvPr>
            <p:ph type="title"/>
          </p:nvPr>
        </p:nvSpPr>
        <p:spPr/>
        <p:txBody>
          <a:bodyPr/>
          <a:lstStyle/>
          <a:p>
            <a:r>
              <a:rPr lang="en-US"/>
              <a:t>Human resources slide 3</a:t>
            </a:r>
          </a:p>
        </p:txBody>
      </p:sp>
      <p:cxnSp>
        <p:nvCxnSpPr>
          <p:cNvPr id="25" name="Connettore diritto 24">
            <a:extLst>
              <a:ext uri="{FF2B5EF4-FFF2-40B4-BE49-F238E27FC236}">
                <a16:creationId xmlns:a16="http://schemas.microsoft.com/office/drawing/2014/main" id="{F34CCCFE-A208-A168-A9F0-346B7A1E6E2F}"/>
              </a:ext>
            </a:extLst>
          </p:cNvPr>
          <p:cNvCxnSpPr>
            <a:cxnSpLocks/>
          </p:cNvCxnSpPr>
          <p:nvPr/>
        </p:nvCxnSpPr>
        <p:spPr>
          <a:xfrm>
            <a:off x="122830" y="974366"/>
            <a:ext cx="1195283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 name="Immagine 1" descr="Immagine che contiene testo, Carattere, logo, simbolo&#10;&#10;Descrizione generata automaticamente">
            <a:extLst>
              <a:ext uri="{FF2B5EF4-FFF2-40B4-BE49-F238E27FC236}">
                <a16:creationId xmlns:a16="http://schemas.microsoft.com/office/drawing/2014/main" id="{9AD0B3B6-5CFF-4EDB-B544-1ED89D77C385}"/>
              </a:ext>
            </a:extLst>
          </p:cNvPr>
          <p:cNvPicPr>
            <a:picLocks noChangeAspect="1"/>
          </p:cNvPicPr>
          <p:nvPr/>
        </p:nvPicPr>
        <p:blipFill>
          <a:blip r:embed="rId4"/>
          <a:stretch>
            <a:fillRect/>
          </a:stretch>
        </p:blipFill>
        <p:spPr>
          <a:xfrm>
            <a:off x="122830" y="142843"/>
            <a:ext cx="1787858" cy="503622"/>
          </a:xfrm>
          <a:prstGeom prst="rect">
            <a:avLst/>
          </a:prstGeom>
        </p:spPr>
      </p:pic>
      <p:sp>
        <p:nvSpPr>
          <p:cNvPr id="4" name="CasellaDiTesto 3">
            <a:extLst>
              <a:ext uri="{FF2B5EF4-FFF2-40B4-BE49-F238E27FC236}">
                <a16:creationId xmlns:a16="http://schemas.microsoft.com/office/drawing/2014/main" id="{7B503EC1-E8A7-277B-5AEC-FF53393C5634}"/>
              </a:ext>
            </a:extLst>
          </p:cNvPr>
          <p:cNvSpPr txBox="1"/>
          <p:nvPr/>
        </p:nvSpPr>
        <p:spPr>
          <a:xfrm>
            <a:off x="0" y="681202"/>
            <a:ext cx="2844048" cy="215444"/>
          </a:xfrm>
          <a:prstGeom prst="rect">
            <a:avLst/>
          </a:prstGeom>
          <a:noFill/>
        </p:spPr>
        <p:txBody>
          <a:bodyPr wrap="none" rtlCol="0">
            <a:spAutoFit/>
          </a:bodyPr>
          <a:lstStyle/>
          <a:p>
            <a:r>
              <a:rPr lang="it-IT" sz="800">
                <a:latin typeface="Adobe Caslon Pro" panose="0205050205050A020403" pitchFamily="18" charset="0"/>
                <a:ea typeface="NSimSun" panose="02010609030101010101" pitchFamily="49" charset="-122"/>
              </a:rPr>
              <a:t>Dip. di Ingegneria Elettrica e delle Tecnologie dell’Informazione</a:t>
            </a:r>
          </a:p>
        </p:txBody>
      </p:sp>
      <p:sp>
        <p:nvSpPr>
          <p:cNvPr id="8" name="TextBox 1">
            <a:extLst>
              <a:ext uri="{FF2B5EF4-FFF2-40B4-BE49-F238E27FC236}">
                <a16:creationId xmlns:a16="http://schemas.microsoft.com/office/drawing/2014/main" id="{655D0F37-5227-DEA3-2232-A6F45ABE66C8}"/>
              </a:ext>
            </a:extLst>
          </p:cNvPr>
          <p:cNvSpPr txBox="1"/>
          <p:nvPr/>
        </p:nvSpPr>
        <p:spPr>
          <a:xfrm>
            <a:off x="3241154" y="325435"/>
            <a:ext cx="5709687" cy="512961"/>
          </a:xfrm>
          <a:prstGeom prst="rect">
            <a:avLst/>
          </a:prstGeom>
          <a:noFill/>
        </p:spPr>
        <p:txBody>
          <a:bodyPr wrap="square" lIns="0" tIns="0" rIns="0" bIns="0" rtlCol="0">
            <a:spAutoFit/>
          </a:bodyPr>
          <a:lstStyle/>
          <a:p>
            <a:pPr>
              <a:lnSpc>
                <a:spcPts val="4000"/>
              </a:lnSpc>
            </a:pPr>
            <a:r>
              <a:rPr lang="en-US" sz="4400" b="1">
                <a:solidFill>
                  <a:srgbClr val="002060"/>
                </a:solidFill>
                <a:latin typeface="Segoe UI" panose="020B0502040204020203" pitchFamily="34" charset="0"/>
                <a:cs typeface="Segoe UI" panose="020B0502040204020203" pitchFamily="34" charset="0"/>
              </a:rPr>
              <a:t>NIST Control Families</a:t>
            </a:r>
          </a:p>
        </p:txBody>
      </p:sp>
      <p:sp>
        <p:nvSpPr>
          <p:cNvPr id="16" name="TextBox 4">
            <a:extLst>
              <a:ext uri="{FF2B5EF4-FFF2-40B4-BE49-F238E27FC236}">
                <a16:creationId xmlns:a16="http://schemas.microsoft.com/office/drawing/2014/main" id="{0C897FB8-64A0-2536-2201-607E85D9AB04}"/>
              </a:ext>
            </a:extLst>
          </p:cNvPr>
          <p:cNvSpPr txBox="1"/>
          <p:nvPr/>
        </p:nvSpPr>
        <p:spPr>
          <a:xfrm>
            <a:off x="940348" y="2303037"/>
            <a:ext cx="7562903" cy="1508105"/>
          </a:xfrm>
          <a:prstGeom prst="rect">
            <a:avLst/>
          </a:prstGeom>
        </p:spPr>
        <p:txBody>
          <a:bodyPr wrap="square" lIns="0" tIns="0" rIns="0" bIns="0">
            <a:spAutoFit/>
          </a:bodyPr>
          <a:lstStyle>
            <a:defPPr>
              <a:defRPr lang="en-US"/>
            </a:defPPr>
            <a:lvl1pPr>
              <a:defRPr sz="1600" i="1">
                <a:solidFill>
                  <a:srgbClr val="002060"/>
                </a:solidFill>
                <a:latin typeface="+mj-lt"/>
                <a:cs typeface="Segoe UI" panose="020B0502040204020203" pitchFamily="34" charset="0"/>
              </a:defRPr>
            </a:lvl1pPr>
          </a:lstStyle>
          <a:p>
            <a:r>
              <a:rPr lang="it-IT" sz="1400"/>
              <a:t>Il controllo di accesso AC-5 è progettato per suddividere le responsabilità tra gli utenti e i processi all'interno di un sistema. L'obiettivo principale è mitigare i rischi associati alla potenziale cattiva gestione o al cattivo uso delle risorse del sistema.</a:t>
            </a:r>
          </a:p>
          <a:p>
            <a:endParaRPr lang="it-IT" sz="1400"/>
          </a:p>
          <a:p>
            <a:r>
              <a:rPr lang="it-IT" sz="1400"/>
              <a:t>1. Separazione dei compiti definiti dall'organizzazione degli individui;</a:t>
            </a:r>
          </a:p>
          <a:p>
            <a:r>
              <a:rPr lang="it-IT" sz="1400"/>
              <a:t>2. Documenta la separazione dei compiti degli individui;</a:t>
            </a:r>
          </a:p>
          <a:p>
            <a:r>
              <a:rPr lang="it-IT" sz="1400"/>
              <a:t>3. Definisce le autorizzazioni di accesso al sistema informativo per supportare la separazione dei compiti.</a:t>
            </a:r>
          </a:p>
        </p:txBody>
      </p:sp>
      <p:sp>
        <p:nvSpPr>
          <p:cNvPr id="19" name="TextBox 4">
            <a:extLst>
              <a:ext uri="{FF2B5EF4-FFF2-40B4-BE49-F238E27FC236}">
                <a16:creationId xmlns:a16="http://schemas.microsoft.com/office/drawing/2014/main" id="{65E19256-0439-EC6C-C898-2220A1038244}"/>
              </a:ext>
            </a:extLst>
          </p:cNvPr>
          <p:cNvSpPr txBox="1"/>
          <p:nvPr/>
        </p:nvSpPr>
        <p:spPr>
          <a:xfrm>
            <a:off x="595038" y="4361858"/>
            <a:ext cx="10964101" cy="2215991"/>
          </a:xfrm>
          <a:prstGeom prst="rect">
            <a:avLst/>
          </a:prstGeom>
        </p:spPr>
        <p:txBody>
          <a:bodyPr wrap="square" lIns="0" tIns="0" rIns="0" bIns="0">
            <a:spAutoFit/>
          </a:bodyPr>
          <a:lstStyle>
            <a:defPPr>
              <a:defRPr lang="en-US"/>
            </a:defPPr>
            <a:lvl1pPr>
              <a:defRPr sz="1600" i="1">
                <a:solidFill>
                  <a:srgbClr val="002060"/>
                </a:solidFill>
                <a:latin typeface="+mj-lt"/>
                <a:cs typeface="Segoe UI" panose="020B0502040204020203" pitchFamily="34" charset="0"/>
              </a:defRPr>
            </a:lvl1pPr>
          </a:lstStyle>
          <a:p>
            <a:r>
              <a:rPr lang="it-IT" sz="1800"/>
              <a:t>Nel contesto dell'applicazione FavolApp, la separazione delle operazioni tra gli utenti attraverso l'assegnazione di ruoli IAM è cruciale per garantire una gestione sicura e coerente delle risorse di sistema. Ogni tipo di utente è associato a un ruolo specifico che definisce le autorizzazioni e le azioni consentite. Questa distinzione operativa assicura che gli utenti possano eseguire solo le operazioni rilevanti alle loro responsabilità designando chiaramente quali attività sono a loro disposizione. Tale disgiunzione operativa non solo evita conflitti di interesse, ma contribuisce anche a mantenere un ambiente di lavoro efficiente e sicuro. Inoltre, l'utilizzo di servizi come Cognito, AppSync e DynamoDB per la gestione dei ruoli IAM offre un approccio scalabile e flessibile, consentendo aggiornamenti dinamici per adattarsi alle esigenze mutevoli dell'applicazione nel tempo.</a:t>
            </a:r>
          </a:p>
        </p:txBody>
      </p:sp>
      <p:sp>
        <p:nvSpPr>
          <p:cNvPr id="3" name="TextBox 1">
            <a:extLst>
              <a:ext uri="{FF2B5EF4-FFF2-40B4-BE49-F238E27FC236}">
                <a16:creationId xmlns:a16="http://schemas.microsoft.com/office/drawing/2014/main" id="{7E1410A8-194D-1BE7-B391-8DD57ECBBA26}"/>
              </a:ext>
            </a:extLst>
          </p:cNvPr>
          <p:cNvSpPr txBox="1"/>
          <p:nvPr/>
        </p:nvSpPr>
        <p:spPr>
          <a:xfrm>
            <a:off x="4165434" y="1047600"/>
            <a:ext cx="3861125" cy="454420"/>
          </a:xfrm>
          <a:prstGeom prst="rect">
            <a:avLst/>
          </a:prstGeom>
          <a:noFill/>
        </p:spPr>
        <p:txBody>
          <a:bodyPr wrap="square" lIns="0" tIns="0" rIns="0" bIns="0" rtlCol="0">
            <a:spAutoFit/>
          </a:bodyPr>
          <a:lstStyle/>
          <a:p>
            <a:pPr>
              <a:lnSpc>
                <a:spcPts val="4000"/>
              </a:lnSpc>
            </a:pPr>
            <a:r>
              <a:rPr lang="en-US" sz="2400" b="1">
                <a:solidFill>
                  <a:schemeClr val="accent1">
                    <a:lumMod val="50000"/>
                  </a:schemeClr>
                </a:solidFill>
                <a:latin typeface="Segoe UI" panose="020B0502040204020203" pitchFamily="34" charset="0"/>
                <a:cs typeface="Segoe UI" panose="020B0502040204020203" pitchFamily="34" charset="0"/>
              </a:rPr>
              <a:t>AC-5: Separation of Duties</a:t>
            </a:r>
          </a:p>
        </p:txBody>
      </p:sp>
      <p:cxnSp>
        <p:nvCxnSpPr>
          <p:cNvPr id="5" name="Connettore diritto 4">
            <a:extLst>
              <a:ext uri="{FF2B5EF4-FFF2-40B4-BE49-F238E27FC236}">
                <a16:creationId xmlns:a16="http://schemas.microsoft.com/office/drawing/2014/main" id="{7FEF40D8-7293-47E6-1C11-0F1550A33652}"/>
              </a:ext>
            </a:extLst>
          </p:cNvPr>
          <p:cNvCxnSpPr>
            <a:cxnSpLocks/>
          </p:cNvCxnSpPr>
          <p:nvPr/>
        </p:nvCxnSpPr>
        <p:spPr>
          <a:xfrm>
            <a:off x="4244952" y="1565000"/>
            <a:ext cx="369097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870125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outVertical)">
                                      <p:cBhvr>
                                        <p:cTn id="7" dur="2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Immagine 14" descr="Immagine che contiene testo, Carattere, logo, Elementi grafici&#10;&#10;Descrizione generata automaticamente">
            <a:extLst>
              <a:ext uri="{FF2B5EF4-FFF2-40B4-BE49-F238E27FC236}">
                <a16:creationId xmlns:a16="http://schemas.microsoft.com/office/drawing/2014/main" id="{520F538A-1EFC-6F0D-6BAE-6F4BFB5770C0}"/>
              </a:ext>
            </a:extLst>
          </p:cNvPr>
          <p:cNvPicPr>
            <a:picLocks noChangeAspect="1"/>
          </p:cNvPicPr>
          <p:nvPr/>
        </p:nvPicPr>
        <p:blipFill>
          <a:blip r:embed="rId3"/>
          <a:stretch>
            <a:fillRect/>
          </a:stretch>
        </p:blipFill>
        <p:spPr>
          <a:xfrm>
            <a:off x="9256476" y="2303037"/>
            <a:ext cx="1549438" cy="740502"/>
          </a:xfrm>
          <a:prstGeom prst="rect">
            <a:avLst/>
          </a:prstGeom>
        </p:spPr>
      </p:pic>
      <p:sp>
        <p:nvSpPr>
          <p:cNvPr id="13" name="Rectangle 2" descr="This is an image of a desk with laptop computers and people working.">
            <a:extLst>
              <a:ext uri="{FF2B5EF4-FFF2-40B4-BE49-F238E27FC236}">
                <a16:creationId xmlns:a16="http://schemas.microsoft.com/office/drawing/2014/main" id="{3E5B1C40-E7FB-3A7E-0E4D-AB28CA97936D}"/>
              </a:ext>
            </a:extLst>
          </p:cNvPr>
          <p:cNvSpPr/>
          <p:nvPr/>
        </p:nvSpPr>
        <p:spPr>
          <a:xfrm>
            <a:off x="595038" y="1901887"/>
            <a:ext cx="10964101" cy="1527114"/>
          </a:xfrm>
          <a:prstGeom prst="roundRect">
            <a:avLst/>
          </a:prstGeom>
          <a:gradFill>
            <a:gsLst>
              <a:gs pos="1000">
                <a:srgbClr val="7CEFD8">
                  <a:alpha val="79000"/>
                </a:srgbClr>
              </a:gs>
              <a:gs pos="79000">
                <a:srgbClr val="6672E4">
                  <a:alpha val="84000"/>
                </a:srgbClr>
              </a:gs>
              <a:gs pos="98000">
                <a:srgbClr val="882BE5">
                  <a:alpha val="66000"/>
                </a:srgbClr>
              </a:gs>
            </a:gsLst>
            <a:lin ang="5400000" scaled="1"/>
          </a:gradFill>
          <a:ln w="12700" cap="flat">
            <a:noFill/>
            <a:prstDash val="solid"/>
            <a:miter lim="800000"/>
            <a:headEnd/>
            <a:tailEnd/>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a:solidFill>
                <a:schemeClr val="tx1"/>
              </a:solidFill>
            </a:endParaRPr>
          </a:p>
        </p:txBody>
      </p:sp>
      <p:sp>
        <p:nvSpPr>
          <p:cNvPr id="68" name="Title 67" hidden="1">
            <a:extLst>
              <a:ext uri="{FF2B5EF4-FFF2-40B4-BE49-F238E27FC236}">
                <a16:creationId xmlns:a16="http://schemas.microsoft.com/office/drawing/2014/main" id="{3D46526D-118F-4F6F-BAE0-066F422EBD1E}"/>
              </a:ext>
            </a:extLst>
          </p:cNvPr>
          <p:cNvSpPr>
            <a:spLocks noGrp="1"/>
          </p:cNvSpPr>
          <p:nvPr>
            <p:ph type="title"/>
          </p:nvPr>
        </p:nvSpPr>
        <p:spPr/>
        <p:txBody>
          <a:bodyPr/>
          <a:lstStyle/>
          <a:p>
            <a:r>
              <a:rPr lang="en-US"/>
              <a:t>Human resources slide 3</a:t>
            </a:r>
          </a:p>
        </p:txBody>
      </p:sp>
      <p:cxnSp>
        <p:nvCxnSpPr>
          <p:cNvPr id="25" name="Connettore diritto 24">
            <a:extLst>
              <a:ext uri="{FF2B5EF4-FFF2-40B4-BE49-F238E27FC236}">
                <a16:creationId xmlns:a16="http://schemas.microsoft.com/office/drawing/2014/main" id="{F34CCCFE-A208-A168-A9F0-346B7A1E6E2F}"/>
              </a:ext>
            </a:extLst>
          </p:cNvPr>
          <p:cNvCxnSpPr>
            <a:cxnSpLocks/>
          </p:cNvCxnSpPr>
          <p:nvPr/>
        </p:nvCxnSpPr>
        <p:spPr>
          <a:xfrm>
            <a:off x="122830" y="974366"/>
            <a:ext cx="1195283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 name="Immagine 1" descr="Immagine che contiene testo, Carattere, logo, simbolo&#10;&#10;Descrizione generata automaticamente">
            <a:extLst>
              <a:ext uri="{FF2B5EF4-FFF2-40B4-BE49-F238E27FC236}">
                <a16:creationId xmlns:a16="http://schemas.microsoft.com/office/drawing/2014/main" id="{9AD0B3B6-5CFF-4EDB-B544-1ED89D77C385}"/>
              </a:ext>
            </a:extLst>
          </p:cNvPr>
          <p:cNvPicPr>
            <a:picLocks noChangeAspect="1"/>
          </p:cNvPicPr>
          <p:nvPr/>
        </p:nvPicPr>
        <p:blipFill>
          <a:blip r:embed="rId4"/>
          <a:stretch>
            <a:fillRect/>
          </a:stretch>
        </p:blipFill>
        <p:spPr>
          <a:xfrm>
            <a:off x="122830" y="142843"/>
            <a:ext cx="1787858" cy="503622"/>
          </a:xfrm>
          <a:prstGeom prst="rect">
            <a:avLst/>
          </a:prstGeom>
        </p:spPr>
      </p:pic>
      <p:sp>
        <p:nvSpPr>
          <p:cNvPr id="4" name="CasellaDiTesto 3">
            <a:extLst>
              <a:ext uri="{FF2B5EF4-FFF2-40B4-BE49-F238E27FC236}">
                <a16:creationId xmlns:a16="http://schemas.microsoft.com/office/drawing/2014/main" id="{7B503EC1-E8A7-277B-5AEC-FF53393C5634}"/>
              </a:ext>
            </a:extLst>
          </p:cNvPr>
          <p:cNvSpPr txBox="1"/>
          <p:nvPr/>
        </p:nvSpPr>
        <p:spPr>
          <a:xfrm>
            <a:off x="0" y="681202"/>
            <a:ext cx="2844048" cy="215444"/>
          </a:xfrm>
          <a:prstGeom prst="rect">
            <a:avLst/>
          </a:prstGeom>
          <a:noFill/>
        </p:spPr>
        <p:txBody>
          <a:bodyPr wrap="none" rtlCol="0">
            <a:spAutoFit/>
          </a:bodyPr>
          <a:lstStyle/>
          <a:p>
            <a:r>
              <a:rPr lang="it-IT" sz="800">
                <a:latin typeface="Adobe Caslon Pro" panose="0205050205050A020403" pitchFamily="18" charset="0"/>
                <a:ea typeface="NSimSun" panose="02010609030101010101" pitchFamily="49" charset="-122"/>
              </a:rPr>
              <a:t>Dip. di Ingegneria Elettrica e delle Tecnologie dell’Informazione</a:t>
            </a:r>
          </a:p>
        </p:txBody>
      </p:sp>
      <p:sp>
        <p:nvSpPr>
          <p:cNvPr id="8" name="TextBox 1">
            <a:extLst>
              <a:ext uri="{FF2B5EF4-FFF2-40B4-BE49-F238E27FC236}">
                <a16:creationId xmlns:a16="http://schemas.microsoft.com/office/drawing/2014/main" id="{655D0F37-5227-DEA3-2232-A6F45ABE66C8}"/>
              </a:ext>
            </a:extLst>
          </p:cNvPr>
          <p:cNvSpPr txBox="1"/>
          <p:nvPr/>
        </p:nvSpPr>
        <p:spPr>
          <a:xfrm>
            <a:off x="3241154" y="325435"/>
            <a:ext cx="5709687" cy="512961"/>
          </a:xfrm>
          <a:prstGeom prst="rect">
            <a:avLst/>
          </a:prstGeom>
          <a:noFill/>
        </p:spPr>
        <p:txBody>
          <a:bodyPr wrap="square" lIns="0" tIns="0" rIns="0" bIns="0" rtlCol="0">
            <a:spAutoFit/>
          </a:bodyPr>
          <a:lstStyle/>
          <a:p>
            <a:pPr>
              <a:lnSpc>
                <a:spcPts val="4000"/>
              </a:lnSpc>
            </a:pPr>
            <a:r>
              <a:rPr lang="en-US" sz="4400" b="1">
                <a:solidFill>
                  <a:srgbClr val="002060"/>
                </a:solidFill>
                <a:latin typeface="Segoe UI" panose="020B0502040204020203" pitchFamily="34" charset="0"/>
                <a:cs typeface="Segoe UI" panose="020B0502040204020203" pitchFamily="34" charset="0"/>
              </a:rPr>
              <a:t>NIST Control Families</a:t>
            </a:r>
          </a:p>
        </p:txBody>
      </p:sp>
      <p:sp>
        <p:nvSpPr>
          <p:cNvPr id="16" name="TextBox 4">
            <a:extLst>
              <a:ext uri="{FF2B5EF4-FFF2-40B4-BE49-F238E27FC236}">
                <a16:creationId xmlns:a16="http://schemas.microsoft.com/office/drawing/2014/main" id="{0C897FB8-64A0-2536-2201-607E85D9AB04}"/>
              </a:ext>
            </a:extLst>
          </p:cNvPr>
          <p:cNvSpPr txBox="1"/>
          <p:nvPr/>
        </p:nvSpPr>
        <p:spPr>
          <a:xfrm>
            <a:off x="940348" y="2303037"/>
            <a:ext cx="7562903" cy="646331"/>
          </a:xfrm>
          <a:prstGeom prst="rect">
            <a:avLst/>
          </a:prstGeom>
        </p:spPr>
        <p:txBody>
          <a:bodyPr wrap="square" lIns="0" tIns="0" rIns="0" bIns="0">
            <a:spAutoFit/>
          </a:bodyPr>
          <a:lstStyle>
            <a:defPPr>
              <a:defRPr lang="en-US"/>
            </a:defPPr>
            <a:lvl1pPr>
              <a:defRPr sz="1600" i="1">
                <a:solidFill>
                  <a:srgbClr val="002060"/>
                </a:solidFill>
                <a:latin typeface="+mj-lt"/>
                <a:cs typeface="Segoe UI" panose="020B0502040204020203" pitchFamily="34" charset="0"/>
              </a:defRPr>
            </a:lvl1pPr>
          </a:lstStyle>
          <a:p>
            <a:r>
              <a:rPr lang="it-IT" sz="1400" dirty="0"/>
              <a:t>L'organizzazione adotta il principio del privilegio minimo, consentendo solo gli accessi autorizzati per utenti (o processi che agiscono per conto degli utenti) necessari per completare i compiti assegnati in conformità con le missioni e le funzioni aziendali dell'organizzazione</a:t>
            </a:r>
          </a:p>
        </p:txBody>
      </p:sp>
      <p:sp>
        <p:nvSpPr>
          <p:cNvPr id="19" name="TextBox 4">
            <a:extLst>
              <a:ext uri="{FF2B5EF4-FFF2-40B4-BE49-F238E27FC236}">
                <a16:creationId xmlns:a16="http://schemas.microsoft.com/office/drawing/2014/main" id="{65E19256-0439-EC6C-C898-2220A1038244}"/>
              </a:ext>
            </a:extLst>
          </p:cNvPr>
          <p:cNvSpPr txBox="1"/>
          <p:nvPr/>
        </p:nvSpPr>
        <p:spPr>
          <a:xfrm>
            <a:off x="595037" y="3592146"/>
            <a:ext cx="10964101" cy="2215991"/>
          </a:xfrm>
          <a:prstGeom prst="rect">
            <a:avLst/>
          </a:prstGeom>
        </p:spPr>
        <p:txBody>
          <a:bodyPr wrap="square" lIns="0" tIns="0" rIns="0" bIns="0">
            <a:spAutoFit/>
          </a:bodyPr>
          <a:lstStyle>
            <a:defPPr>
              <a:defRPr lang="en-US"/>
            </a:defPPr>
            <a:lvl1pPr>
              <a:defRPr sz="1600" i="1">
                <a:solidFill>
                  <a:srgbClr val="002060"/>
                </a:solidFill>
                <a:latin typeface="+mj-lt"/>
                <a:cs typeface="Segoe UI" panose="020B0502040204020203" pitchFamily="34" charset="0"/>
              </a:defRPr>
            </a:lvl1pPr>
          </a:lstStyle>
          <a:p>
            <a:r>
              <a:rPr lang="it-IT" sz="1800" dirty="0"/>
              <a:t>Nel contesto dell'applicazione </a:t>
            </a:r>
            <a:r>
              <a:rPr lang="it-IT" sz="1800" dirty="0" err="1"/>
              <a:t>FavolApp</a:t>
            </a:r>
            <a:r>
              <a:rPr lang="it-IT" sz="1800" dirty="0"/>
              <a:t>, il principio di privilegio minimo viene implementato attraverso una chiara distinzione dei ruoli e delle operazioni consentite a ciascun tipo di utente. Questo approccio garantisce una gestione sicura e coerente delle risorse del sistema, riducendo il rischio di accessi non autorizzati e potenziali abusi. I supervisori hanno la possibilità di creare nuovi pazienti e tutor, e possono monitorare senza restrizioni l'operato di tutti i tutor. Ai tutor è concesso di vedere solo i propri pazienti, senza la possibilità di modificarli, cancellarli o crearli. Inoltre, i tutor possono creare report sugli interventi eseguiti sui loro pazienti e leggere i report relativi ai loro pazienti scritti da altri colleghi. Questo significa che l'operatività dei tutor è strettamente limitata agli obiettivi desiderati dai supervisori, riducendo il rischio di accessi non autorizzati o modifiche non autorizzate ai dati dei pazienti.</a:t>
            </a:r>
          </a:p>
        </p:txBody>
      </p:sp>
      <p:sp>
        <p:nvSpPr>
          <p:cNvPr id="3" name="TextBox 1">
            <a:extLst>
              <a:ext uri="{FF2B5EF4-FFF2-40B4-BE49-F238E27FC236}">
                <a16:creationId xmlns:a16="http://schemas.microsoft.com/office/drawing/2014/main" id="{7E1410A8-194D-1BE7-B391-8DD57ECBBA26}"/>
              </a:ext>
            </a:extLst>
          </p:cNvPr>
          <p:cNvSpPr txBox="1"/>
          <p:nvPr/>
        </p:nvSpPr>
        <p:spPr>
          <a:xfrm>
            <a:off x="4609706" y="1047600"/>
            <a:ext cx="2979078" cy="454420"/>
          </a:xfrm>
          <a:prstGeom prst="rect">
            <a:avLst/>
          </a:prstGeom>
          <a:noFill/>
        </p:spPr>
        <p:txBody>
          <a:bodyPr wrap="square" lIns="0" tIns="0" rIns="0" bIns="0" rtlCol="0">
            <a:spAutoFit/>
          </a:bodyPr>
          <a:lstStyle/>
          <a:p>
            <a:pPr>
              <a:lnSpc>
                <a:spcPts val="4000"/>
              </a:lnSpc>
            </a:pPr>
            <a:r>
              <a:rPr lang="en-US" sz="2400" b="1" dirty="0">
                <a:solidFill>
                  <a:schemeClr val="accent1">
                    <a:lumMod val="50000"/>
                  </a:schemeClr>
                </a:solidFill>
                <a:latin typeface="Segoe UI" panose="020B0502040204020203" pitchFamily="34" charset="0"/>
                <a:cs typeface="Segoe UI" panose="020B0502040204020203" pitchFamily="34" charset="0"/>
              </a:rPr>
              <a:t>AC-6: Least Privilege</a:t>
            </a:r>
          </a:p>
        </p:txBody>
      </p:sp>
      <p:cxnSp>
        <p:nvCxnSpPr>
          <p:cNvPr id="5" name="Connettore diritto 4">
            <a:extLst>
              <a:ext uri="{FF2B5EF4-FFF2-40B4-BE49-F238E27FC236}">
                <a16:creationId xmlns:a16="http://schemas.microsoft.com/office/drawing/2014/main" id="{7FEF40D8-7293-47E6-1C11-0F1550A33652}"/>
              </a:ext>
            </a:extLst>
          </p:cNvPr>
          <p:cNvCxnSpPr>
            <a:cxnSpLocks/>
          </p:cNvCxnSpPr>
          <p:nvPr/>
        </p:nvCxnSpPr>
        <p:spPr>
          <a:xfrm>
            <a:off x="4721799" y="1565000"/>
            <a:ext cx="275105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24781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outVertical)">
                                      <p:cBhvr>
                                        <p:cTn id="7" dur="2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Immagine 14" descr="Immagine che contiene testo, Carattere, logo, Elementi grafici&#10;&#10;Descrizione generata automaticamente">
            <a:extLst>
              <a:ext uri="{FF2B5EF4-FFF2-40B4-BE49-F238E27FC236}">
                <a16:creationId xmlns:a16="http://schemas.microsoft.com/office/drawing/2014/main" id="{520F538A-1EFC-6F0D-6BAE-6F4BFB5770C0}"/>
              </a:ext>
            </a:extLst>
          </p:cNvPr>
          <p:cNvPicPr>
            <a:picLocks noChangeAspect="1"/>
          </p:cNvPicPr>
          <p:nvPr/>
        </p:nvPicPr>
        <p:blipFill>
          <a:blip r:embed="rId3"/>
          <a:stretch>
            <a:fillRect/>
          </a:stretch>
        </p:blipFill>
        <p:spPr>
          <a:xfrm>
            <a:off x="9256476" y="2303037"/>
            <a:ext cx="1549438" cy="740502"/>
          </a:xfrm>
          <a:prstGeom prst="rect">
            <a:avLst/>
          </a:prstGeom>
        </p:spPr>
      </p:pic>
      <p:sp>
        <p:nvSpPr>
          <p:cNvPr id="13" name="Rectangle 2" descr="This is an image of a desk with laptop computers and people working.">
            <a:extLst>
              <a:ext uri="{FF2B5EF4-FFF2-40B4-BE49-F238E27FC236}">
                <a16:creationId xmlns:a16="http://schemas.microsoft.com/office/drawing/2014/main" id="{3E5B1C40-E7FB-3A7E-0E4D-AB28CA97936D}"/>
              </a:ext>
            </a:extLst>
          </p:cNvPr>
          <p:cNvSpPr/>
          <p:nvPr/>
        </p:nvSpPr>
        <p:spPr>
          <a:xfrm>
            <a:off x="595038" y="1901885"/>
            <a:ext cx="10964101" cy="1384995"/>
          </a:xfrm>
          <a:prstGeom prst="roundRect">
            <a:avLst/>
          </a:prstGeom>
          <a:gradFill>
            <a:gsLst>
              <a:gs pos="1000">
                <a:srgbClr val="7CEFD8">
                  <a:alpha val="79000"/>
                </a:srgbClr>
              </a:gs>
              <a:gs pos="79000">
                <a:srgbClr val="6672E4">
                  <a:alpha val="84000"/>
                </a:srgbClr>
              </a:gs>
              <a:gs pos="98000">
                <a:srgbClr val="882BE5">
                  <a:alpha val="66000"/>
                </a:srgbClr>
              </a:gs>
            </a:gsLst>
            <a:lin ang="5400000" scaled="1"/>
          </a:gradFill>
          <a:ln w="12700" cap="flat">
            <a:noFill/>
            <a:prstDash val="solid"/>
            <a:miter lim="800000"/>
            <a:headEnd/>
            <a:tailEnd/>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a:solidFill>
                <a:schemeClr val="tx1"/>
              </a:solidFill>
            </a:endParaRPr>
          </a:p>
        </p:txBody>
      </p:sp>
      <p:sp>
        <p:nvSpPr>
          <p:cNvPr id="68" name="Title 67" hidden="1">
            <a:extLst>
              <a:ext uri="{FF2B5EF4-FFF2-40B4-BE49-F238E27FC236}">
                <a16:creationId xmlns:a16="http://schemas.microsoft.com/office/drawing/2014/main" id="{3D46526D-118F-4F6F-BAE0-066F422EBD1E}"/>
              </a:ext>
            </a:extLst>
          </p:cNvPr>
          <p:cNvSpPr>
            <a:spLocks noGrp="1"/>
          </p:cNvSpPr>
          <p:nvPr>
            <p:ph type="title"/>
          </p:nvPr>
        </p:nvSpPr>
        <p:spPr/>
        <p:txBody>
          <a:bodyPr/>
          <a:lstStyle/>
          <a:p>
            <a:r>
              <a:rPr lang="en-US"/>
              <a:t>Human resources slide 3</a:t>
            </a:r>
          </a:p>
        </p:txBody>
      </p:sp>
      <p:cxnSp>
        <p:nvCxnSpPr>
          <p:cNvPr id="25" name="Connettore diritto 24">
            <a:extLst>
              <a:ext uri="{FF2B5EF4-FFF2-40B4-BE49-F238E27FC236}">
                <a16:creationId xmlns:a16="http://schemas.microsoft.com/office/drawing/2014/main" id="{F34CCCFE-A208-A168-A9F0-346B7A1E6E2F}"/>
              </a:ext>
            </a:extLst>
          </p:cNvPr>
          <p:cNvCxnSpPr>
            <a:cxnSpLocks/>
          </p:cNvCxnSpPr>
          <p:nvPr/>
        </p:nvCxnSpPr>
        <p:spPr>
          <a:xfrm>
            <a:off x="122830" y="974366"/>
            <a:ext cx="1195283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 name="Immagine 1" descr="Immagine che contiene testo, Carattere, logo, simbolo&#10;&#10;Descrizione generata automaticamente">
            <a:extLst>
              <a:ext uri="{FF2B5EF4-FFF2-40B4-BE49-F238E27FC236}">
                <a16:creationId xmlns:a16="http://schemas.microsoft.com/office/drawing/2014/main" id="{9AD0B3B6-5CFF-4EDB-B544-1ED89D77C385}"/>
              </a:ext>
            </a:extLst>
          </p:cNvPr>
          <p:cNvPicPr>
            <a:picLocks noChangeAspect="1"/>
          </p:cNvPicPr>
          <p:nvPr/>
        </p:nvPicPr>
        <p:blipFill>
          <a:blip r:embed="rId4"/>
          <a:stretch>
            <a:fillRect/>
          </a:stretch>
        </p:blipFill>
        <p:spPr>
          <a:xfrm>
            <a:off x="122830" y="142843"/>
            <a:ext cx="1787858" cy="503622"/>
          </a:xfrm>
          <a:prstGeom prst="rect">
            <a:avLst/>
          </a:prstGeom>
        </p:spPr>
      </p:pic>
      <p:sp>
        <p:nvSpPr>
          <p:cNvPr id="4" name="CasellaDiTesto 3">
            <a:extLst>
              <a:ext uri="{FF2B5EF4-FFF2-40B4-BE49-F238E27FC236}">
                <a16:creationId xmlns:a16="http://schemas.microsoft.com/office/drawing/2014/main" id="{7B503EC1-E8A7-277B-5AEC-FF53393C5634}"/>
              </a:ext>
            </a:extLst>
          </p:cNvPr>
          <p:cNvSpPr txBox="1"/>
          <p:nvPr/>
        </p:nvSpPr>
        <p:spPr>
          <a:xfrm>
            <a:off x="0" y="681202"/>
            <a:ext cx="2844048" cy="215444"/>
          </a:xfrm>
          <a:prstGeom prst="rect">
            <a:avLst/>
          </a:prstGeom>
          <a:noFill/>
        </p:spPr>
        <p:txBody>
          <a:bodyPr wrap="none" rtlCol="0">
            <a:spAutoFit/>
          </a:bodyPr>
          <a:lstStyle/>
          <a:p>
            <a:r>
              <a:rPr lang="it-IT" sz="800">
                <a:latin typeface="Adobe Caslon Pro" panose="0205050205050A020403" pitchFamily="18" charset="0"/>
                <a:ea typeface="NSimSun" panose="02010609030101010101" pitchFamily="49" charset="-122"/>
              </a:rPr>
              <a:t>Dip. di Ingegneria Elettrica e delle Tecnologie dell’Informazione</a:t>
            </a:r>
          </a:p>
        </p:txBody>
      </p:sp>
      <p:sp>
        <p:nvSpPr>
          <p:cNvPr id="8" name="TextBox 1">
            <a:extLst>
              <a:ext uri="{FF2B5EF4-FFF2-40B4-BE49-F238E27FC236}">
                <a16:creationId xmlns:a16="http://schemas.microsoft.com/office/drawing/2014/main" id="{655D0F37-5227-DEA3-2232-A6F45ABE66C8}"/>
              </a:ext>
            </a:extLst>
          </p:cNvPr>
          <p:cNvSpPr txBox="1"/>
          <p:nvPr/>
        </p:nvSpPr>
        <p:spPr>
          <a:xfrm>
            <a:off x="3241154" y="325435"/>
            <a:ext cx="5709687" cy="512961"/>
          </a:xfrm>
          <a:prstGeom prst="rect">
            <a:avLst/>
          </a:prstGeom>
          <a:noFill/>
        </p:spPr>
        <p:txBody>
          <a:bodyPr wrap="square" lIns="0" tIns="0" rIns="0" bIns="0" rtlCol="0">
            <a:spAutoFit/>
          </a:bodyPr>
          <a:lstStyle/>
          <a:p>
            <a:pPr>
              <a:lnSpc>
                <a:spcPts val="4000"/>
              </a:lnSpc>
            </a:pPr>
            <a:r>
              <a:rPr lang="en-US" sz="4400" b="1">
                <a:solidFill>
                  <a:srgbClr val="002060"/>
                </a:solidFill>
                <a:latin typeface="Segoe UI" panose="020B0502040204020203" pitchFamily="34" charset="0"/>
                <a:cs typeface="Segoe UI" panose="020B0502040204020203" pitchFamily="34" charset="0"/>
              </a:rPr>
              <a:t>NIST Control Families</a:t>
            </a:r>
          </a:p>
        </p:txBody>
      </p:sp>
      <p:sp>
        <p:nvSpPr>
          <p:cNvPr id="16" name="TextBox 4">
            <a:extLst>
              <a:ext uri="{FF2B5EF4-FFF2-40B4-BE49-F238E27FC236}">
                <a16:creationId xmlns:a16="http://schemas.microsoft.com/office/drawing/2014/main" id="{0C897FB8-64A0-2536-2201-607E85D9AB04}"/>
              </a:ext>
            </a:extLst>
          </p:cNvPr>
          <p:cNvSpPr txBox="1"/>
          <p:nvPr/>
        </p:nvSpPr>
        <p:spPr>
          <a:xfrm>
            <a:off x="940348" y="2303037"/>
            <a:ext cx="7562903" cy="646331"/>
          </a:xfrm>
          <a:prstGeom prst="rect">
            <a:avLst/>
          </a:prstGeom>
        </p:spPr>
        <p:txBody>
          <a:bodyPr wrap="square" lIns="0" tIns="0" rIns="0" bIns="0">
            <a:spAutoFit/>
          </a:bodyPr>
          <a:lstStyle>
            <a:defPPr>
              <a:defRPr lang="en-US"/>
            </a:defPPr>
            <a:lvl1pPr>
              <a:defRPr sz="1600" i="1">
                <a:solidFill>
                  <a:srgbClr val="002060"/>
                </a:solidFill>
                <a:latin typeface="+mj-lt"/>
                <a:cs typeface="Segoe UI" panose="020B0502040204020203" pitchFamily="34" charset="0"/>
              </a:defRPr>
            </a:lvl1pPr>
          </a:lstStyle>
          <a:p>
            <a:pPr marL="285750" indent="-285750">
              <a:buFont typeface="Arial" panose="020B0604020202020204" pitchFamily="34" charset="0"/>
              <a:buChar char="•"/>
            </a:pPr>
            <a:r>
              <a:rPr lang="it-IT" sz="1400"/>
              <a:t>AC-6 (</a:t>
            </a:r>
            <a:r>
              <a:rPr lang="it-IT" sz="1400" dirty="0"/>
              <a:t>1) Autorizzare l'accesso alle funzioni di sicurezza: L'organizzazione autorizza esplicitamente l'accesso a funzioni di sicurezza definite dall'organizzazione (distribuite in hardware, software e firmware) e a informazioni rilevanti per la sicurezza.</a:t>
            </a:r>
          </a:p>
        </p:txBody>
      </p:sp>
      <p:sp>
        <p:nvSpPr>
          <p:cNvPr id="19" name="TextBox 4">
            <a:extLst>
              <a:ext uri="{FF2B5EF4-FFF2-40B4-BE49-F238E27FC236}">
                <a16:creationId xmlns:a16="http://schemas.microsoft.com/office/drawing/2014/main" id="{65E19256-0439-EC6C-C898-2220A1038244}"/>
              </a:ext>
            </a:extLst>
          </p:cNvPr>
          <p:cNvSpPr txBox="1"/>
          <p:nvPr/>
        </p:nvSpPr>
        <p:spPr>
          <a:xfrm>
            <a:off x="617194" y="3429000"/>
            <a:ext cx="10964101" cy="1384995"/>
          </a:xfrm>
          <a:prstGeom prst="rect">
            <a:avLst/>
          </a:prstGeom>
        </p:spPr>
        <p:txBody>
          <a:bodyPr wrap="square" lIns="0" tIns="0" rIns="0" bIns="0">
            <a:spAutoFit/>
          </a:bodyPr>
          <a:lstStyle>
            <a:defPPr>
              <a:defRPr lang="en-US"/>
            </a:defPPr>
            <a:lvl1pPr>
              <a:defRPr sz="1600" i="1">
                <a:solidFill>
                  <a:srgbClr val="002060"/>
                </a:solidFill>
                <a:latin typeface="+mj-lt"/>
                <a:cs typeface="Segoe UI" panose="020B0502040204020203" pitchFamily="34" charset="0"/>
              </a:defRPr>
            </a:lvl1pPr>
          </a:lstStyle>
          <a:p>
            <a:r>
              <a:rPr lang="it-IT" sz="1800" dirty="0"/>
              <a:t>Nel contesto di </a:t>
            </a:r>
            <a:r>
              <a:rPr lang="it-IT" sz="1800" dirty="0" err="1"/>
              <a:t>FavolApp</a:t>
            </a:r>
            <a:r>
              <a:rPr lang="it-IT" sz="1800" dirty="0"/>
              <a:t>, le operazioni di sicurezza che includono attività quali la creazione di account di sistema, la gestione delle autorizzazioni di accesso e l'amministrazione di informazioni sensibili (come i parametri di configurazione dei servizi e la gestione delle chiavi di crittografia) sono strettamente limitate all'accesso esclusivo degli sviluppatori. Questo soddisfa il controllo AC-6(1) del NIST, che richiede un'esplicita autorizzazione per l'accesso alle funzioni di sicurezza.</a:t>
            </a:r>
          </a:p>
        </p:txBody>
      </p:sp>
      <p:sp>
        <p:nvSpPr>
          <p:cNvPr id="3" name="TextBox 1">
            <a:extLst>
              <a:ext uri="{FF2B5EF4-FFF2-40B4-BE49-F238E27FC236}">
                <a16:creationId xmlns:a16="http://schemas.microsoft.com/office/drawing/2014/main" id="{A7A9D6E4-15E3-E576-5F77-00B0B5371E9F}"/>
              </a:ext>
            </a:extLst>
          </p:cNvPr>
          <p:cNvSpPr txBox="1"/>
          <p:nvPr/>
        </p:nvSpPr>
        <p:spPr>
          <a:xfrm>
            <a:off x="4707124" y="1047600"/>
            <a:ext cx="3006427" cy="454420"/>
          </a:xfrm>
          <a:prstGeom prst="rect">
            <a:avLst/>
          </a:prstGeom>
          <a:noFill/>
        </p:spPr>
        <p:txBody>
          <a:bodyPr wrap="square" lIns="0" tIns="0" rIns="0" bIns="0" rtlCol="0">
            <a:spAutoFit/>
          </a:bodyPr>
          <a:lstStyle/>
          <a:p>
            <a:pPr>
              <a:lnSpc>
                <a:spcPts val="4000"/>
              </a:lnSpc>
            </a:pPr>
            <a:r>
              <a:rPr lang="en-US" sz="2400" b="1" dirty="0">
                <a:solidFill>
                  <a:schemeClr val="accent1">
                    <a:lumMod val="50000"/>
                  </a:schemeClr>
                </a:solidFill>
                <a:latin typeface="Segoe UI" panose="020B0502040204020203" pitchFamily="34" charset="0"/>
                <a:cs typeface="Segoe UI" panose="020B0502040204020203" pitchFamily="34" charset="0"/>
              </a:rPr>
              <a:t>AC-6: Enhancements</a:t>
            </a:r>
          </a:p>
        </p:txBody>
      </p:sp>
      <p:cxnSp>
        <p:nvCxnSpPr>
          <p:cNvPr id="5" name="Connettore diritto 4">
            <a:extLst>
              <a:ext uri="{FF2B5EF4-FFF2-40B4-BE49-F238E27FC236}">
                <a16:creationId xmlns:a16="http://schemas.microsoft.com/office/drawing/2014/main" id="{6CD978E9-A132-4B73-68C1-AB8DBA9B6F31}"/>
              </a:ext>
            </a:extLst>
          </p:cNvPr>
          <p:cNvCxnSpPr>
            <a:cxnSpLocks/>
          </p:cNvCxnSpPr>
          <p:nvPr/>
        </p:nvCxnSpPr>
        <p:spPr>
          <a:xfrm>
            <a:off x="4778908" y="1565000"/>
            <a:ext cx="278073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35998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outVertical)">
                                      <p:cBhvr>
                                        <p:cTn id="7" dur="2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Immagine 14" descr="Immagine che contiene testo, Carattere, logo, Elementi grafici&#10;&#10;Descrizione generata automaticamente">
            <a:extLst>
              <a:ext uri="{FF2B5EF4-FFF2-40B4-BE49-F238E27FC236}">
                <a16:creationId xmlns:a16="http://schemas.microsoft.com/office/drawing/2014/main" id="{520F538A-1EFC-6F0D-6BAE-6F4BFB5770C0}"/>
              </a:ext>
            </a:extLst>
          </p:cNvPr>
          <p:cNvPicPr>
            <a:picLocks noChangeAspect="1"/>
          </p:cNvPicPr>
          <p:nvPr/>
        </p:nvPicPr>
        <p:blipFill>
          <a:blip r:embed="rId3"/>
          <a:stretch>
            <a:fillRect/>
          </a:stretch>
        </p:blipFill>
        <p:spPr>
          <a:xfrm>
            <a:off x="9256476" y="2303037"/>
            <a:ext cx="1549438" cy="740502"/>
          </a:xfrm>
          <a:prstGeom prst="rect">
            <a:avLst/>
          </a:prstGeom>
        </p:spPr>
      </p:pic>
      <p:sp>
        <p:nvSpPr>
          <p:cNvPr id="13" name="Rectangle 2" descr="This is an image of a desk with laptop computers and people working.">
            <a:extLst>
              <a:ext uri="{FF2B5EF4-FFF2-40B4-BE49-F238E27FC236}">
                <a16:creationId xmlns:a16="http://schemas.microsoft.com/office/drawing/2014/main" id="{3E5B1C40-E7FB-3A7E-0E4D-AB28CA97936D}"/>
              </a:ext>
            </a:extLst>
          </p:cNvPr>
          <p:cNvSpPr/>
          <p:nvPr/>
        </p:nvSpPr>
        <p:spPr>
          <a:xfrm>
            <a:off x="595038" y="1901885"/>
            <a:ext cx="10964101" cy="1384995"/>
          </a:xfrm>
          <a:prstGeom prst="roundRect">
            <a:avLst/>
          </a:prstGeom>
          <a:gradFill>
            <a:gsLst>
              <a:gs pos="1000">
                <a:srgbClr val="7CEFD8">
                  <a:alpha val="79000"/>
                </a:srgbClr>
              </a:gs>
              <a:gs pos="79000">
                <a:srgbClr val="6672E4">
                  <a:alpha val="84000"/>
                </a:srgbClr>
              </a:gs>
              <a:gs pos="98000">
                <a:srgbClr val="882BE5">
                  <a:alpha val="66000"/>
                </a:srgbClr>
              </a:gs>
            </a:gsLst>
            <a:lin ang="5400000" scaled="1"/>
          </a:gradFill>
          <a:ln w="12700" cap="flat">
            <a:noFill/>
            <a:prstDash val="solid"/>
            <a:miter lim="800000"/>
            <a:headEnd/>
            <a:tailEnd/>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a:solidFill>
                <a:schemeClr val="tx1"/>
              </a:solidFill>
            </a:endParaRPr>
          </a:p>
        </p:txBody>
      </p:sp>
      <p:sp>
        <p:nvSpPr>
          <p:cNvPr id="68" name="Title 67" hidden="1">
            <a:extLst>
              <a:ext uri="{FF2B5EF4-FFF2-40B4-BE49-F238E27FC236}">
                <a16:creationId xmlns:a16="http://schemas.microsoft.com/office/drawing/2014/main" id="{3D46526D-118F-4F6F-BAE0-066F422EBD1E}"/>
              </a:ext>
            </a:extLst>
          </p:cNvPr>
          <p:cNvSpPr>
            <a:spLocks noGrp="1"/>
          </p:cNvSpPr>
          <p:nvPr>
            <p:ph type="title"/>
          </p:nvPr>
        </p:nvSpPr>
        <p:spPr/>
        <p:txBody>
          <a:bodyPr/>
          <a:lstStyle/>
          <a:p>
            <a:r>
              <a:rPr lang="en-US"/>
              <a:t>Human resources slide 3</a:t>
            </a:r>
          </a:p>
        </p:txBody>
      </p:sp>
      <p:cxnSp>
        <p:nvCxnSpPr>
          <p:cNvPr id="25" name="Connettore diritto 24">
            <a:extLst>
              <a:ext uri="{FF2B5EF4-FFF2-40B4-BE49-F238E27FC236}">
                <a16:creationId xmlns:a16="http://schemas.microsoft.com/office/drawing/2014/main" id="{F34CCCFE-A208-A168-A9F0-346B7A1E6E2F}"/>
              </a:ext>
            </a:extLst>
          </p:cNvPr>
          <p:cNvCxnSpPr>
            <a:cxnSpLocks/>
          </p:cNvCxnSpPr>
          <p:nvPr/>
        </p:nvCxnSpPr>
        <p:spPr>
          <a:xfrm>
            <a:off x="122830" y="974366"/>
            <a:ext cx="1195283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 name="Immagine 1" descr="Immagine che contiene testo, Carattere, logo, simbolo&#10;&#10;Descrizione generata automaticamente">
            <a:extLst>
              <a:ext uri="{FF2B5EF4-FFF2-40B4-BE49-F238E27FC236}">
                <a16:creationId xmlns:a16="http://schemas.microsoft.com/office/drawing/2014/main" id="{9AD0B3B6-5CFF-4EDB-B544-1ED89D77C385}"/>
              </a:ext>
            </a:extLst>
          </p:cNvPr>
          <p:cNvPicPr>
            <a:picLocks noChangeAspect="1"/>
          </p:cNvPicPr>
          <p:nvPr/>
        </p:nvPicPr>
        <p:blipFill>
          <a:blip r:embed="rId4"/>
          <a:stretch>
            <a:fillRect/>
          </a:stretch>
        </p:blipFill>
        <p:spPr>
          <a:xfrm>
            <a:off x="122830" y="142843"/>
            <a:ext cx="1787858" cy="503622"/>
          </a:xfrm>
          <a:prstGeom prst="rect">
            <a:avLst/>
          </a:prstGeom>
        </p:spPr>
      </p:pic>
      <p:sp>
        <p:nvSpPr>
          <p:cNvPr id="4" name="CasellaDiTesto 3">
            <a:extLst>
              <a:ext uri="{FF2B5EF4-FFF2-40B4-BE49-F238E27FC236}">
                <a16:creationId xmlns:a16="http://schemas.microsoft.com/office/drawing/2014/main" id="{7B503EC1-E8A7-277B-5AEC-FF53393C5634}"/>
              </a:ext>
            </a:extLst>
          </p:cNvPr>
          <p:cNvSpPr txBox="1"/>
          <p:nvPr/>
        </p:nvSpPr>
        <p:spPr>
          <a:xfrm>
            <a:off x="0" y="681202"/>
            <a:ext cx="2844048" cy="215444"/>
          </a:xfrm>
          <a:prstGeom prst="rect">
            <a:avLst/>
          </a:prstGeom>
          <a:noFill/>
        </p:spPr>
        <p:txBody>
          <a:bodyPr wrap="none" rtlCol="0">
            <a:spAutoFit/>
          </a:bodyPr>
          <a:lstStyle/>
          <a:p>
            <a:r>
              <a:rPr lang="it-IT" sz="800">
                <a:latin typeface="Adobe Caslon Pro" panose="0205050205050A020403" pitchFamily="18" charset="0"/>
                <a:ea typeface="NSimSun" panose="02010609030101010101" pitchFamily="49" charset="-122"/>
              </a:rPr>
              <a:t>Dip. di Ingegneria Elettrica e delle Tecnologie dell’Informazione</a:t>
            </a:r>
          </a:p>
        </p:txBody>
      </p:sp>
      <p:sp>
        <p:nvSpPr>
          <p:cNvPr id="8" name="TextBox 1">
            <a:extLst>
              <a:ext uri="{FF2B5EF4-FFF2-40B4-BE49-F238E27FC236}">
                <a16:creationId xmlns:a16="http://schemas.microsoft.com/office/drawing/2014/main" id="{655D0F37-5227-DEA3-2232-A6F45ABE66C8}"/>
              </a:ext>
            </a:extLst>
          </p:cNvPr>
          <p:cNvSpPr txBox="1"/>
          <p:nvPr/>
        </p:nvSpPr>
        <p:spPr>
          <a:xfrm>
            <a:off x="3241154" y="325435"/>
            <a:ext cx="5709687" cy="512961"/>
          </a:xfrm>
          <a:prstGeom prst="rect">
            <a:avLst/>
          </a:prstGeom>
          <a:noFill/>
        </p:spPr>
        <p:txBody>
          <a:bodyPr wrap="square" lIns="0" tIns="0" rIns="0" bIns="0" rtlCol="0">
            <a:spAutoFit/>
          </a:bodyPr>
          <a:lstStyle/>
          <a:p>
            <a:pPr>
              <a:lnSpc>
                <a:spcPts val="4000"/>
              </a:lnSpc>
            </a:pPr>
            <a:r>
              <a:rPr lang="en-US" sz="4400" b="1">
                <a:solidFill>
                  <a:srgbClr val="002060"/>
                </a:solidFill>
                <a:latin typeface="Segoe UI" panose="020B0502040204020203" pitchFamily="34" charset="0"/>
                <a:cs typeface="Segoe UI" panose="020B0502040204020203" pitchFamily="34" charset="0"/>
              </a:rPr>
              <a:t>NIST Control Families</a:t>
            </a:r>
          </a:p>
        </p:txBody>
      </p:sp>
      <p:sp>
        <p:nvSpPr>
          <p:cNvPr id="16" name="TextBox 4">
            <a:extLst>
              <a:ext uri="{FF2B5EF4-FFF2-40B4-BE49-F238E27FC236}">
                <a16:creationId xmlns:a16="http://schemas.microsoft.com/office/drawing/2014/main" id="{0C897FB8-64A0-2536-2201-607E85D9AB04}"/>
              </a:ext>
            </a:extLst>
          </p:cNvPr>
          <p:cNvSpPr txBox="1"/>
          <p:nvPr/>
        </p:nvSpPr>
        <p:spPr>
          <a:xfrm>
            <a:off x="940348" y="2303037"/>
            <a:ext cx="7562903" cy="430887"/>
          </a:xfrm>
          <a:prstGeom prst="rect">
            <a:avLst/>
          </a:prstGeom>
        </p:spPr>
        <p:txBody>
          <a:bodyPr wrap="square" lIns="0" tIns="0" rIns="0" bIns="0">
            <a:spAutoFit/>
          </a:bodyPr>
          <a:lstStyle>
            <a:defPPr>
              <a:defRPr lang="en-US"/>
            </a:defPPr>
            <a:lvl1pPr>
              <a:defRPr sz="1600" i="1">
                <a:solidFill>
                  <a:srgbClr val="002060"/>
                </a:solidFill>
                <a:latin typeface="+mj-lt"/>
                <a:cs typeface="Segoe UI" panose="020B0502040204020203" pitchFamily="34" charset="0"/>
              </a:defRPr>
            </a:lvl1pPr>
          </a:lstStyle>
          <a:p>
            <a:pPr marL="285750" indent="-285750">
              <a:buFont typeface="Arial" panose="020B0604020202020204" pitchFamily="34" charset="0"/>
              <a:buChar char="•"/>
            </a:pPr>
            <a:r>
              <a:rPr lang="it-IT" sz="1400"/>
              <a:t>AC-6 (</a:t>
            </a:r>
            <a:r>
              <a:rPr lang="it-IT" sz="1400" dirty="0"/>
              <a:t>5) Account privilegiati: L'organizzazione limita gli account con privilegi nel sistema informativo a personale o ruoli definiti dall'organizzazione.</a:t>
            </a:r>
          </a:p>
        </p:txBody>
      </p:sp>
      <p:sp>
        <p:nvSpPr>
          <p:cNvPr id="19" name="TextBox 4">
            <a:extLst>
              <a:ext uri="{FF2B5EF4-FFF2-40B4-BE49-F238E27FC236}">
                <a16:creationId xmlns:a16="http://schemas.microsoft.com/office/drawing/2014/main" id="{65E19256-0439-EC6C-C898-2220A1038244}"/>
              </a:ext>
            </a:extLst>
          </p:cNvPr>
          <p:cNvSpPr txBox="1"/>
          <p:nvPr/>
        </p:nvSpPr>
        <p:spPr>
          <a:xfrm>
            <a:off x="617194" y="3429000"/>
            <a:ext cx="10964101" cy="1384995"/>
          </a:xfrm>
          <a:prstGeom prst="rect">
            <a:avLst/>
          </a:prstGeom>
        </p:spPr>
        <p:txBody>
          <a:bodyPr wrap="square" lIns="0" tIns="0" rIns="0" bIns="0">
            <a:spAutoFit/>
          </a:bodyPr>
          <a:lstStyle>
            <a:defPPr>
              <a:defRPr lang="en-US"/>
            </a:defPPr>
            <a:lvl1pPr>
              <a:defRPr sz="1600" i="1">
                <a:solidFill>
                  <a:srgbClr val="002060"/>
                </a:solidFill>
                <a:latin typeface="+mj-lt"/>
                <a:cs typeface="Segoe UI" panose="020B0502040204020203" pitchFamily="34" charset="0"/>
              </a:defRPr>
            </a:lvl1pPr>
          </a:lstStyle>
          <a:p>
            <a:r>
              <a:rPr lang="it-IT" sz="1800" dirty="0"/>
              <a:t>Nel contesto di </a:t>
            </a:r>
            <a:r>
              <a:rPr lang="it-IT" sz="1800" dirty="0" err="1"/>
              <a:t>FavolApp</a:t>
            </a:r>
            <a:r>
              <a:rPr lang="it-IT" sz="1800" dirty="0"/>
              <a:t>, l'account che presenta il maggior privilegio a livello di responsabilità e operazioni è il supervisore. Solo il ruolo di supervisore ha l'autorità di eseguire operazioni critiche come la creazione di nuovi account di pazienti e tutor, la supervisione e il monitoraggio delle attività dei tutor attraverso l'accesso ai log, e la revisione di tutti i report dei tutor. Questo ruolo privilegiato è rigorosamente limitato a un gruppo definito di utenti, garantendo che solo individui autorizzati possano svolgere queste attività sensibili.</a:t>
            </a:r>
          </a:p>
        </p:txBody>
      </p:sp>
      <p:sp>
        <p:nvSpPr>
          <p:cNvPr id="3" name="TextBox 1">
            <a:extLst>
              <a:ext uri="{FF2B5EF4-FFF2-40B4-BE49-F238E27FC236}">
                <a16:creationId xmlns:a16="http://schemas.microsoft.com/office/drawing/2014/main" id="{A7A9D6E4-15E3-E576-5F77-00B0B5371E9F}"/>
              </a:ext>
            </a:extLst>
          </p:cNvPr>
          <p:cNvSpPr txBox="1"/>
          <p:nvPr/>
        </p:nvSpPr>
        <p:spPr>
          <a:xfrm>
            <a:off x="4707125" y="1047600"/>
            <a:ext cx="2979267" cy="454420"/>
          </a:xfrm>
          <a:prstGeom prst="rect">
            <a:avLst/>
          </a:prstGeom>
          <a:noFill/>
        </p:spPr>
        <p:txBody>
          <a:bodyPr wrap="square" lIns="0" tIns="0" rIns="0" bIns="0" rtlCol="0">
            <a:spAutoFit/>
          </a:bodyPr>
          <a:lstStyle/>
          <a:p>
            <a:pPr>
              <a:lnSpc>
                <a:spcPts val="4000"/>
              </a:lnSpc>
            </a:pPr>
            <a:r>
              <a:rPr lang="en-US" sz="2400" b="1" dirty="0">
                <a:solidFill>
                  <a:schemeClr val="accent1">
                    <a:lumMod val="50000"/>
                  </a:schemeClr>
                </a:solidFill>
                <a:latin typeface="Segoe UI" panose="020B0502040204020203" pitchFamily="34" charset="0"/>
                <a:cs typeface="Segoe UI" panose="020B0502040204020203" pitchFamily="34" charset="0"/>
              </a:rPr>
              <a:t>AC-6: Enhancements</a:t>
            </a:r>
          </a:p>
        </p:txBody>
      </p:sp>
      <p:cxnSp>
        <p:nvCxnSpPr>
          <p:cNvPr id="5" name="Connettore diritto 4">
            <a:extLst>
              <a:ext uri="{FF2B5EF4-FFF2-40B4-BE49-F238E27FC236}">
                <a16:creationId xmlns:a16="http://schemas.microsoft.com/office/drawing/2014/main" id="{6CD978E9-A132-4B73-68C1-AB8DBA9B6F31}"/>
              </a:ext>
            </a:extLst>
          </p:cNvPr>
          <p:cNvCxnSpPr>
            <a:cxnSpLocks/>
          </p:cNvCxnSpPr>
          <p:nvPr/>
        </p:nvCxnSpPr>
        <p:spPr>
          <a:xfrm>
            <a:off x="4778908" y="1565000"/>
            <a:ext cx="277168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23928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outVertical)">
                                      <p:cBhvr>
                                        <p:cTn id="7" dur="2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Immagine 14" descr="Immagine che contiene testo, Carattere, logo, Elementi grafici&#10;&#10;Descrizione generata automaticamente">
            <a:extLst>
              <a:ext uri="{FF2B5EF4-FFF2-40B4-BE49-F238E27FC236}">
                <a16:creationId xmlns:a16="http://schemas.microsoft.com/office/drawing/2014/main" id="{520F538A-1EFC-6F0D-6BAE-6F4BFB5770C0}"/>
              </a:ext>
            </a:extLst>
          </p:cNvPr>
          <p:cNvPicPr>
            <a:picLocks noChangeAspect="1"/>
          </p:cNvPicPr>
          <p:nvPr/>
        </p:nvPicPr>
        <p:blipFill>
          <a:blip r:embed="rId3"/>
          <a:stretch>
            <a:fillRect/>
          </a:stretch>
        </p:blipFill>
        <p:spPr>
          <a:xfrm>
            <a:off x="9256476" y="2303037"/>
            <a:ext cx="1549438" cy="740502"/>
          </a:xfrm>
          <a:prstGeom prst="rect">
            <a:avLst/>
          </a:prstGeom>
        </p:spPr>
      </p:pic>
      <p:sp>
        <p:nvSpPr>
          <p:cNvPr id="13" name="Rectangle 2" descr="This is an image of a desk with laptop computers and people working.">
            <a:extLst>
              <a:ext uri="{FF2B5EF4-FFF2-40B4-BE49-F238E27FC236}">
                <a16:creationId xmlns:a16="http://schemas.microsoft.com/office/drawing/2014/main" id="{3E5B1C40-E7FB-3A7E-0E4D-AB28CA97936D}"/>
              </a:ext>
            </a:extLst>
          </p:cNvPr>
          <p:cNvSpPr/>
          <p:nvPr/>
        </p:nvSpPr>
        <p:spPr>
          <a:xfrm>
            <a:off x="595038" y="1901885"/>
            <a:ext cx="10964101" cy="1384995"/>
          </a:xfrm>
          <a:prstGeom prst="roundRect">
            <a:avLst/>
          </a:prstGeom>
          <a:gradFill>
            <a:gsLst>
              <a:gs pos="1000">
                <a:srgbClr val="7CEFD8">
                  <a:alpha val="79000"/>
                </a:srgbClr>
              </a:gs>
              <a:gs pos="79000">
                <a:srgbClr val="6672E4">
                  <a:alpha val="84000"/>
                </a:srgbClr>
              </a:gs>
              <a:gs pos="98000">
                <a:srgbClr val="882BE5">
                  <a:alpha val="66000"/>
                </a:srgbClr>
              </a:gs>
            </a:gsLst>
            <a:lin ang="5400000" scaled="1"/>
          </a:gradFill>
          <a:ln w="12700" cap="flat">
            <a:noFill/>
            <a:prstDash val="solid"/>
            <a:miter lim="800000"/>
            <a:headEnd/>
            <a:tailEnd/>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a:solidFill>
                <a:schemeClr val="tx1"/>
              </a:solidFill>
            </a:endParaRPr>
          </a:p>
        </p:txBody>
      </p:sp>
      <p:sp>
        <p:nvSpPr>
          <p:cNvPr id="68" name="Title 67" hidden="1">
            <a:extLst>
              <a:ext uri="{FF2B5EF4-FFF2-40B4-BE49-F238E27FC236}">
                <a16:creationId xmlns:a16="http://schemas.microsoft.com/office/drawing/2014/main" id="{3D46526D-118F-4F6F-BAE0-066F422EBD1E}"/>
              </a:ext>
            </a:extLst>
          </p:cNvPr>
          <p:cNvSpPr>
            <a:spLocks noGrp="1"/>
          </p:cNvSpPr>
          <p:nvPr>
            <p:ph type="title"/>
          </p:nvPr>
        </p:nvSpPr>
        <p:spPr/>
        <p:txBody>
          <a:bodyPr/>
          <a:lstStyle/>
          <a:p>
            <a:r>
              <a:rPr lang="en-US"/>
              <a:t>Human resources slide 3</a:t>
            </a:r>
          </a:p>
        </p:txBody>
      </p:sp>
      <p:cxnSp>
        <p:nvCxnSpPr>
          <p:cNvPr id="25" name="Connettore diritto 24">
            <a:extLst>
              <a:ext uri="{FF2B5EF4-FFF2-40B4-BE49-F238E27FC236}">
                <a16:creationId xmlns:a16="http://schemas.microsoft.com/office/drawing/2014/main" id="{F34CCCFE-A208-A168-A9F0-346B7A1E6E2F}"/>
              </a:ext>
            </a:extLst>
          </p:cNvPr>
          <p:cNvCxnSpPr>
            <a:cxnSpLocks/>
          </p:cNvCxnSpPr>
          <p:nvPr/>
        </p:nvCxnSpPr>
        <p:spPr>
          <a:xfrm>
            <a:off x="122830" y="974366"/>
            <a:ext cx="1195283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 name="Immagine 1" descr="Immagine che contiene testo, Carattere, logo, simbolo&#10;&#10;Descrizione generata automaticamente">
            <a:extLst>
              <a:ext uri="{FF2B5EF4-FFF2-40B4-BE49-F238E27FC236}">
                <a16:creationId xmlns:a16="http://schemas.microsoft.com/office/drawing/2014/main" id="{9AD0B3B6-5CFF-4EDB-B544-1ED89D77C385}"/>
              </a:ext>
            </a:extLst>
          </p:cNvPr>
          <p:cNvPicPr>
            <a:picLocks noChangeAspect="1"/>
          </p:cNvPicPr>
          <p:nvPr/>
        </p:nvPicPr>
        <p:blipFill>
          <a:blip r:embed="rId4"/>
          <a:stretch>
            <a:fillRect/>
          </a:stretch>
        </p:blipFill>
        <p:spPr>
          <a:xfrm>
            <a:off x="122830" y="142843"/>
            <a:ext cx="1787858" cy="503622"/>
          </a:xfrm>
          <a:prstGeom prst="rect">
            <a:avLst/>
          </a:prstGeom>
        </p:spPr>
      </p:pic>
      <p:sp>
        <p:nvSpPr>
          <p:cNvPr id="4" name="CasellaDiTesto 3">
            <a:extLst>
              <a:ext uri="{FF2B5EF4-FFF2-40B4-BE49-F238E27FC236}">
                <a16:creationId xmlns:a16="http://schemas.microsoft.com/office/drawing/2014/main" id="{7B503EC1-E8A7-277B-5AEC-FF53393C5634}"/>
              </a:ext>
            </a:extLst>
          </p:cNvPr>
          <p:cNvSpPr txBox="1"/>
          <p:nvPr/>
        </p:nvSpPr>
        <p:spPr>
          <a:xfrm>
            <a:off x="0" y="681202"/>
            <a:ext cx="2844048" cy="215444"/>
          </a:xfrm>
          <a:prstGeom prst="rect">
            <a:avLst/>
          </a:prstGeom>
          <a:noFill/>
        </p:spPr>
        <p:txBody>
          <a:bodyPr wrap="none" rtlCol="0">
            <a:spAutoFit/>
          </a:bodyPr>
          <a:lstStyle/>
          <a:p>
            <a:r>
              <a:rPr lang="it-IT" sz="800">
                <a:latin typeface="Adobe Caslon Pro" panose="0205050205050A020403" pitchFamily="18" charset="0"/>
                <a:ea typeface="NSimSun" panose="02010609030101010101" pitchFamily="49" charset="-122"/>
              </a:rPr>
              <a:t>Dip. di Ingegneria Elettrica e delle Tecnologie dell’Informazione</a:t>
            </a:r>
          </a:p>
        </p:txBody>
      </p:sp>
      <p:sp>
        <p:nvSpPr>
          <p:cNvPr id="8" name="TextBox 1">
            <a:extLst>
              <a:ext uri="{FF2B5EF4-FFF2-40B4-BE49-F238E27FC236}">
                <a16:creationId xmlns:a16="http://schemas.microsoft.com/office/drawing/2014/main" id="{655D0F37-5227-DEA3-2232-A6F45ABE66C8}"/>
              </a:ext>
            </a:extLst>
          </p:cNvPr>
          <p:cNvSpPr txBox="1"/>
          <p:nvPr/>
        </p:nvSpPr>
        <p:spPr>
          <a:xfrm>
            <a:off x="3241154" y="325435"/>
            <a:ext cx="5709687" cy="512961"/>
          </a:xfrm>
          <a:prstGeom prst="rect">
            <a:avLst/>
          </a:prstGeom>
          <a:noFill/>
        </p:spPr>
        <p:txBody>
          <a:bodyPr wrap="square" lIns="0" tIns="0" rIns="0" bIns="0" rtlCol="0">
            <a:spAutoFit/>
          </a:bodyPr>
          <a:lstStyle/>
          <a:p>
            <a:pPr>
              <a:lnSpc>
                <a:spcPts val="4000"/>
              </a:lnSpc>
            </a:pPr>
            <a:r>
              <a:rPr lang="en-US" sz="4400" b="1">
                <a:solidFill>
                  <a:srgbClr val="002060"/>
                </a:solidFill>
                <a:latin typeface="Segoe UI" panose="020B0502040204020203" pitchFamily="34" charset="0"/>
                <a:cs typeface="Segoe UI" panose="020B0502040204020203" pitchFamily="34" charset="0"/>
              </a:rPr>
              <a:t>NIST Control Families</a:t>
            </a:r>
          </a:p>
        </p:txBody>
      </p:sp>
      <p:sp>
        <p:nvSpPr>
          <p:cNvPr id="16" name="TextBox 4">
            <a:extLst>
              <a:ext uri="{FF2B5EF4-FFF2-40B4-BE49-F238E27FC236}">
                <a16:creationId xmlns:a16="http://schemas.microsoft.com/office/drawing/2014/main" id="{0C897FB8-64A0-2536-2201-607E85D9AB04}"/>
              </a:ext>
            </a:extLst>
          </p:cNvPr>
          <p:cNvSpPr txBox="1"/>
          <p:nvPr/>
        </p:nvSpPr>
        <p:spPr>
          <a:xfrm>
            <a:off x="940348" y="2303037"/>
            <a:ext cx="7562903" cy="646331"/>
          </a:xfrm>
          <a:prstGeom prst="rect">
            <a:avLst/>
          </a:prstGeom>
        </p:spPr>
        <p:txBody>
          <a:bodyPr wrap="square" lIns="0" tIns="0" rIns="0" bIns="0">
            <a:spAutoFit/>
          </a:bodyPr>
          <a:lstStyle>
            <a:defPPr>
              <a:defRPr lang="en-US"/>
            </a:defPPr>
            <a:lvl1pPr>
              <a:defRPr sz="1600" i="1">
                <a:solidFill>
                  <a:srgbClr val="002060"/>
                </a:solidFill>
                <a:latin typeface="+mj-lt"/>
                <a:cs typeface="Segoe UI" panose="020B0502040204020203" pitchFamily="34" charset="0"/>
              </a:defRPr>
            </a:lvl1pPr>
          </a:lstStyle>
          <a:p>
            <a:pPr marL="285750" indent="-285750">
              <a:buFont typeface="Arial" panose="020B0604020202020204" pitchFamily="34" charset="0"/>
              <a:buChar char="•"/>
            </a:pPr>
            <a:r>
              <a:rPr lang="it-IT" sz="1400"/>
              <a:t>AC-6 (</a:t>
            </a:r>
            <a:r>
              <a:rPr lang="it-IT" sz="1400" dirty="0"/>
              <a:t>10) Proibire agli utenti non privilegiati di eseguire funzioni privilegiate: Il sistema informativo impedisce agli utenti non privilegiati di eseguire funzioni privilegiate, inclusi disabilitazione, elusione o alterazione delle misure di sicurezza/contromisure implementate.</a:t>
            </a:r>
          </a:p>
        </p:txBody>
      </p:sp>
      <p:sp>
        <p:nvSpPr>
          <p:cNvPr id="19" name="TextBox 4">
            <a:extLst>
              <a:ext uri="{FF2B5EF4-FFF2-40B4-BE49-F238E27FC236}">
                <a16:creationId xmlns:a16="http://schemas.microsoft.com/office/drawing/2014/main" id="{65E19256-0439-EC6C-C898-2220A1038244}"/>
              </a:ext>
            </a:extLst>
          </p:cNvPr>
          <p:cNvSpPr txBox="1"/>
          <p:nvPr/>
        </p:nvSpPr>
        <p:spPr>
          <a:xfrm>
            <a:off x="617194" y="3429000"/>
            <a:ext cx="10964101" cy="1107996"/>
          </a:xfrm>
          <a:prstGeom prst="rect">
            <a:avLst/>
          </a:prstGeom>
        </p:spPr>
        <p:txBody>
          <a:bodyPr wrap="square" lIns="0" tIns="0" rIns="0" bIns="0">
            <a:spAutoFit/>
          </a:bodyPr>
          <a:lstStyle>
            <a:defPPr>
              <a:defRPr lang="en-US"/>
            </a:defPPr>
            <a:lvl1pPr>
              <a:defRPr sz="1600" i="1">
                <a:solidFill>
                  <a:srgbClr val="002060"/>
                </a:solidFill>
                <a:latin typeface="+mj-lt"/>
                <a:cs typeface="Segoe UI" panose="020B0502040204020203" pitchFamily="34" charset="0"/>
              </a:defRPr>
            </a:lvl1pPr>
          </a:lstStyle>
          <a:p>
            <a:r>
              <a:rPr lang="it-IT" sz="1800" dirty="0"/>
              <a:t>Nel contesto di </a:t>
            </a:r>
            <a:r>
              <a:rPr lang="it-IT" sz="1800" dirty="0" err="1"/>
              <a:t>FavolApp</a:t>
            </a:r>
            <a:r>
              <a:rPr lang="it-IT" sz="1800" dirty="0"/>
              <a:t>, le operazioni privilegiate sono accessibili esclusivamente agli utenti dotati del ruolo designato di supervisore. Questo significa che solo i supervisori possono eseguire funzioni critiche come la gestione degli account, la modifica delle impostazioni di sicurezza e l'accesso ai log delle attività dei tutor. Gli utenti senza queste autorizzazioni, come i tutor, vengono automaticamente reindirizzati a una pagina di errore quando tentano di eseguire tali operazioni.</a:t>
            </a:r>
          </a:p>
        </p:txBody>
      </p:sp>
      <p:sp>
        <p:nvSpPr>
          <p:cNvPr id="3" name="TextBox 1">
            <a:extLst>
              <a:ext uri="{FF2B5EF4-FFF2-40B4-BE49-F238E27FC236}">
                <a16:creationId xmlns:a16="http://schemas.microsoft.com/office/drawing/2014/main" id="{A7A9D6E4-15E3-E576-5F77-00B0B5371E9F}"/>
              </a:ext>
            </a:extLst>
          </p:cNvPr>
          <p:cNvSpPr txBox="1"/>
          <p:nvPr/>
        </p:nvSpPr>
        <p:spPr>
          <a:xfrm>
            <a:off x="4707125" y="1047600"/>
            <a:ext cx="2979267" cy="454420"/>
          </a:xfrm>
          <a:prstGeom prst="rect">
            <a:avLst/>
          </a:prstGeom>
          <a:noFill/>
        </p:spPr>
        <p:txBody>
          <a:bodyPr wrap="square" lIns="0" tIns="0" rIns="0" bIns="0" rtlCol="0">
            <a:spAutoFit/>
          </a:bodyPr>
          <a:lstStyle/>
          <a:p>
            <a:pPr>
              <a:lnSpc>
                <a:spcPts val="4000"/>
              </a:lnSpc>
            </a:pPr>
            <a:r>
              <a:rPr lang="en-US" sz="2400" b="1" dirty="0">
                <a:solidFill>
                  <a:schemeClr val="accent1">
                    <a:lumMod val="50000"/>
                  </a:schemeClr>
                </a:solidFill>
                <a:latin typeface="Segoe UI" panose="020B0502040204020203" pitchFamily="34" charset="0"/>
                <a:cs typeface="Segoe UI" panose="020B0502040204020203" pitchFamily="34" charset="0"/>
              </a:rPr>
              <a:t>AC-6: Enhancements</a:t>
            </a:r>
          </a:p>
        </p:txBody>
      </p:sp>
      <p:cxnSp>
        <p:nvCxnSpPr>
          <p:cNvPr id="5" name="Connettore diritto 4">
            <a:extLst>
              <a:ext uri="{FF2B5EF4-FFF2-40B4-BE49-F238E27FC236}">
                <a16:creationId xmlns:a16="http://schemas.microsoft.com/office/drawing/2014/main" id="{6CD978E9-A132-4B73-68C1-AB8DBA9B6F31}"/>
              </a:ext>
            </a:extLst>
          </p:cNvPr>
          <p:cNvCxnSpPr>
            <a:cxnSpLocks/>
          </p:cNvCxnSpPr>
          <p:nvPr/>
        </p:nvCxnSpPr>
        <p:spPr>
          <a:xfrm>
            <a:off x="4778908" y="1565000"/>
            <a:ext cx="277168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040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outVertical)">
                                      <p:cBhvr>
                                        <p:cTn id="7" dur="2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Immagine 14" descr="Immagine che contiene testo, Carattere, logo, Elementi grafici&#10;&#10;Descrizione generata automaticamente">
            <a:extLst>
              <a:ext uri="{FF2B5EF4-FFF2-40B4-BE49-F238E27FC236}">
                <a16:creationId xmlns:a16="http://schemas.microsoft.com/office/drawing/2014/main" id="{520F538A-1EFC-6F0D-6BAE-6F4BFB5770C0}"/>
              </a:ext>
            </a:extLst>
          </p:cNvPr>
          <p:cNvPicPr>
            <a:picLocks noChangeAspect="1"/>
          </p:cNvPicPr>
          <p:nvPr/>
        </p:nvPicPr>
        <p:blipFill>
          <a:blip r:embed="rId3"/>
          <a:stretch>
            <a:fillRect/>
          </a:stretch>
        </p:blipFill>
        <p:spPr>
          <a:xfrm>
            <a:off x="9256476" y="2303037"/>
            <a:ext cx="1549438" cy="740502"/>
          </a:xfrm>
          <a:prstGeom prst="rect">
            <a:avLst/>
          </a:prstGeom>
        </p:spPr>
      </p:pic>
      <p:sp>
        <p:nvSpPr>
          <p:cNvPr id="13" name="Rectangle 2" descr="This is an image of a desk with laptop computers and people working.">
            <a:extLst>
              <a:ext uri="{FF2B5EF4-FFF2-40B4-BE49-F238E27FC236}">
                <a16:creationId xmlns:a16="http://schemas.microsoft.com/office/drawing/2014/main" id="{3E5B1C40-E7FB-3A7E-0E4D-AB28CA97936D}"/>
              </a:ext>
            </a:extLst>
          </p:cNvPr>
          <p:cNvSpPr/>
          <p:nvPr/>
        </p:nvSpPr>
        <p:spPr>
          <a:xfrm>
            <a:off x="595038" y="1901886"/>
            <a:ext cx="10964101" cy="2267351"/>
          </a:xfrm>
          <a:prstGeom prst="roundRect">
            <a:avLst/>
          </a:prstGeom>
          <a:gradFill>
            <a:gsLst>
              <a:gs pos="1000">
                <a:srgbClr val="7CEFD8">
                  <a:alpha val="79000"/>
                </a:srgbClr>
              </a:gs>
              <a:gs pos="79000">
                <a:srgbClr val="6672E4">
                  <a:alpha val="84000"/>
                </a:srgbClr>
              </a:gs>
              <a:gs pos="98000">
                <a:srgbClr val="882BE5">
                  <a:alpha val="66000"/>
                </a:srgbClr>
              </a:gs>
            </a:gsLst>
            <a:lin ang="5400000" scaled="1"/>
          </a:gradFill>
          <a:ln w="12700" cap="flat">
            <a:noFill/>
            <a:prstDash val="solid"/>
            <a:miter lim="800000"/>
            <a:headEnd/>
            <a:tailEnd/>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a:solidFill>
                <a:schemeClr val="tx1"/>
              </a:solidFill>
            </a:endParaRPr>
          </a:p>
        </p:txBody>
      </p:sp>
      <p:sp>
        <p:nvSpPr>
          <p:cNvPr id="68" name="Title 67" hidden="1">
            <a:extLst>
              <a:ext uri="{FF2B5EF4-FFF2-40B4-BE49-F238E27FC236}">
                <a16:creationId xmlns:a16="http://schemas.microsoft.com/office/drawing/2014/main" id="{3D46526D-118F-4F6F-BAE0-066F422EBD1E}"/>
              </a:ext>
            </a:extLst>
          </p:cNvPr>
          <p:cNvSpPr>
            <a:spLocks noGrp="1"/>
          </p:cNvSpPr>
          <p:nvPr>
            <p:ph type="title"/>
          </p:nvPr>
        </p:nvSpPr>
        <p:spPr/>
        <p:txBody>
          <a:bodyPr/>
          <a:lstStyle/>
          <a:p>
            <a:r>
              <a:rPr lang="en-US"/>
              <a:t>Human resources slide 3</a:t>
            </a:r>
          </a:p>
        </p:txBody>
      </p:sp>
      <p:cxnSp>
        <p:nvCxnSpPr>
          <p:cNvPr id="25" name="Connettore diritto 24">
            <a:extLst>
              <a:ext uri="{FF2B5EF4-FFF2-40B4-BE49-F238E27FC236}">
                <a16:creationId xmlns:a16="http://schemas.microsoft.com/office/drawing/2014/main" id="{F34CCCFE-A208-A168-A9F0-346B7A1E6E2F}"/>
              </a:ext>
            </a:extLst>
          </p:cNvPr>
          <p:cNvCxnSpPr>
            <a:cxnSpLocks/>
          </p:cNvCxnSpPr>
          <p:nvPr/>
        </p:nvCxnSpPr>
        <p:spPr>
          <a:xfrm>
            <a:off x="122830" y="974366"/>
            <a:ext cx="1195283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 name="Immagine 1" descr="Immagine che contiene testo, Carattere, logo, simbolo&#10;&#10;Descrizione generata automaticamente">
            <a:extLst>
              <a:ext uri="{FF2B5EF4-FFF2-40B4-BE49-F238E27FC236}">
                <a16:creationId xmlns:a16="http://schemas.microsoft.com/office/drawing/2014/main" id="{9AD0B3B6-5CFF-4EDB-B544-1ED89D77C385}"/>
              </a:ext>
            </a:extLst>
          </p:cNvPr>
          <p:cNvPicPr>
            <a:picLocks noChangeAspect="1"/>
          </p:cNvPicPr>
          <p:nvPr/>
        </p:nvPicPr>
        <p:blipFill>
          <a:blip r:embed="rId4"/>
          <a:stretch>
            <a:fillRect/>
          </a:stretch>
        </p:blipFill>
        <p:spPr>
          <a:xfrm>
            <a:off x="122830" y="142843"/>
            <a:ext cx="1787858" cy="503622"/>
          </a:xfrm>
          <a:prstGeom prst="rect">
            <a:avLst/>
          </a:prstGeom>
        </p:spPr>
      </p:pic>
      <p:sp>
        <p:nvSpPr>
          <p:cNvPr id="4" name="CasellaDiTesto 3">
            <a:extLst>
              <a:ext uri="{FF2B5EF4-FFF2-40B4-BE49-F238E27FC236}">
                <a16:creationId xmlns:a16="http://schemas.microsoft.com/office/drawing/2014/main" id="{7B503EC1-E8A7-277B-5AEC-FF53393C5634}"/>
              </a:ext>
            </a:extLst>
          </p:cNvPr>
          <p:cNvSpPr txBox="1"/>
          <p:nvPr/>
        </p:nvSpPr>
        <p:spPr>
          <a:xfrm>
            <a:off x="0" y="681202"/>
            <a:ext cx="2844048" cy="215444"/>
          </a:xfrm>
          <a:prstGeom prst="rect">
            <a:avLst/>
          </a:prstGeom>
          <a:noFill/>
        </p:spPr>
        <p:txBody>
          <a:bodyPr wrap="none" rtlCol="0">
            <a:spAutoFit/>
          </a:bodyPr>
          <a:lstStyle/>
          <a:p>
            <a:r>
              <a:rPr lang="it-IT" sz="800">
                <a:latin typeface="Adobe Caslon Pro" panose="0205050205050A020403" pitchFamily="18" charset="0"/>
                <a:ea typeface="NSimSun" panose="02010609030101010101" pitchFamily="49" charset="-122"/>
              </a:rPr>
              <a:t>Dip. di Ingegneria Elettrica e delle Tecnologie dell’Informazione</a:t>
            </a:r>
          </a:p>
        </p:txBody>
      </p:sp>
      <p:sp>
        <p:nvSpPr>
          <p:cNvPr id="8" name="TextBox 1">
            <a:extLst>
              <a:ext uri="{FF2B5EF4-FFF2-40B4-BE49-F238E27FC236}">
                <a16:creationId xmlns:a16="http://schemas.microsoft.com/office/drawing/2014/main" id="{655D0F37-5227-DEA3-2232-A6F45ABE66C8}"/>
              </a:ext>
            </a:extLst>
          </p:cNvPr>
          <p:cNvSpPr txBox="1"/>
          <p:nvPr/>
        </p:nvSpPr>
        <p:spPr>
          <a:xfrm>
            <a:off x="3241154" y="325435"/>
            <a:ext cx="5709687" cy="512961"/>
          </a:xfrm>
          <a:prstGeom prst="rect">
            <a:avLst/>
          </a:prstGeom>
          <a:noFill/>
        </p:spPr>
        <p:txBody>
          <a:bodyPr wrap="square" lIns="0" tIns="0" rIns="0" bIns="0" rtlCol="0">
            <a:spAutoFit/>
          </a:bodyPr>
          <a:lstStyle/>
          <a:p>
            <a:pPr>
              <a:lnSpc>
                <a:spcPts val="4000"/>
              </a:lnSpc>
            </a:pPr>
            <a:r>
              <a:rPr lang="en-US" sz="4400" b="1">
                <a:solidFill>
                  <a:srgbClr val="002060"/>
                </a:solidFill>
                <a:latin typeface="Segoe UI" panose="020B0502040204020203" pitchFamily="34" charset="0"/>
                <a:cs typeface="Segoe UI" panose="020B0502040204020203" pitchFamily="34" charset="0"/>
              </a:rPr>
              <a:t>NIST Control Families</a:t>
            </a:r>
          </a:p>
        </p:txBody>
      </p:sp>
      <p:sp>
        <p:nvSpPr>
          <p:cNvPr id="16" name="TextBox 4">
            <a:extLst>
              <a:ext uri="{FF2B5EF4-FFF2-40B4-BE49-F238E27FC236}">
                <a16:creationId xmlns:a16="http://schemas.microsoft.com/office/drawing/2014/main" id="{0C897FB8-64A0-2536-2201-607E85D9AB04}"/>
              </a:ext>
            </a:extLst>
          </p:cNvPr>
          <p:cNvSpPr txBox="1"/>
          <p:nvPr/>
        </p:nvSpPr>
        <p:spPr>
          <a:xfrm>
            <a:off x="940348" y="2303037"/>
            <a:ext cx="7562903" cy="1938992"/>
          </a:xfrm>
          <a:prstGeom prst="rect">
            <a:avLst/>
          </a:prstGeom>
        </p:spPr>
        <p:txBody>
          <a:bodyPr wrap="square" lIns="0" tIns="0" rIns="0" bIns="0">
            <a:spAutoFit/>
          </a:bodyPr>
          <a:lstStyle>
            <a:defPPr>
              <a:defRPr lang="en-US"/>
            </a:defPPr>
            <a:lvl1pPr>
              <a:defRPr sz="1600" i="1">
                <a:solidFill>
                  <a:srgbClr val="002060"/>
                </a:solidFill>
                <a:latin typeface="+mj-lt"/>
                <a:cs typeface="Segoe UI" panose="020B0502040204020203" pitchFamily="34" charset="0"/>
              </a:defRPr>
            </a:lvl1pPr>
          </a:lstStyle>
          <a:p>
            <a:r>
              <a:rPr lang="it-IT" sz="1400" dirty="0"/>
              <a:t>Il controllo si focalizza sul numero di tentativi di accesso falliti. Il sistema informativo deve: </a:t>
            </a:r>
          </a:p>
          <a:p>
            <a:r>
              <a:rPr lang="it-IT" sz="1400" dirty="0"/>
              <a:t>1. Applicare un limite definito dall'organizzazione al numero consecutivo di tentativi di accesso non riusciti da parte di un utente durante un periodo di tempo definito dall'organizzazione;</a:t>
            </a:r>
          </a:p>
          <a:p>
            <a:r>
              <a:rPr lang="it-IT" sz="1400" dirty="0"/>
              <a:t>2. Automatizzare l'azione seguente quando il numero massimo di tentativi non riusciti è stato superato: bloccare l'account/nodo per un periodo di tempo definito dall'organizzazione, bloccare l'account/nodo fino a quando non viene rilasciato da un amministratore, ritardare il prossimo prompt di accesso secondo un algoritmo di ritardo definito dall'organizzazione, notificare all'amministratore di sistema, o prendere altre azioni definite dall'organizzazione.</a:t>
            </a:r>
          </a:p>
          <a:p>
            <a:endParaRPr lang="it-IT" sz="1400" dirty="0"/>
          </a:p>
        </p:txBody>
      </p:sp>
      <p:sp>
        <p:nvSpPr>
          <p:cNvPr id="19" name="TextBox 4">
            <a:extLst>
              <a:ext uri="{FF2B5EF4-FFF2-40B4-BE49-F238E27FC236}">
                <a16:creationId xmlns:a16="http://schemas.microsoft.com/office/drawing/2014/main" id="{65E19256-0439-EC6C-C898-2220A1038244}"/>
              </a:ext>
            </a:extLst>
          </p:cNvPr>
          <p:cNvSpPr txBox="1"/>
          <p:nvPr/>
        </p:nvSpPr>
        <p:spPr>
          <a:xfrm>
            <a:off x="595037" y="4316574"/>
            <a:ext cx="10964101" cy="1938992"/>
          </a:xfrm>
          <a:prstGeom prst="rect">
            <a:avLst/>
          </a:prstGeom>
        </p:spPr>
        <p:txBody>
          <a:bodyPr wrap="square" lIns="0" tIns="0" rIns="0" bIns="0">
            <a:spAutoFit/>
          </a:bodyPr>
          <a:lstStyle>
            <a:defPPr>
              <a:defRPr lang="en-US"/>
            </a:defPPr>
            <a:lvl1pPr>
              <a:defRPr sz="1600" i="1">
                <a:solidFill>
                  <a:srgbClr val="002060"/>
                </a:solidFill>
                <a:latin typeface="+mj-lt"/>
                <a:cs typeface="Segoe UI" panose="020B0502040204020203" pitchFamily="34" charset="0"/>
              </a:defRPr>
            </a:lvl1pPr>
          </a:lstStyle>
          <a:p>
            <a:r>
              <a:rPr lang="it-IT" sz="1800" dirty="0"/>
              <a:t>Nel contesto dell'applicazione </a:t>
            </a:r>
            <a:r>
              <a:rPr lang="it-IT" sz="1800" dirty="0" err="1"/>
              <a:t>FavolApp</a:t>
            </a:r>
            <a:r>
              <a:rPr lang="it-IT" sz="1800" dirty="0"/>
              <a:t>, utilizzando Amazon Cognito il controllo è automaticamente soddisfatto. Cognito applica un meccanismo di protezione che limita il numero di tentativi di accesso consecutivi non riusciti. Quando un utente supera il numero massimo di tentativi di accesso falliti definiti dall'organizzazione, Cognito blocca automaticamente l'account dell'utente per un periodo di tempo inizialmente breve. Con ulteriori tentativi di accesso falliti, il tempo di blocco aumenta progressivamente. </a:t>
            </a:r>
          </a:p>
          <a:p>
            <a:r>
              <a:rPr lang="it-IT" sz="1800" dirty="0"/>
              <a:t>Questo processo garantisce che Cognito sia conforme al controllo AC-7 poiché limita i tentativi di accesso e intraprende azioni automatiche per bloccare gli account con tempi di attesa incrementali ad ogni tentativo fallito.</a:t>
            </a:r>
          </a:p>
        </p:txBody>
      </p:sp>
      <p:sp>
        <p:nvSpPr>
          <p:cNvPr id="3" name="TextBox 1">
            <a:extLst>
              <a:ext uri="{FF2B5EF4-FFF2-40B4-BE49-F238E27FC236}">
                <a16:creationId xmlns:a16="http://schemas.microsoft.com/office/drawing/2014/main" id="{7E1410A8-194D-1BE7-B391-8DD57ECBBA26}"/>
              </a:ext>
            </a:extLst>
          </p:cNvPr>
          <p:cNvSpPr txBox="1"/>
          <p:nvPr/>
        </p:nvSpPr>
        <p:spPr>
          <a:xfrm>
            <a:off x="3521032" y="1039872"/>
            <a:ext cx="5149930" cy="454420"/>
          </a:xfrm>
          <a:prstGeom prst="rect">
            <a:avLst/>
          </a:prstGeom>
          <a:noFill/>
        </p:spPr>
        <p:txBody>
          <a:bodyPr wrap="square" lIns="0" tIns="0" rIns="0" bIns="0" rtlCol="0">
            <a:spAutoFit/>
          </a:bodyPr>
          <a:lstStyle/>
          <a:p>
            <a:pPr>
              <a:lnSpc>
                <a:spcPts val="4000"/>
              </a:lnSpc>
            </a:pPr>
            <a:r>
              <a:rPr lang="en-US" sz="2400" b="1" dirty="0">
                <a:solidFill>
                  <a:schemeClr val="accent1">
                    <a:lumMod val="50000"/>
                  </a:schemeClr>
                </a:solidFill>
                <a:latin typeface="Segoe UI" panose="020B0502040204020203" pitchFamily="34" charset="0"/>
                <a:cs typeface="Segoe UI" panose="020B0502040204020203" pitchFamily="34" charset="0"/>
              </a:rPr>
              <a:t>AC-7: Unsuccessful Logon Attempts</a:t>
            </a:r>
          </a:p>
        </p:txBody>
      </p:sp>
      <p:cxnSp>
        <p:nvCxnSpPr>
          <p:cNvPr id="5" name="Connettore diritto 4">
            <a:extLst>
              <a:ext uri="{FF2B5EF4-FFF2-40B4-BE49-F238E27FC236}">
                <a16:creationId xmlns:a16="http://schemas.microsoft.com/office/drawing/2014/main" id="{7FEF40D8-7293-47E6-1C11-0F1550A33652}"/>
              </a:ext>
            </a:extLst>
          </p:cNvPr>
          <p:cNvCxnSpPr>
            <a:cxnSpLocks/>
          </p:cNvCxnSpPr>
          <p:nvPr/>
        </p:nvCxnSpPr>
        <p:spPr>
          <a:xfrm>
            <a:off x="3657600" y="1565000"/>
            <a:ext cx="484565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377452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outVertical)">
                                      <p:cBhvr>
                                        <p:cTn id="7" dur="2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Immagine 14" descr="Immagine che contiene testo, Carattere, logo, Elementi grafici&#10;&#10;Descrizione generata automaticamente">
            <a:extLst>
              <a:ext uri="{FF2B5EF4-FFF2-40B4-BE49-F238E27FC236}">
                <a16:creationId xmlns:a16="http://schemas.microsoft.com/office/drawing/2014/main" id="{520F538A-1EFC-6F0D-6BAE-6F4BFB5770C0}"/>
              </a:ext>
            </a:extLst>
          </p:cNvPr>
          <p:cNvPicPr>
            <a:picLocks noChangeAspect="1"/>
          </p:cNvPicPr>
          <p:nvPr/>
        </p:nvPicPr>
        <p:blipFill>
          <a:blip r:embed="rId3"/>
          <a:stretch>
            <a:fillRect/>
          </a:stretch>
        </p:blipFill>
        <p:spPr>
          <a:xfrm>
            <a:off x="9256476" y="2303037"/>
            <a:ext cx="1549438" cy="740502"/>
          </a:xfrm>
          <a:prstGeom prst="rect">
            <a:avLst/>
          </a:prstGeom>
        </p:spPr>
      </p:pic>
      <p:sp>
        <p:nvSpPr>
          <p:cNvPr id="13" name="Rectangle 2" descr="This is an image of a desk with laptop computers and people working.">
            <a:extLst>
              <a:ext uri="{FF2B5EF4-FFF2-40B4-BE49-F238E27FC236}">
                <a16:creationId xmlns:a16="http://schemas.microsoft.com/office/drawing/2014/main" id="{3E5B1C40-E7FB-3A7E-0E4D-AB28CA97936D}"/>
              </a:ext>
            </a:extLst>
          </p:cNvPr>
          <p:cNvSpPr/>
          <p:nvPr/>
        </p:nvSpPr>
        <p:spPr>
          <a:xfrm>
            <a:off x="595038" y="1901886"/>
            <a:ext cx="10964101" cy="2443777"/>
          </a:xfrm>
          <a:prstGeom prst="roundRect">
            <a:avLst/>
          </a:prstGeom>
          <a:gradFill>
            <a:gsLst>
              <a:gs pos="1000">
                <a:srgbClr val="7CEFD8">
                  <a:alpha val="79000"/>
                </a:srgbClr>
              </a:gs>
              <a:gs pos="79000">
                <a:srgbClr val="6672E4">
                  <a:alpha val="84000"/>
                </a:srgbClr>
              </a:gs>
              <a:gs pos="98000">
                <a:srgbClr val="882BE5">
                  <a:alpha val="66000"/>
                </a:srgbClr>
              </a:gs>
            </a:gsLst>
            <a:lin ang="5400000" scaled="1"/>
          </a:gradFill>
          <a:ln w="12700" cap="flat">
            <a:noFill/>
            <a:prstDash val="solid"/>
            <a:miter lim="800000"/>
            <a:headEnd/>
            <a:tailEnd/>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a:solidFill>
                <a:schemeClr val="tx1"/>
              </a:solidFill>
            </a:endParaRPr>
          </a:p>
        </p:txBody>
      </p:sp>
      <p:sp>
        <p:nvSpPr>
          <p:cNvPr id="68" name="Title 67" hidden="1">
            <a:extLst>
              <a:ext uri="{FF2B5EF4-FFF2-40B4-BE49-F238E27FC236}">
                <a16:creationId xmlns:a16="http://schemas.microsoft.com/office/drawing/2014/main" id="{3D46526D-118F-4F6F-BAE0-066F422EBD1E}"/>
              </a:ext>
            </a:extLst>
          </p:cNvPr>
          <p:cNvSpPr>
            <a:spLocks noGrp="1"/>
          </p:cNvSpPr>
          <p:nvPr>
            <p:ph type="title"/>
          </p:nvPr>
        </p:nvSpPr>
        <p:spPr/>
        <p:txBody>
          <a:bodyPr/>
          <a:lstStyle/>
          <a:p>
            <a:r>
              <a:rPr lang="en-US"/>
              <a:t>Human resources slide 3</a:t>
            </a:r>
          </a:p>
        </p:txBody>
      </p:sp>
      <p:cxnSp>
        <p:nvCxnSpPr>
          <p:cNvPr id="25" name="Connettore diritto 24">
            <a:extLst>
              <a:ext uri="{FF2B5EF4-FFF2-40B4-BE49-F238E27FC236}">
                <a16:creationId xmlns:a16="http://schemas.microsoft.com/office/drawing/2014/main" id="{F34CCCFE-A208-A168-A9F0-346B7A1E6E2F}"/>
              </a:ext>
            </a:extLst>
          </p:cNvPr>
          <p:cNvCxnSpPr>
            <a:cxnSpLocks/>
          </p:cNvCxnSpPr>
          <p:nvPr/>
        </p:nvCxnSpPr>
        <p:spPr>
          <a:xfrm>
            <a:off x="122830" y="974366"/>
            <a:ext cx="1195283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 name="Immagine 1" descr="Immagine che contiene testo, Carattere, logo, simbolo&#10;&#10;Descrizione generata automaticamente">
            <a:extLst>
              <a:ext uri="{FF2B5EF4-FFF2-40B4-BE49-F238E27FC236}">
                <a16:creationId xmlns:a16="http://schemas.microsoft.com/office/drawing/2014/main" id="{9AD0B3B6-5CFF-4EDB-B544-1ED89D77C385}"/>
              </a:ext>
            </a:extLst>
          </p:cNvPr>
          <p:cNvPicPr>
            <a:picLocks noChangeAspect="1"/>
          </p:cNvPicPr>
          <p:nvPr/>
        </p:nvPicPr>
        <p:blipFill>
          <a:blip r:embed="rId4"/>
          <a:stretch>
            <a:fillRect/>
          </a:stretch>
        </p:blipFill>
        <p:spPr>
          <a:xfrm>
            <a:off x="122830" y="142843"/>
            <a:ext cx="1787858" cy="503622"/>
          </a:xfrm>
          <a:prstGeom prst="rect">
            <a:avLst/>
          </a:prstGeom>
        </p:spPr>
      </p:pic>
      <p:sp>
        <p:nvSpPr>
          <p:cNvPr id="4" name="CasellaDiTesto 3">
            <a:extLst>
              <a:ext uri="{FF2B5EF4-FFF2-40B4-BE49-F238E27FC236}">
                <a16:creationId xmlns:a16="http://schemas.microsoft.com/office/drawing/2014/main" id="{7B503EC1-E8A7-277B-5AEC-FF53393C5634}"/>
              </a:ext>
            </a:extLst>
          </p:cNvPr>
          <p:cNvSpPr txBox="1"/>
          <p:nvPr/>
        </p:nvSpPr>
        <p:spPr>
          <a:xfrm>
            <a:off x="0" y="681202"/>
            <a:ext cx="2844048" cy="215444"/>
          </a:xfrm>
          <a:prstGeom prst="rect">
            <a:avLst/>
          </a:prstGeom>
          <a:noFill/>
        </p:spPr>
        <p:txBody>
          <a:bodyPr wrap="none" rtlCol="0">
            <a:spAutoFit/>
          </a:bodyPr>
          <a:lstStyle/>
          <a:p>
            <a:r>
              <a:rPr lang="it-IT" sz="800">
                <a:latin typeface="Adobe Caslon Pro" panose="0205050205050A020403" pitchFamily="18" charset="0"/>
                <a:ea typeface="NSimSun" panose="02010609030101010101" pitchFamily="49" charset="-122"/>
              </a:rPr>
              <a:t>Dip. di Ingegneria Elettrica e delle Tecnologie dell’Informazione</a:t>
            </a:r>
          </a:p>
        </p:txBody>
      </p:sp>
      <p:sp>
        <p:nvSpPr>
          <p:cNvPr id="8" name="TextBox 1">
            <a:extLst>
              <a:ext uri="{FF2B5EF4-FFF2-40B4-BE49-F238E27FC236}">
                <a16:creationId xmlns:a16="http://schemas.microsoft.com/office/drawing/2014/main" id="{655D0F37-5227-DEA3-2232-A6F45ABE66C8}"/>
              </a:ext>
            </a:extLst>
          </p:cNvPr>
          <p:cNvSpPr txBox="1"/>
          <p:nvPr/>
        </p:nvSpPr>
        <p:spPr>
          <a:xfrm>
            <a:off x="3241154" y="325435"/>
            <a:ext cx="5709687" cy="512961"/>
          </a:xfrm>
          <a:prstGeom prst="rect">
            <a:avLst/>
          </a:prstGeom>
          <a:noFill/>
        </p:spPr>
        <p:txBody>
          <a:bodyPr wrap="square" lIns="0" tIns="0" rIns="0" bIns="0" rtlCol="0">
            <a:spAutoFit/>
          </a:bodyPr>
          <a:lstStyle/>
          <a:p>
            <a:pPr>
              <a:lnSpc>
                <a:spcPts val="4000"/>
              </a:lnSpc>
            </a:pPr>
            <a:r>
              <a:rPr lang="en-US" sz="4400" b="1">
                <a:solidFill>
                  <a:srgbClr val="002060"/>
                </a:solidFill>
                <a:latin typeface="Segoe UI" panose="020B0502040204020203" pitchFamily="34" charset="0"/>
                <a:cs typeface="Segoe UI" panose="020B0502040204020203" pitchFamily="34" charset="0"/>
              </a:rPr>
              <a:t>NIST Control Families</a:t>
            </a:r>
          </a:p>
        </p:txBody>
      </p:sp>
      <p:sp>
        <p:nvSpPr>
          <p:cNvPr id="16" name="TextBox 4">
            <a:extLst>
              <a:ext uri="{FF2B5EF4-FFF2-40B4-BE49-F238E27FC236}">
                <a16:creationId xmlns:a16="http://schemas.microsoft.com/office/drawing/2014/main" id="{0C897FB8-64A0-2536-2201-607E85D9AB04}"/>
              </a:ext>
            </a:extLst>
          </p:cNvPr>
          <p:cNvSpPr txBox="1"/>
          <p:nvPr/>
        </p:nvSpPr>
        <p:spPr>
          <a:xfrm>
            <a:off x="940348" y="2303037"/>
            <a:ext cx="7562903" cy="1938992"/>
          </a:xfrm>
          <a:prstGeom prst="rect">
            <a:avLst/>
          </a:prstGeom>
        </p:spPr>
        <p:txBody>
          <a:bodyPr wrap="square" lIns="0" tIns="0" rIns="0" bIns="0">
            <a:spAutoFit/>
          </a:bodyPr>
          <a:lstStyle>
            <a:defPPr>
              <a:defRPr lang="en-US"/>
            </a:defPPr>
            <a:lvl1pPr>
              <a:defRPr sz="1600" i="1">
                <a:solidFill>
                  <a:srgbClr val="002060"/>
                </a:solidFill>
                <a:latin typeface="+mj-lt"/>
                <a:cs typeface="Segoe UI" panose="020B0502040204020203" pitchFamily="34" charset="0"/>
              </a:defRPr>
            </a:lvl1pPr>
          </a:lstStyle>
          <a:p>
            <a:r>
              <a:rPr lang="it-IT" sz="1400" dirty="0"/>
              <a:t>Il controllo NIST AC-8 richiede che il sistema informativo visualizzi agli utenti un messaggio o un banner di notifica sull'uso del sistema prima di concedere l'accesso al sistema stesso. Questo messaggio deve fornire avvisi sulla privacy e la sicurezza conformi alle leggi, agli ordini esecutivi, alle direttive, alle politiche, ai regolamenti, agli standard e alle linee guida applicabili e deve indicare che:</a:t>
            </a:r>
          </a:p>
          <a:p>
            <a:r>
              <a:rPr lang="it-IT" sz="1400" dirty="0"/>
              <a:t>1. Mostrare agli utenti, a mezzo di notifiche o banner, che l’utilizzo del sistema è governato da leggi in vigore;</a:t>
            </a:r>
          </a:p>
          <a:p>
            <a:r>
              <a:rPr lang="it-IT" sz="1400" dirty="0"/>
              <a:t>2. L'uso del sistema informativo può essere monitorato, registrato e soggetto ad audit;</a:t>
            </a:r>
          </a:p>
          <a:p>
            <a:r>
              <a:rPr lang="it-IT" sz="1400" dirty="0"/>
              <a:t>3. L'uso non autorizzato del sistema informativo è proibito e soggetto a sanzioni penali e civili;</a:t>
            </a:r>
          </a:p>
          <a:p>
            <a:r>
              <a:rPr lang="it-IT" sz="1400" dirty="0"/>
              <a:t>4. L'uso del sistema indica il consenso al monitoraggio e alla registrazione.</a:t>
            </a:r>
          </a:p>
        </p:txBody>
      </p:sp>
      <p:sp>
        <p:nvSpPr>
          <p:cNvPr id="19" name="TextBox 4">
            <a:extLst>
              <a:ext uri="{FF2B5EF4-FFF2-40B4-BE49-F238E27FC236}">
                <a16:creationId xmlns:a16="http://schemas.microsoft.com/office/drawing/2014/main" id="{65E19256-0439-EC6C-C898-2220A1038244}"/>
              </a:ext>
            </a:extLst>
          </p:cNvPr>
          <p:cNvSpPr txBox="1"/>
          <p:nvPr/>
        </p:nvSpPr>
        <p:spPr>
          <a:xfrm>
            <a:off x="595038" y="4505923"/>
            <a:ext cx="10964101" cy="1107996"/>
          </a:xfrm>
          <a:prstGeom prst="rect">
            <a:avLst/>
          </a:prstGeom>
        </p:spPr>
        <p:txBody>
          <a:bodyPr wrap="square" lIns="0" tIns="0" rIns="0" bIns="0">
            <a:spAutoFit/>
          </a:bodyPr>
          <a:lstStyle>
            <a:defPPr>
              <a:defRPr lang="en-US"/>
            </a:defPPr>
            <a:lvl1pPr>
              <a:defRPr sz="1600" i="1">
                <a:solidFill>
                  <a:srgbClr val="002060"/>
                </a:solidFill>
                <a:latin typeface="+mj-lt"/>
                <a:cs typeface="Segoe UI" panose="020B0502040204020203" pitchFamily="34" charset="0"/>
              </a:defRPr>
            </a:lvl1pPr>
          </a:lstStyle>
          <a:p>
            <a:r>
              <a:rPr lang="it-IT" sz="1800" dirty="0"/>
              <a:t>Nel contesto dell'applicazione </a:t>
            </a:r>
            <a:r>
              <a:rPr lang="it-IT" sz="1800" dirty="0" err="1"/>
              <a:t>FavolApp</a:t>
            </a:r>
            <a:r>
              <a:rPr lang="it-IT" sz="1800" dirty="0"/>
              <a:t>, il controllo AC-8 è soddisfatto attraverso un flusso di registrazione che prevede l'accettazione dei termini e delle condizioni d'uso. Al primo accesso sulla piattaforma, l'utente è obbligato a prendere visione e ad accettare i termini e le condizioni d'uso. Se l'utente non accetta questi termini, non può accedere all'applicazione.</a:t>
            </a:r>
          </a:p>
        </p:txBody>
      </p:sp>
      <p:sp>
        <p:nvSpPr>
          <p:cNvPr id="3" name="TextBox 1">
            <a:extLst>
              <a:ext uri="{FF2B5EF4-FFF2-40B4-BE49-F238E27FC236}">
                <a16:creationId xmlns:a16="http://schemas.microsoft.com/office/drawing/2014/main" id="{7E1410A8-194D-1BE7-B391-8DD57ECBBA26}"/>
              </a:ext>
            </a:extLst>
          </p:cNvPr>
          <p:cNvSpPr txBox="1"/>
          <p:nvPr/>
        </p:nvSpPr>
        <p:spPr>
          <a:xfrm>
            <a:off x="3917452" y="1047600"/>
            <a:ext cx="4319269" cy="454420"/>
          </a:xfrm>
          <a:prstGeom prst="rect">
            <a:avLst/>
          </a:prstGeom>
          <a:noFill/>
        </p:spPr>
        <p:txBody>
          <a:bodyPr wrap="square" lIns="0" tIns="0" rIns="0" bIns="0" rtlCol="0">
            <a:spAutoFit/>
          </a:bodyPr>
          <a:lstStyle/>
          <a:p>
            <a:pPr>
              <a:lnSpc>
                <a:spcPts val="4000"/>
              </a:lnSpc>
            </a:pPr>
            <a:r>
              <a:rPr lang="en-US" sz="2400" b="1" dirty="0">
                <a:solidFill>
                  <a:schemeClr val="accent1">
                    <a:lumMod val="50000"/>
                  </a:schemeClr>
                </a:solidFill>
                <a:latin typeface="Segoe UI" panose="020B0502040204020203" pitchFamily="34" charset="0"/>
                <a:cs typeface="Segoe UI" panose="020B0502040204020203" pitchFamily="34" charset="0"/>
              </a:rPr>
              <a:t>AC-8: System Use Notification</a:t>
            </a:r>
          </a:p>
        </p:txBody>
      </p:sp>
      <p:cxnSp>
        <p:nvCxnSpPr>
          <p:cNvPr id="5" name="Connettore diritto 4">
            <a:extLst>
              <a:ext uri="{FF2B5EF4-FFF2-40B4-BE49-F238E27FC236}">
                <a16:creationId xmlns:a16="http://schemas.microsoft.com/office/drawing/2014/main" id="{7FEF40D8-7293-47E6-1C11-0F1550A33652}"/>
              </a:ext>
            </a:extLst>
          </p:cNvPr>
          <p:cNvCxnSpPr>
            <a:cxnSpLocks/>
          </p:cNvCxnSpPr>
          <p:nvPr/>
        </p:nvCxnSpPr>
        <p:spPr>
          <a:xfrm>
            <a:off x="4037846" y="1565000"/>
            <a:ext cx="403784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7" name="Immagine 6" descr="Immagine che contiene testo, elettronica, schermata, Carattere&#10;&#10;Descrizione generata automaticamente">
            <a:extLst>
              <a:ext uri="{FF2B5EF4-FFF2-40B4-BE49-F238E27FC236}">
                <a16:creationId xmlns:a16="http://schemas.microsoft.com/office/drawing/2014/main" id="{59585D7A-9CA5-F0EA-A78F-C0D9E3A0BBC9}"/>
              </a:ext>
            </a:extLst>
          </p:cNvPr>
          <p:cNvPicPr>
            <a:picLocks noChangeAspect="1"/>
          </p:cNvPicPr>
          <p:nvPr/>
        </p:nvPicPr>
        <p:blipFill>
          <a:blip r:embed="rId5"/>
          <a:stretch>
            <a:fillRect/>
          </a:stretch>
        </p:blipFill>
        <p:spPr>
          <a:xfrm>
            <a:off x="3180943" y="447259"/>
            <a:ext cx="5830114" cy="5963482"/>
          </a:xfrm>
          <a:prstGeom prst="rect">
            <a:avLst/>
          </a:prstGeom>
        </p:spPr>
      </p:pic>
    </p:spTree>
    <p:extLst>
      <p:ext uri="{BB962C8B-B14F-4D97-AF65-F5344CB8AC3E}">
        <p14:creationId xmlns:p14="http://schemas.microsoft.com/office/powerpoint/2010/main" val="3505566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outVertical)">
                                      <p:cBhvr>
                                        <p:cTn id="7" dur="25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Immagine 14" descr="Immagine che contiene testo, Carattere, logo, Elementi grafici&#10;&#10;Descrizione generata automaticamente">
            <a:extLst>
              <a:ext uri="{FF2B5EF4-FFF2-40B4-BE49-F238E27FC236}">
                <a16:creationId xmlns:a16="http://schemas.microsoft.com/office/drawing/2014/main" id="{520F538A-1EFC-6F0D-6BAE-6F4BFB5770C0}"/>
              </a:ext>
            </a:extLst>
          </p:cNvPr>
          <p:cNvPicPr>
            <a:picLocks noChangeAspect="1"/>
          </p:cNvPicPr>
          <p:nvPr/>
        </p:nvPicPr>
        <p:blipFill>
          <a:blip r:embed="rId3"/>
          <a:stretch>
            <a:fillRect/>
          </a:stretch>
        </p:blipFill>
        <p:spPr>
          <a:xfrm>
            <a:off x="9256476" y="2303037"/>
            <a:ext cx="1549438" cy="740502"/>
          </a:xfrm>
          <a:prstGeom prst="rect">
            <a:avLst/>
          </a:prstGeom>
        </p:spPr>
      </p:pic>
      <p:sp>
        <p:nvSpPr>
          <p:cNvPr id="13" name="Rectangle 2" descr="This is an image of a desk with laptop computers and people working.">
            <a:extLst>
              <a:ext uri="{FF2B5EF4-FFF2-40B4-BE49-F238E27FC236}">
                <a16:creationId xmlns:a16="http://schemas.microsoft.com/office/drawing/2014/main" id="{3E5B1C40-E7FB-3A7E-0E4D-AB28CA97936D}"/>
              </a:ext>
            </a:extLst>
          </p:cNvPr>
          <p:cNvSpPr/>
          <p:nvPr/>
        </p:nvSpPr>
        <p:spPr>
          <a:xfrm>
            <a:off x="595038" y="1901887"/>
            <a:ext cx="10964101" cy="1284934"/>
          </a:xfrm>
          <a:prstGeom prst="roundRect">
            <a:avLst/>
          </a:prstGeom>
          <a:gradFill>
            <a:gsLst>
              <a:gs pos="1000">
                <a:srgbClr val="7CEFD8">
                  <a:alpha val="79000"/>
                </a:srgbClr>
              </a:gs>
              <a:gs pos="79000">
                <a:srgbClr val="6672E4">
                  <a:alpha val="84000"/>
                </a:srgbClr>
              </a:gs>
              <a:gs pos="98000">
                <a:srgbClr val="882BE5">
                  <a:alpha val="66000"/>
                </a:srgbClr>
              </a:gs>
            </a:gsLst>
            <a:lin ang="5400000" scaled="1"/>
          </a:gradFill>
          <a:ln w="12700" cap="flat">
            <a:noFill/>
            <a:prstDash val="solid"/>
            <a:miter lim="800000"/>
            <a:headEnd/>
            <a:tailEnd/>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a:solidFill>
                <a:schemeClr val="tx1"/>
              </a:solidFill>
            </a:endParaRPr>
          </a:p>
        </p:txBody>
      </p:sp>
      <p:sp>
        <p:nvSpPr>
          <p:cNvPr id="68" name="Title 67" hidden="1">
            <a:extLst>
              <a:ext uri="{FF2B5EF4-FFF2-40B4-BE49-F238E27FC236}">
                <a16:creationId xmlns:a16="http://schemas.microsoft.com/office/drawing/2014/main" id="{3D46526D-118F-4F6F-BAE0-066F422EBD1E}"/>
              </a:ext>
            </a:extLst>
          </p:cNvPr>
          <p:cNvSpPr>
            <a:spLocks noGrp="1"/>
          </p:cNvSpPr>
          <p:nvPr>
            <p:ph type="title"/>
          </p:nvPr>
        </p:nvSpPr>
        <p:spPr/>
        <p:txBody>
          <a:bodyPr/>
          <a:lstStyle/>
          <a:p>
            <a:r>
              <a:rPr lang="en-US"/>
              <a:t>Human resources slide 3</a:t>
            </a:r>
          </a:p>
        </p:txBody>
      </p:sp>
      <p:cxnSp>
        <p:nvCxnSpPr>
          <p:cNvPr id="25" name="Connettore diritto 24">
            <a:extLst>
              <a:ext uri="{FF2B5EF4-FFF2-40B4-BE49-F238E27FC236}">
                <a16:creationId xmlns:a16="http://schemas.microsoft.com/office/drawing/2014/main" id="{F34CCCFE-A208-A168-A9F0-346B7A1E6E2F}"/>
              </a:ext>
            </a:extLst>
          </p:cNvPr>
          <p:cNvCxnSpPr>
            <a:cxnSpLocks/>
          </p:cNvCxnSpPr>
          <p:nvPr/>
        </p:nvCxnSpPr>
        <p:spPr>
          <a:xfrm>
            <a:off x="122830" y="974366"/>
            <a:ext cx="1195283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 name="Immagine 1" descr="Immagine che contiene testo, Carattere, logo, simbolo&#10;&#10;Descrizione generata automaticamente">
            <a:extLst>
              <a:ext uri="{FF2B5EF4-FFF2-40B4-BE49-F238E27FC236}">
                <a16:creationId xmlns:a16="http://schemas.microsoft.com/office/drawing/2014/main" id="{9AD0B3B6-5CFF-4EDB-B544-1ED89D77C385}"/>
              </a:ext>
            </a:extLst>
          </p:cNvPr>
          <p:cNvPicPr>
            <a:picLocks noChangeAspect="1"/>
          </p:cNvPicPr>
          <p:nvPr/>
        </p:nvPicPr>
        <p:blipFill>
          <a:blip r:embed="rId4"/>
          <a:stretch>
            <a:fillRect/>
          </a:stretch>
        </p:blipFill>
        <p:spPr>
          <a:xfrm>
            <a:off x="122830" y="142843"/>
            <a:ext cx="1787858" cy="503622"/>
          </a:xfrm>
          <a:prstGeom prst="rect">
            <a:avLst/>
          </a:prstGeom>
        </p:spPr>
      </p:pic>
      <p:sp>
        <p:nvSpPr>
          <p:cNvPr id="4" name="CasellaDiTesto 3">
            <a:extLst>
              <a:ext uri="{FF2B5EF4-FFF2-40B4-BE49-F238E27FC236}">
                <a16:creationId xmlns:a16="http://schemas.microsoft.com/office/drawing/2014/main" id="{7B503EC1-E8A7-277B-5AEC-FF53393C5634}"/>
              </a:ext>
            </a:extLst>
          </p:cNvPr>
          <p:cNvSpPr txBox="1"/>
          <p:nvPr/>
        </p:nvSpPr>
        <p:spPr>
          <a:xfrm>
            <a:off x="0" y="681202"/>
            <a:ext cx="2844048" cy="215444"/>
          </a:xfrm>
          <a:prstGeom prst="rect">
            <a:avLst/>
          </a:prstGeom>
          <a:noFill/>
        </p:spPr>
        <p:txBody>
          <a:bodyPr wrap="none" rtlCol="0">
            <a:spAutoFit/>
          </a:bodyPr>
          <a:lstStyle/>
          <a:p>
            <a:r>
              <a:rPr lang="it-IT" sz="800">
                <a:latin typeface="Adobe Caslon Pro" panose="0205050205050A020403" pitchFamily="18" charset="0"/>
                <a:ea typeface="NSimSun" panose="02010609030101010101" pitchFamily="49" charset="-122"/>
              </a:rPr>
              <a:t>Dip. di Ingegneria Elettrica e delle Tecnologie dell’Informazione</a:t>
            </a:r>
          </a:p>
        </p:txBody>
      </p:sp>
      <p:sp>
        <p:nvSpPr>
          <p:cNvPr id="8" name="TextBox 1">
            <a:extLst>
              <a:ext uri="{FF2B5EF4-FFF2-40B4-BE49-F238E27FC236}">
                <a16:creationId xmlns:a16="http://schemas.microsoft.com/office/drawing/2014/main" id="{655D0F37-5227-DEA3-2232-A6F45ABE66C8}"/>
              </a:ext>
            </a:extLst>
          </p:cNvPr>
          <p:cNvSpPr txBox="1"/>
          <p:nvPr/>
        </p:nvSpPr>
        <p:spPr>
          <a:xfrm>
            <a:off x="3241154" y="325435"/>
            <a:ext cx="5709687" cy="512961"/>
          </a:xfrm>
          <a:prstGeom prst="rect">
            <a:avLst/>
          </a:prstGeom>
          <a:noFill/>
        </p:spPr>
        <p:txBody>
          <a:bodyPr wrap="square" lIns="0" tIns="0" rIns="0" bIns="0" rtlCol="0">
            <a:spAutoFit/>
          </a:bodyPr>
          <a:lstStyle/>
          <a:p>
            <a:pPr>
              <a:lnSpc>
                <a:spcPts val="4000"/>
              </a:lnSpc>
            </a:pPr>
            <a:r>
              <a:rPr lang="en-US" sz="4400" b="1">
                <a:solidFill>
                  <a:srgbClr val="002060"/>
                </a:solidFill>
                <a:latin typeface="Segoe UI" panose="020B0502040204020203" pitchFamily="34" charset="0"/>
                <a:cs typeface="Segoe UI" panose="020B0502040204020203" pitchFamily="34" charset="0"/>
              </a:rPr>
              <a:t>NIST Control Families</a:t>
            </a:r>
          </a:p>
        </p:txBody>
      </p:sp>
      <p:sp>
        <p:nvSpPr>
          <p:cNvPr id="16" name="TextBox 4">
            <a:extLst>
              <a:ext uri="{FF2B5EF4-FFF2-40B4-BE49-F238E27FC236}">
                <a16:creationId xmlns:a16="http://schemas.microsoft.com/office/drawing/2014/main" id="{0C897FB8-64A0-2536-2201-607E85D9AB04}"/>
              </a:ext>
            </a:extLst>
          </p:cNvPr>
          <p:cNvSpPr txBox="1"/>
          <p:nvPr/>
        </p:nvSpPr>
        <p:spPr>
          <a:xfrm>
            <a:off x="940348" y="2303037"/>
            <a:ext cx="7562903" cy="430887"/>
          </a:xfrm>
          <a:prstGeom prst="rect">
            <a:avLst/>
          </a:prstGeom>
        </p:spPr>
        <p:txBody>
          <a:bodyPr wrap="square" lIns="0" tIns="0" rIns="0" bIns="0">
            <a:spAutoFit/>
          </a:bodyPr>
          <a:lstStyle>
            <a:defPPr>
              <a:defRPr lang="en-US"/>
            </a:defPPr>
            <a:lvl1pPr>
              <a:defRPr sz="1600" i="1">
                <a:solidFill>
                  <a:srgbClr val="002060"/>
                </a:solidFill>
                <a:latin typeface="+mj-lt"/>
                <a:cs typeface="Segoe UI" panose="020B0502040204020203" pitchFamily="34" charset="0"/>
              </a:defRPr>
            </a:lvl1pPr>
          </a:lstStyle>
          <a:p>
            <a:r>
              <a:rPr lang="it-IT" sz="1400" dirty="0"/>
              <a:t>Il controllo NIST AC-12 richiede che il sistema informativo termini automaticamente una sessione utente dopo condizioni o eventi di trigger definiti dall'organizzazione.</a:t>
            </a:r>
          </a:p>
        </p:txBody>
      </p:sp>
      <p:sp>
        <p:nvSpPr>
          <p:cNvPr id="19" name="TextBox 4">
            <a:extLst>
              <a:ext uri="{FF2B5EF4-FFF2-40B4-BE49-F238E27FC236}">
                <a16:creationId xmlns:a16="http://schemas.microsoft.com/office/drawing/2014/main" id="{65E19256-0439-EC6C-C898-2220A1038244}"/>
              </a:ext>
            </a:extLst>
          </p:cNvPr>
          <p:cNvSpPr txBox="1"/>
          <p:nvPr/>
        </p:nvSpPr>
        <p:spPr>
          <a:xfrm>
            <a:off x="595038" y="3310866"/>
            <a:ext cx="10964101" cy="830997"/>
          </a:xfrm>
          <a:prstGeom prst="rect">
            <a:avLst/>
          </a:prstGeom>
        </p:spPr>
        <p:txBody>
          <a:bodyPr wrap="square" lIns="0" tIns="0" rIns="0" bIns="0">
            <a:spAutoFit/>
          </a:bodyPr>
          <a:lstStyle>
            <a:defPPr>
              <a:defRPr lang="en-US"/>
            </a:defPPr>
            <a:lvl1pPr>
              <a:defRPr sz="1600" i="1">
                <a:solidFill>
                  <a:srgbClr val="002060"/>
                </a:solidFill>
                <a:latin typeface="+mj-lt"/>
                <a:cs typeface="Segoe UI" panose="020B0502040204020203" pitchFamily="34" charset="0"/>
              </a:defRPr>
            </a:lvl1pPr>
          </a:lstStyle>
          <a:p>
            <a:r>
              <a:rPr lang="it-IT" sz="1800" dirty="0"/>
              <a:t>Nel contesto dell'applicazione </a:t>
            </a:r>
            <a:r>
              <a:rPr lang="it-IT" sz="1800" dirty="0" err="1"/>
              <a:t>FavolApp</a:t>
            </a:r>
            <a:r>
              <a:rPr lang="it-IT" sz="1800" dirty="0"/>
              <a:t>, Amazon Cognito è configurato per gestire le sessioni utente con una durata massima di 30 giorni. Dopo questo periodo, l'utente deve </a:t>
            </a:r>
            <a:r>
              <a:rPr lang="it-IT" sz="1800" dirty="0" err="1"/>
              <a:t>riautenticarsi</a:t>
            </a:r>
            <a:r>
              <a:rPr lang="it-IT" sz="1800" dirty="0"/>
              <a:t>. Questa configurazione soddisfa il controllo AC-12 del NIST, garantendo che le sessioni utente siano terminate automaticamente in base a condizioni predefinite.</a:t>
            </a:r>
          </a:p>
        </p:txBody>
      </p:sp>
      <p:sp>
        <p:nvSpPr>
          <p:cNvPr id="3" name="TextBox 1">
            <a:extLst>
              <a:ext uri="{FF2B5EF4-FFF2-40B4-BE49-F238E27FC236}">
                <a16:creationId xmlns:a16="http://schemas.microsoft.com/office/drawing/2014/main" id="{7E1410A8-194D-1BE7-B391-8DD57ECBBA26}"/>
              </a:ext>
            </a:extLst>
          </p:cNvPr>
          <p:cNvSpPr txBox="1"/>
          <p:nvPr/>
        </p:nvSpPr>
        <p:spPr>
          <a:xfrm>
            <a:off x="4116628" y="1051814"/>
            <a:ext cx="3959063" cy="454420"/>
          </a:xfrm>
          <a:prstGeom prst="rect">
            <a:avLst/>
          </a:prstGeom>
          <a:noFill/>
        </p:spPr>
        <p:txBody>
          <a:bodyPr wrap="square" lIns="0" tIns="0" rIns="0" bIns="0" rtlCol="0">
            <a:spAutoFit/>
          </a:bodyPr>
          <a:lstStyle/>
          <a:p>
            <a:pPr>
              <a:lnSpc>
                <a:spcPts val="4000"/>
              </a:lnSpc>
            </a:pPr>
            <a:r>
              <a:rPr lang="en-US" sz="2400" b="1" dirty="0">
                <a:solidFill>
                  <a:schemeClr val="accent1">
                    <a:lumMod val="50000"/>
                  </a:schemeClr>
                </a:solidFill>
                <a:latin typeface="Segoe UI" panose="020B0502040204020203" pitchFamily="34" charset="0"/>
                <a:cs typeface="Segoe UI" panose="020B0502040204020203" pitchFamily="34" charset="0"/>
              </a:rPr>
              <a:t>AC-12: Session Termination</a:t>
            </a:r>
          </a:p>
        </p:txBody>
      </p:sp>
      <p:cxnSp>
        <p:nvCxnSpPr>
          <p:cNvPr id="5" name="Connettore diritto 4">
            <a:extLst>
              <a:ext uri="{FF2B5EF4-FFF2-40B4-BE49-F238E27FC236}">
                <a16:creationId xmlns:a16="http://schemas.microsoft.com/office/drawing/2014/main" id="{7FEF40D8-7293-47E6-1C11-0F1550A33652}"/>
              </a:ext>
            </a:extLst>
          </p:cNvPr>
          <p:cNvCxnSpPr>
            <a:cxnSpLocks/>
          </p:cNvCxnSpPr>
          <p:nvPr/>
        </p:nvCxnSpPr>
        <p:spPr>
          <a:xfrm>
            <a:off x="4246075" y="1565000"/>
            <a:ext cx="364854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59514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outVertical)">
                                      <p:cBhvr>
                                        <p:cTn id="7" dur="2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Immagine 14" descr="Immagine che contiene testo, Carattere, logo, Elementi grafici&#10;&#10;Descrizione generata automaticamente">
            <a:extLst>
              <a:ext uri="{FF2B5EF4-FFF2-40B4-BE49-F238E27FC236}">
                <a16:creationId xmlns:a16="http://schemas.microsoft.com/office/drawing/2014/main" id="{520F538A-1EFC-6F0D-6BAE-6F4BFB5770C0}"/>
              </a:ext>
            </a:extLst>
          </p:cNvPr>
          <p:cNvPicPr>
            <a:picLocks noChangeAspect="1"/>
          </p:cNvPicPr>
          <p:nvPr/>
        </p:nvPicPr>
        <p:blipFill>
          <a:blip r:embed="rId3"/>
          <a:stretch>
            <a:fillRect/>
          </a:stretch>
        </p:blipFill>
        <p:spPr>
          <a:xfrm>
            <a:off x="9256476" y="2303037"/>
            <a:ext cx="1549438" cy="740502"/>
          </a:xfrm>
          <a:prstGeom prst="rect">
            <a:avLst/>
          </a:prstGeom>
        </p:spPr>
      </p:pic>
      <p:sp>
        <p:nvSpPr>
          <p:cNvPr id="13" name="Rectangle 2" descr="This is an image of a desk with laptop computers and people working.">
            <a:extLst>
              <a:ext uri="{FF2B5EF4-FFF2-40B4-BE49-F238E27FC236}">
                <a16:creationId xmlns:a16="http://schemas.microsoft.com/office/drawing/2014/main" id="{3E5B1C40-E7FB-3A7E-0E4D-AB28CA97936D}"/>
              </a:ext>
            </a:extLst>
          </p:cNvPr>
          <p:cNvSpPr/>
          <p:nvPr/>
        </p:nvSpPr>
        <p:spPr>
          <a:xfrm>
            <a:off x="595038" y="1901885"/>
            <a:ext cx="10964101" cy="1957793"/>
          </a:xfrm>
          <a:prstGeom prst="roundRect">
            <a:avLst/>
          </a:prstGeom>
          <a:gradFill>
            <a:gsLst>
              <a:gs pos="1000">
                <a:srgbClr val="7CEFD8">
                  <a:alpha val="79000"/>
                </a:srgbClr>
              </a:gs>
              <a:gs pos="79000">
                <a:srgbClr val="6672E4">
                  <a:alpha val="84000"/>
                </a:srgbClr>
              </a:gs>
              <a:gs pos="98000">
                <a:srgbClr val="882BE5">
                  <a:alpha val="66000"/>
                </a:srgbClr>
              </a:gs>
            </a:gsLst>
            <a:lin ang="5400000" scaled="1"/>
          </a:gradFill>
          <a:ln w="12700" cap="flat">
            <a:noFill/>
            <a:prstDash val="solid"/>
            <a:miter lim="800000"/>
            <a:headEnd/>
            <a:tailEnd/>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dirty="0">
              <a:solidFill>
                <a:schemeClr val="tx1"/>
              </a:solidFill>
            </a:endParaRPr>
          </a:p>
        </p:txBody>
      </p:sp>
      <p:sp>
        <p:nvSpPr>
          <p:cNvPr id="68" name="Title 67" hidden="1">
            <a:extLst>
              <a:ext uri="{FF2B5EF4-FFF2-40B4-BE49-F238E27FC236}">
                <a16:creationId xmlns:a16="http://schemas.microsoft.com/office/drawing/2014/main" id="{3D46526D-118F-4F6F-BAE0-066F422EBD1E}"/>
              </a:ext>
            </a:extLst>
          </p:cNvPr>
          <p:cNvSpPr>
            <a:spLocks noGrp="1"/>
          </p:cNvSpPr>
          <p:nvPr>
            <p:ph type="title"/>
          </p:nvPr>
        </p:nvSpPr>
        <p:spPr/>
        <p:txBody>
          <a:bodyPr/>
          <a:lstStyle/>
          <a:p>
            <a:r>
              <a:rPr lang="en-US"/>
              <a:t>Human resources slide 3</a:t>
            </a:r>
          </a:p>
        </p:txBody>
      </p:sp>
      <p:cxnSp>
        <p:nvCxnSpPr>
          <p:cNvPr id="25" name="Connettore diritto 24">
            <a:extLst>
              <a:ext uri="{FF2B5EF4-FFF2-40B4-BE49-F238E27FC236}">
                <a16:creationId xmlns:a16="http://schemas.microsoft.com/office/drawing/2014/main" id="{F34CCCFE-A208-A168-A9F0-346B7A1E6E2F}"/>
              </a:ext>
            </a:extLst>
          </p:cNvPr>
          <p:cNvCxnSpPr>
            <a:cxnSpLocks/>
          </p:cNvCxnSpPr>
          <p:nvPr/>
        </p:nvCxnSpPr>
        <p:spPr>
          <a:xfrm>
            <a:off x="122830" y="974366"/>
            <a:ext cx="1195283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 name="Immagine 1" descr="Immagine che contiene testo, Carattere, logo, simbolo&#10;&#10;Descrizione generata automaticamente">
            <a:extLst>
              <a:ext uri="{FF2B5EF4-FFF2-40B4-BE49-F238E27FC236}">
                <a16:creationId xmlns:a16="http://schemas.microsoft.com/office/drawing/2014/main" id="{9AD0B3B6-5CFF-4EDB-B544-1ED89D77C385}"/>
              </a:ext>
            </a:extLst>
          </p:cNvPr>
          <p:cNvPicPr>
            <a:picLocks noChangeAspect="1"/>
          </p:cNvPicPr>
          <p:nvPr/>
        </p:nvPicPr>
        <p:blipFill>
          <a:blip r:embed="rId4"/>
          <a:stretch>
            <a:fillRect/>
          </a:stretch>
        </p:blipFill>
        <p:spPr>
          <a:xfrm>
            <a:off x="122830" y="142843"/>
            <a:ext cx="1787858" cy="503622"/>
          </a:xfrm>
          <a:prstGeom prst="rect">
            <a:avLst/>
          </a:prstGeom>
        </p:spPr>
      </p:pic>
      <p:sp>
        <p:nvSpPr>
          <p:cNvPr id="4" name="CasellaDiTesto 3">
            <a:extLst>
              <a:ext uri="{FF2B5EF4-FFF2-40B4-BE49-F238E27FC236}">
                <a16:creationId xmlns:a16="http://schemas.microsoft.com/office/drawing/2014/main" id="{7B503EC1-E8A7-277B-5AEC-FF53393C5634}"/>
              </a:ext>
            </a:extLst>
          </p:cNvPr>
          <p:cNvSpPr txBox="1"/>
          <p:nvPr/>
        </p:nvSpPr>
        <p:spPr>
          <a:xfrm>
            <a:off x="0" y="681202"/>
            <a:ext cx="2844048" cy="215444"/>
          </a:xfrm>
          <a:prstGeom prst="rect">
            <a:avLst/>
          </a:prstGeom>
          <a:noFill/>
        </p:spPr>
        <p:txBody>
          <a:bodyPr wrap="none" rtlCol="0">
            <a:spAutoFit/>
          </a:bodyPr>
          <a:lstStyle/>
          <a:p>
            <a:r>
              <a:rPr lang="it-IT" sz="800">
                <a:latin typeface="Adobe Caslon Pro" panose="0205050205050A020403" pitchFamily="18" charset="0"/>
                <a:ea typeface="NSimSun" panose="02010609030101010101" pitchFamily="49" charset="-122"/>
              </a:rPr>
              <a:t>Dip. di Ingegneria Elettrica e delle Tecnologie dell’Informazione</a:t>
            </a:r>
          </a:p>
        </p:txBody>
      </p:sp>
      <p:sp>
        <p:nvSpPr>
          <p:cNvPr id="8" name="TextBox 1">
            <a:extLst>
              <a:ext uri="{FF2B5EF4-FFF2-40B4-BE49-F238E27FC236}">
                <a16:creationId xmlns:a16="http://schemas.microsoft.com/office/drawing/2014/main" id="{655D0F37-5227-DEA3-2232-A6F45ABE66C8}"/>
              </a:ext>
            </a:extLst>
          </p:cNvPr>
          <p:cNvSpPr txBox="1"/>
          <p:nvPr/>
        </p:nvSpPr>
        <p:spPr>
          <a:xfrm>
            <a:off x="3241154" y="325435"/>
            <a:ext cx="5709687" cy="512961"/>
          </a:xfrm>
          <a:prstGeom prst="rect">
            <a:avLst/>
          </a:prstGeom>
          <a:noFill/>
        </p:spPr>
        <p:txBody>
          <a:bodyPr wrap="square" lIns="0" tIns="0" rIns="0" bIns="0" rtlCol="0">
            <a:spAutoFit/>
          </a:bodyPr>
          <a:lstStyle/>
          <a:p>
            <a:pPr>
              <a:lnSpc>
                <a:spcPts val="4000"/>
              </a:lnSpc>
            </a:pPr>
            <a:r>
              <a:rPr lang="en-US" sz="4400" b="1">
                <a:solidFill>
                  <a:srgbClr val="002060"/>
                </a:solidFill>
                <a:latin typeface="Segoe UI" panose="020B0502040204020203" pitchFamily="34" charset="0"/>
                <a:cs typeface="Segoe UI" panose="020B0502040204020203" pitchFamily="34" charset="0"/>
              </a:rPr>
              <a:t>NIST Control Families</a:t>
            </a:r>
          </a:p>
        </p:txBody>
      </p:sp>
      <p:sp>
        <p:nvSpPr>
          <p:cNvPr id="16" name="TextBox 4">
            <a:extLst>
              <a:ext uri="{FF2B5EF4-FFF2-40B4-BE49-F238E27FC236}">
                <a16:creationId xmlns:a16="http://schemas.microsoft.com/office/drawing/2014/main" id="{0C897FB8-64A0-2536-2201-607E85D9AB04}"/>
              </a:ext>
            </a:extLst>
          </p:cNvPr>
          <p:cNvSpPr txBox="1"/>
          <p:nvPr/>
        </p:nvSpPr>
        <p:spPr>
          <a:xfrm>
            <a:off x="940348" y="2303037"/>
            <a:ext cx="7562903" cy="1292662"/>
          </a:xfrm>
          <a:prstGeom prst="rect">
            <a:avLst/>
          </a:prstGeom>
        </p:spPr>
        <p:txBody>
          <a:bodyPr wrap="square" lIns="0" tIns="0" rIns="0" bIns="0">
            <a:spAutoFit/>
          </a:bodyPr>
          <a:lstStyle>
            <a:defPPr>
              <a:defRPr lang="en-US"/>
            </a:defPPr>
            <a:lvl1pPr>
              <a:defRPr sz="1600" i="1">
                <a:solidFill>
                  <a:srgbClr val="002060"/>
                </a:solidFill>
                <a:latin typeface="+mj-lt"/>
                <a:cs typeface="Segoe UI" panose="020B0502040204020203" pitchFamily="34" charset="0"/>
              </a:defRPr>
            </a:lvl1pPr>
          </a:lstStyle>
          <a:p>
            <a:pPr marL="285750" indent="-285750">
              <a:buFont typeface="Arial" panose="020B0604020202020204" pitchFamily="34" charset="0"/>
              <a:buChar char="•"/>
            </a:pPr>
            <a:r>
              <a:rPr lang="it-IT" sz="1400" dirty="0"/>
              <a:t>AC-12 (1) Disconnessioni Avviate dall'Utente: il sistema informativo fornisca una capacità di logout per le sessioni di comunicazione avviate dall'utente ogni volta che l'autenticazione è utilizzata per accedere a risorse informative definite dall'organizzazione. </a:t>
            </a:r>
          </a:p>
          <a:p>
            <a:pPr marL="285750" indent="-285750">
              <a:buFont typeface="Arial" panose="020B0604020202020204" pitchFamily="34" charset="0"/>
              <a:buChar char="•"/>
            </a:pPr>
            <a:r>
              <a:rPr lang="it-IT" sz="1400" dirty="0"/>
              <a:t>AC-12 (2) Messaggio di Terminazione:  il sistema informativo visualizzi un messaggio di conferma esplicito agli utenti, indicando la terminazione delle sessioni autenticate.</a:t>
            </a:r>
          </a:p>
          <a:p>
            <a:pPr marL="285750" indent="-285750">
              <a:buFont typeface="Arial" panose="020B0604020202020204" pitchFamily="34" charset="0"/>
              <a:buChar char="•"/>
            </a:pPr>
            <a:endParaRPr lang="it-IT" sz="1400" dirty="0"/>
          </a:p>
        </p:txBody>
      </p:sp>
      <p:sp>
        <p:nvSpPr>
          <p:cNvPr id="19" name="TextBox 4">
            <a:extLst>
              <a:ext uri="{FF2B5EF4-FFF2-40B4-BE49-F238E27FC236}">
                <a16:creationId xmlns:a16="http://schemas.microsoft.com/office/drawing/2014/main" id="{65E19256-0439-EC6C-C898-2220A1038244}"/>
              </a:ext>
            </a:extLst>
          </p:cNvPr>
          <p:cNvSpPr txBox="1"/>
          <p:nvPr/>
        </p:nvSpPr>
        <p:spPr>
          <a:xfrm>
            <a:off x="613946" y="3937399"/>
            <a:ext cx="10964101" cy="1938992"/>
          </a:xfrm>
          <a:prstGeom prst="rect">
            <a:avLst/>
          </a:prstGeom>
        </p:spPr>
        <p:txBody>
          <a:bodyPr wrap="square" lIns="0" tIns="0" rIns="0" bIns="0">
            <a:spAutoFit/>
          </a:bodyPr>
          <a:lstStyle>
            <a:defPPr>
              <a:defRPr lang="en-US"/>
            </a:defPPr>
            <a:lvl1pPr>
              <a:defRPr sz="1600" i="1">
                <a:solidFill>
                  <a:srgbClr val="002060"/>
                </a:solidFill>
                <a:latin typeface="+mj-lt"/>
                <a:cs typeface="Segoe UI" panose="020B0502040204020203" pitchFamily="34" charset="0"/>
              </a:defRPr>
            </a:lvl1pPr>
          </a:lstStyle>
          <a:p>
            <a:r>
              <a:rPr lang="it-IT" sz="1800" dirty="0"/>
              <a:t>Nel contesto di </a:t>
            </a:r>
            <a:r>
              <a:rPr lang="it-IT" sz="1800" dirty="0" err="1"/>
              <a:t>FavolApp</a:t>
            </a:r>
            <a:r>
              <a:rPr lang="it-IT" sz="1800" dirty="0"/>
              <a:t>, dopo aver effettuato l'autenticazione, agli utenti viene fornita l'opzione di effettuare il logout tramite un apposito pulsante, consentendo così disconnessioni volontarie. Questo soddisfa </a:t>
            </a:r>
            <a:r>
              <a:rPr lang="it-IT" sz="1800" dirty="0" err="1"/>
              <a:t>l’enhancement</a:t>
            </a:r>
            <a:r>
              <a:rPr lang="it-IT" sz="1800" dirty="0"/>
              <a:t> AC-12(1), assicurando che gli utenti possano terminare manualmente le loro sessioni quando necessario.</a:t>
            </a:r>
          </a:p>
          <a:p>
            <a:r>
              <a:rPr lang="it-IT" sz="1800" dirty="0"/>
              <a:t>Quando un utente termina la sessione, sia volontariamente tramite il pulsante di logout, sia automaticamente in seguito a un periodo di inattività o altre condizioni predefinite, viene visualizzato un messaggio di conferma che segnala con successo la disconnessione. Questo implementa </a:t>
            </a:r>
            <a:r>
              <a:rPr lang="it-IT" sz="1800" dirty="0" err="1"/>
              <a:t>l’enhancement</a:t>
            </a:r>
            <a:r>
              <a:rPr lang="it-IT" sz="1800" dirty="0"/>
              <a:t> AC-12(2), garantendo che gli utenti siano informati della terminazione della loro sessione.</a:t>
            </a:r>
          </a:p>
        </p:txBody>
      </p:sp>
      <p:sp>
        <p:nvSpPr>
          <p:cNvPr id="3" name="TextBox 1">
            <a:extLst>
              <a:ext uri="{FF2B5EF4-FFF2-40B4-BE49-F238E27FC236}">
                <a16:creationId xmlns:a16="http://schemas.microsoft.com/office/drawing/2014/main" id="{A7A9D6E4-15E3-E576-5F77-00B0B5371E9F}"/>
              </a:ext>
            </a:extLst>
          </p:cNvPr>
          <p:cNvSpPr txBox="1"/>
          <p:nvPr/>
        </p:nvSpPr>
        <p:spPr>
          <a:xfrm>
            <a:off x="4533934" y="1047600"/>
            <a:ext cx="3124123" cy="454420"/>
          </a:xfrm>
          <a:prstGeom prst="rect">
            <a:avLst/>
          </a:prstGeom>
          <a:noFill/>
        </p:spPr>
        <p:txBody>
          <a:bodyPr wrap="square" lIns="0" tIns="0" rIns="0" bIns="0" rtlCol="0">
            <a:spAutoFit/>
          </a:bodyPr>
          <a:lstStyle/>
          <a:p>
            <a:pPr>
              <a:lnSpc>
                <a:spcPts val="4000"/>
              </a:lnSpc>
            </a:pPr>
            <a:r>
              <a:rPr lang="en-US" sz="2400" b="1" dirty="0">
                <a:solidFill>
                  <a:schemeClr val="accent1">
                    <a:lumMod val="50000"/>
                  </a:schemeClr>
                </a:solidFill>
                <a:latin typeface="Segoe UI" panose="020B0502040204020203" pitchFamily="34" charset="0"/>
                <a:cs typeface="Segoe UI" panose="020B0502040204020203" pitchFamily="34" charset="0"/>
              </a:rPr>
              <a:t>AC-12: Enhancements</a:t>
            </a:r>
          </a:p>
        </p:txBody>
      </p:sp>
      <p:cxnSp>
        <p:nvCxnSpPr>
          <p:cNvPr id="5" name="Connettore diritto 4">
            <a:extLst>
              <a:ext uri="{FF2B5EF4-FFF2-40B4-BE49-F238E27FC236}">
                <a16:creationId xmlns:a16="http://schemas.microsoft.com/office/drawing/2014/main" id="{6CD978E9-A132-4B73-68C1-AB8DBA9B6F31}"/>
              </a:ext>
            </a:extLst>
          </p:cNvPr>
          <p:cNvCxnSpPr>
            <a:cxnSpLocks/>
          </p:cNvCxnSpPr>
          <p:nvPr/>
        </p:nvCxnSpPr>
        <p:spPr>
          <a:xfrm>
            <a:off x="4618721" y="1565000"/>
            <a:ext cx="295678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7" name="Immagine 6" descr="Immagine che contiene testo, schermata, Carattere&#10;&#10;Descrizione generata automaticamente">
            <a:extLst>
              <a:ext uri="{FF2B5EF4-FFF2-40B4-BE49-F238E27FC236}">
                <a16:creationId xmlns:a16="http://schemas.microsoft.com/office/drawing/2014/main" id="{657907A4-702E-098E-DF93-3D726980F3FC}"/>
              </a:ext>
            </a:extLst>
          </p:cNvPr>
          <p:cNvPicPr>
            <a:picLocks noChangeAspect="1"/>
          </p:cNvPicPr>
          <p:nvPr/>
        </p:nvPicPr>
        <p:blipFill>
          <a:blip r:embed="rId5"/>
          <a:stretch>
            <a:fillRect/>
          </a:stretch>
        </p:blipFill>
        <p:spPr>
          <a:xfrm>
            <a:off x="1734852" y="2824066"/>
            <a:ext cx="3791479" cy="1543265"/>
          </a:xfrm>
          <a:prstGeom prst="rect">
            <a:avLst/>
          </a:prstGeom>
        </p:spPr>
      </p:pic>
      <p:pic>
        <p:nvPicPr>
          <p:cNvPr id="10" name="Immagine 9" descr="Immagine che contiene testo, Carattere, verde, logo&#10;&#10;Descrizione generata automaticamente">
            <a:extLst>
              <a:ext uri="{FF2B5EF4-FFF2-40B4-BE49-F238E27FC236}">
                <a16:creationId xmlns:a16="http://schemas.microsoft.com/office/drawing/2014/main" id="{7F2BC7DE-28A3-8ACB-CF6C-DCFB98E19D6D}"/>
              </a:ext>
            </a:extLst>
          </p:cNvPr>
          <p:cNvPicPr>
            <a:picLocks noChangeAspect="1"/>
          </p:cNvPicPr>
          <p:nvPr/>
        </p:nvPicPr>
        <p:blipFill>
          <a:blip r:embed="rId6"/>
          <a:stretch>
            <a:fillRect/>
          </a:stretch>
        </p:blipFill>
        <p:spPr>
          <a:xfrm>
            <a:off x="6975837" y="3392393"/>
            <a:ext cx="2648320" cy="562053"/>
          </a:xfrm>
          <a:prstGeom prst="rect">
            <a:avLst/>
          </a:prstGeom>
        </p:spPr>
      </p:pic>
    </p:spTree>
    <p:extLst>
      <p:ext uri="{BB962C8B-B14F-4D97-AF65-F5344CB8AC3E}">
        <p14:creationId xmlns:p14="http://schemas.microsoft.com/office/powerpoint/2010/main" val="991378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outVertical)">
                                      <p:cBhvr>
                                        <p:cTn id="7" dur="25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1000"/>
                                        <p:tgtEl>
                                          <p:spTgt spid="10"/>
                                        </p:tgtEl>
                                      </p:cBhvr>
                                    </p:animEffect>
                                    <p:anim calcmode="lin" valueType="num">
                                      <p:cBhvr>
                                        <p:cTn id="18" dur="1000" fill="hold"/>
                                        <p:tgtEl>
                                          <p:spTgt spid="10"/>
                                        </p:tgtEl>
                                        <p:attrNameLst>
                                          <p:attrName>ppt_x</p:attrName>
                                        </p:attrNameLst>
                                      </p:cBhvr>
                                      <p:tavLst>
                                        <p:tav tm="0">
                                          <p:val>
                                            <p:strVal val="#ppt_x"/>
                                          </p:val>
                                        </p:tav>
                                        <p:tav tm="100000">
                                          <p:val>
                                            <p:strVal val="#ppt_x"/>
                                          </p:val>
                                        </p:tav>
                                      </p:tavLst>
                                    </p:anim>
                                    <p:anim calcmode="lin" valueType="num">
                                      <p:cBhvr>
                                        <p:cTn id="1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arallelogram 3">
            <a:extLst>
              <a:ext uri="{FF2B5EF4-FFF2-40B4-BE49-F238E27FC236}">
                <a16:creationId xmlns:a16="http://schemas.microsoft.com/office/drawing/2014/main" id="{4EAA84C4-7955-62FC-411F-4608853597D2}"/>
              </a:ext>
              <a:ext uri="{C183D7F6-B498-43B3-948B-1728B52AA6E4}">
                <adec:decorative xmlns:adec="http://schemas.microsoft.com/office/drawing/2017/decorative" val="1"/>
              </a:ext>
            </a:extLst>
          </p:cNvPr>
          <p:cNvSpPr/>
          <p:nvPr/>
        </p:nvSpPr>
        <p:spPr>
          <a:xfrm>
            <a:off x="7998000" y="974366"/>
            <a:ext cx="4194000" cy="5904000"/>
          </a:xfrm>
          <a:prstGeom prst="parallelogram">
            <a:avLst>
              <a:gd name="adj" fmla="val 0"/>
            </a:avLst>
          </a:prstGeom>
          <a:gradFill>
            <a:gsLst>
              <a:gs pos="0">
                <a:srgbClr val="7CEFD8"/>
              </a:gs>
              <a:gs pos="71000">
                <a:srgbClr val="6672E4"/>
              </a:gs>
              <a:gs pos="100000">
                <a:srgbClr val="882BE5"/>
              </a:gs>
            </a:gsLst>
            <a:lin ang="5400000" scaled="1"/>
          </a:gra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68" name="Title 67" hidden="1">
            <a:extLst>
              <a:ext uri="{FF2B5EF4-FFF2-40B4-BE49-F238E27FC236}">
                <a16:creationId xmlns:a16="http://schemas.microsoft.com/office/drawing/2014/main" id="{3D46526D-118F-4F6F-BAE0-066F422EBD1E}"/>
              </a:ext>
            </a:extLst>
          </p:cNvPr>
          <p:cNvSpPr>
            <a:spLocks noGrp="1"/>
          </p:cNvSpPr>
          <p:nvPr>
            <p:ph type="title"/>
          </p:nvPr>
        </p:nvSpPr>
        <p:spPr/>
        <p:txBody>
          <a:bodyPr/>
          <a:lstStyle/>
          <a:p>
            <a:r>
              <a:rPr lang="en-US"/>
              <a:t>Human resources slide 3</a:t>
            </a:r>
          </a:p>
        </p:txBody>
      </p:sp>
      <p:sp>
        <p:nvSpPr>
          <p:cNvPr id="2" name="TextBox 1">
            <a:extLst>
              <a:ext uri="{FF2B5EF4-FFF2-40B4-BE49-F238E27FC236}">
                <a16:creationId xmlns:a16="http://schemas.microsoft.com/office/drawing/2014/main" id="{62AEF5FE-6C45-4BF6-9676-571742C3CDD7}"/>
              </a:ext>
            </a:extLst>
          </p:cNvPr>
          <p:cNvSpPr txBox="1"/>
          <p:nvPr/>
        </p:nvSpPr>
        <p:spPr>
          <a:xfrm>
            <a:off x="3291360" y="327600"/>
            <a:ext cx="5609279" cy="512961"/>
          </a:xfrm>
          <a:prstGeom prst="rect">
            <a:avLst/>
          </a:prstGeom>
          <a:noFill/>
        </p:spPr>
        <p:txBody>
          <a:bodyPr wrap="square" lIns="0" tIns="0" rIns="0" bIns="0" rtlCol="0">
            <a:spAutoFit/>
          </a:bodyPr>
          <a:lstStyle/>
          <a:p>
            <a:pPr>
              <a:lnSpc>
                <a:spcPts val="4000"/>
              </a:lnSpc>
            </a:pPr>
            <a:r>
              <a:rPr lang="en-US" sz="4400" b="1">
                <a:solidFill>
                  <a:srgbClr val="002060"/>
                </a:solidFill>
                <a:latin typeface="Segoe UI" panose="020B0502040204020203" pitchFamily="34" charset="0"/>
                <a:cs typeface="Segoe UI" panose="020B0502040204020203" pitchFamily="34" charset="0"/>
              </a:rPr>
              <a:t>Architettura e Servizi</a:t>
            </a:r>
          </a:p>
        </p:txBody>
      </p:sp>
      <p:pic>
        <p:nvPicPr>
          <p:cNvPr id="69" name="Immagine 68" descr="Immagine che contiene testo, Carattere, logo, simbolo&#10;&#10;Descrizione generata automaticamente">
            <a:extLst>
              <a:ext uri="{FF2B5EF4-FFF2-40B4-BE49-F238E27FC236}">
                <a16:creationId xmlns:a16="http://schemas.microsoft.com/office/drawing/2014/main" id="{DD93A340-F1A3-4546-7E69-7835CC5A869C}"/>
              </a:ext>
            </a:extLst>
          </p:cNvPr>
          <p:cNvPicPr>
            <a:picLocks noChangeAspect="1"/>
          </p:cNvPicPr>
          <p:nvPr/>
        </p:nvPicPr>
        <p:blipFill>
          <a:blip r:embed="rId3"/>
          <a:stretch>
            <a:fillRect/>
          </a:stretch>
        </p:blipFill>
        <p:spPr>
          <a:xfrm>
            <a:off x="122830" y="142843"/>
            <a:ext cx="1787858" cy="503622"/>
          </a:xfrm>
          <a:prstGeom prst="rect">
            <a:avLst/>
          </a:prstGeom>
        </p:spPr>
      </p:pic>
      <p:sp>
        <p:nvSpPr>
          <p:cNvPr id="70" name="CasellaDiTesto 69">
            <a:extLst>
              <a:ext uri="{FF2B5EF4-FFF2-40B4-BE49-F238E27FC236}">
                <a16:creationId xmlns:a16="http://schemas.microsoft.com/office/drawing/2014/main" id="{8C9CA1A5-FE25-C1CF-2C9F-18E16ADD8D79}"/>
              </a:ext>
            </a:extLst>
          </p:cNvPr>
          <p:cNvSpPr txBox="1"/>
          <p:nvPr/>
        </p:nvSpPr>
        <p:spPr>
          <a:xfrm>
            <a:off x="0" y="681202"/>
            <a:ext cx="2844048" cy="215444"/>
          </a:xfrm>
          <a:prstGeom prst="rect">
            <a:avLst/>
          </a:prstGeom>
          <a:noFill/>
        </p:spPr>
        <p:txBody>
          <a:bodyPr wrap="none" rtlCol="0">
            <a:spAutoFit/>
          </a:bodyPr>
          <a:lstStyle/>
          <a:p>
            <a:r>
              <a:rPr lang="it-IT" sz="800">
                <a:latin typeface="Adobe Caslon Pro" panose="0205050205050A020403" pitchFamily="18" charset="0"/>
                <a:ea typeface="NSimSun" panose="02010609030101010101" pitchFamily="49" charset="-122"/>
              </a:rPr>
              <a:t>Dip. di Ingegneria Elettrica e delle Tecnologie dell’Informazione</a:t>
            </a:r>
          </a:p>
        </p:txBody>
      </p:sp>
      <p:cxnSp>
        <p:nvCxnSpPr>
          <p:cNvPr id="75" name="Connettore diritto 74">
            <a:extLst>
              <a:ext uri="{FF2B5EF4-FFF2-40B4-BE49-F238E27FC236}">
                <a16:creationId xmlns:a16="http://schemas.microsoft.com/office/drawing/2014/main" id="{948C4C18-4DFD-3C36-A858-91CDA415C1FC}"/>
              </a:ext>
            </a:extLst>
          </p:cNvPr>
          <p:cNvCxnSpPr>
            <a:cxnSpLocks/>
          </p:cNvCxnSpPr>
          <p:nvPr/>
        </p:nvCxnSpPr>
        <p:spPr>
          <a:xfrm>
            <a:off x="122830" y="974366"/>
            <a:ext cx="1206917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2">
            <a:extLst>
              <a:ext uri="{FF2B5EF4-FFF2-40B4-BE49-F238E27FC236}">
                <a16:creationId xmlns:a16="http://schemas.microsoft.com/office/drawing/2014/main" id="{0D57824E-87A6-2F06-6D9A-CAD85A94FCCE}"/>
              </a:ext>
            </a:extLst>
          </p:cNvPr>
          <p:cNvSpPr txBox="1"/>
          <p:nvPr/>
        </p:nvSpPr>
        <p:spPr>
          <a:xfrm>
            <a:off x="122830" y="1221520"/>
            <a:ext cx="5394050" cy="405205"/>
          </a:xfrm>
          <a:prstGeom prst="rect">
            <a:avLst/>
          </a:prstGeom>
          <a:noFill/>
        </p:spPr>
        <p:txBody>
          <a:bodyPr wrap="square" lIns="0" tIns="0" rIns="0" bIns="0" rtlCol="0">
            <a:noAutofit/>
          </a:bodyPr>
          <a:lstStyle>
            <a:defPPr>
              <a:defRPr lang="en-US"/>
            </a:defPPr>
            <a:lvl1pPr>
              <a:lnSpc>
                <a:spcPts val="4000"/>
              </a:lnSpc>
              <a:defRPr sz="3600" b="1">
                <a:solidFill>
                  <a:srgbClr val="002060"/>
                </a:solidFill>
                <a:latin typeface="Segoe UI" panose="020B0502040204020203" pitchFamily="34" charset="0"/>
                <a:cs typeface="Segoe UI" panose="020B0502040204020203" pitchFamily="34" charset="0"/>
              </a:defRPr>
            </a:lvl1pPr>
          </a:lstStyle>
          <a:p>
            <a:r>
              <a:rPr lang="en-US" sz="3200"/>
              <a:t>AWS CloudFront</a:t>
            </a:r>
          </a:p>
        </p:txBody>
      </p:sp>
      <p:sp>
        <p:nvSpPr>
          <p:cNvPr id="4" name="TextBox 4">
            <a:extLst>
              <a:ext uri="{FF2B5EF4-FFF2-40B4-BE49-F238E27FC236}">
                <a16:creationId xmlns:a16="http://schemas.microsoft.com/office/drawing/2014/main" id="{44CF1C90-0D43-1450-C2D9-35E1111AD732}"/>
              </a:ext>
            </a:extLst>
          </p:cNvPr>
          <p:cNvSpPr txBox="1"/>
          <p:nvPr/>
        </p:nvSpPr>
        <p:spPr>
          <a:xfrm>
            <a:off x="159438" y="1873879"/>
            <a:ext cx="7703067" cy="984885"/>
          </a:xfrm>
          <a:prstGeom prst="rect">
            <a:avLst/>
          </a:prstGeom>
        </p:spPr>
        <p:txBody>
          <a:bodyPr wrap="square" lIns="0" tIns="0" rIns="0" bIns="0">
            <a:spAutoFit/>
          </a:bodyPr>
          <a:lstStyle>
            <a:defPPr>
              <a:defRPr lang="en-US"/>
            </a:defPPr>
            <a:lvl1pPr>
              <a:defRPr sz="1600" i="1">
                <a:solidFill>
                  <a:srgbClr val="002060"/>
                </a:solidFill>
                <a:latin typeface="+mj-lt"/>
                <a:cs typeface="Segoe UI" panose="020B0502040204020203" pitchFamily="34" charset="0"/>
              </a:defRPr>
            </a:lvl1pPr>
          </a:lstStyle>
          <a:p>
            <a:r>
              <a:rPr lang="it-IT"/>
              <a:t>Amazon CloudFront è un servizio di Content Delivery Network (CDN) offerto da AWS che distribuisce contenuti web e di altro tipo a livello globale, fornendo una bassa latenza e velocità di trasmissione elevate agli utenti finali. CloudFront utilizza una rete di edge locations per distribuire contenuti in modo efficiente e sicuro.</a:t>
            </a:r>
            <a:endParaRPr lang="en-US" i="0"/>
          </a:p>
        </p:txBody>
      </p:sp>
      <p:sp>
        <p:nvSpPr>
          <p:cNvPr id="5" name="TextBox 67">
            <a:extLst>
              <a:ext uri="{FF2B5EF4-FFF2-40B4-BE49-F238E27FC236}">
                <a16:creationId xmlns:a16="http://schemas.microsoft.com/office/drawing/2014/main" id="{65E68252-FE59-F1A2-83FD-ED02BDC27145}"/>
              </a:ext>
            </a:extLst>
          </p:cNvPr>
          <p:cNvSpPr txBox="1"/>
          <p:nvPr/>
        </p:nvSpPr>
        <p:spPr>
          <a:xfrm>
            <a:off x="122830" y="2921252"/>
            <a:ext cx="5266002" cy="246221"/>
          </a:xfrm>
          <a:prstGeom prst="rect">
            <a:avLst/>
          </a:prstGeom>
        </p:spPr>
        <p:txBody>
          <a:bodyPr wrap="square" lIns="0" tIns="0" rIns="0" bIns="0">
            <a:spAutoFit/>
          </a:bodyPr>
          <a:lstStyle>
            <a:defPPr>
              <a:defRPr lang="en-US"/>
            </a:defPPr>
            <a:lvl1pPr>
              <a:defRPr sz="1600" i="1">
                <a:solidFill>
                  <a:srgbClr val="002060"/>
                </a:solidFill>
                <a:latin typeface="+mj-lt"/>
                <a:cs typeface="Segoe UI" panose="020B0502040204020203" pitchFamily="34" charset="0"/>
              </a:defRPr>
            </a:lvl1pPr>
          </a:lstStyle>
          <a:p>
            <a:r>
              <a:rPr lang="it-IT" b="1">
                <a:latin typeface="Segoe UI" panose="020B0502040204020203" pitchFamily="34" charset="0"/>
              </a:rPr>
              <a:t>Performance Elevata e Bassa Latenza</a:t>
            </a:r>
            <a:endParaRPr lang="en-US" b="1">
              <a:latin typeface="Segoe UI" panose="020B0502040204020203" pitchFamily="34" charset="0"/>
            </a:endParaRPr>
          </a:p>
        </p:txBody>
      </p:sp>
      <p:sp>
        <p:nvSpPr>
          <p:cNvPr id="6" name="TextBox 4">
            <a:extLst>
              <a:ext uri="{FF2B5EF4-FFF2-40B4-BE49-F238E27FC236}">
                <a16:creationId xmlns:a16="http://schemas.microsoft.com/office/drawing/2014/main" id="{FEC4B743-566F-83B9-8B44-F7C51EFE6CAE}"/>
              </a:ext>
            </a:extLst>
          </p:cNvPr>
          <p:cNvSpPr txBox="1"/>
          <p:nvPr/>
        </p:nvSpPr>
        <p:spPr>
          <a:xfrm>
            <a:off x="122830" y="3227911"/>
            <a:ext cx="7703067" cy="738664"/>
          </a:xfrm>
          <a:prstGeom prst="rect">
            <a:avLst/>
          </a:prstGeom>
        </p:spPr>
        <p:txBody>
          <a:bodyPr wrap="square" lIns="0" tIns="0" rIns="0" bIns="0">
            <a:spAutoFit/>
          </a:bodyPr>
          <a:lstStyle>
            <a:defPPr>
              <a:defRPr lang="en-US"/>
            </a:defPPr>
            <a:lvl1pPr>
              <a:defRPr sz="1600" i="1">
                <a:solidFill>
                  <a:srgbClr val="002060"/>
                </a:solidFill>
                <a:latin typeface="+mj-lt"/>
                <a:cs typeface="Segoe UI" panose="020B0502040204020203" pitchFamily="34" charset="0"/>
              </a:defRPr>
            </a:lvl1pPr>
          </a:lstStyle>
          <a:p>
            <a:r>
              <a:rPr lang="it-IT"/>
              <a:t>CloudFront riduce la latenza portando i contenuti più vicino agli utenti finali attraverso una vasta rete di server distribuiti a livello globale. Questo si traduce in tempi di caricamento delle pagine più rapidi e una migliore esperienza utente.</a:t>
            </a:r>
            <a:endParaRPr lang="en-US" i="0"/>
          </a:p>
        </p:txBody>
      </p:sp>
      <p:sp>
        <p:nvSpPr>
          <p:cNvPr id="7" name="TextBox 67">
            <a:extLst>
              <a:ext uri="{FF2B5EF4-FFF2-40B4-BE49-F238E27FC236}">
                <a16:creationId xmlns:a16="http://schemas.microsoft.com/office/drawing/2014/main" id="{4B66D375-9706-216A-2514-2E5AC2A2805B}"/>
              </a:ext>
            </a:extLst>
          </p:cNvPr>
          <p:cNvSpPr txBox="1"/>
          <p:nvPr/>
        </p:nvSpPr>
        <p:spPr>
          <a:xfrm>
            <a:off x="122830" y="4029063"/>
            <a:ext cx="5266002" cy="246221"/>
          </a:xfrm>
          <a:prstGeom prst="rect">
            <a:avLst/>
          </a:prstGeom>
        </p:spPr>
        <p:txBody>
          <a:bodyPr wrap="square" lIns="0" tIns="0" rIns="0" bIns="0">
            <a:spAutoFit/>
          </a:bodyPr>
          <a:lstStyle>
            <a:defPPr>
              <a:defRPr lang="en-US"/>
            </a:defPPr>
            <a:lvl1pPr>
              <a:defRPr sz="1600" i="1">
                <a:solidFill>
                  <a:srgbClr val="002060"/>
                </a:solidFill>
                <a:latin typeface="+mj-lt"/>
                <a:cs typeface="Segoe UI" panose="020B0502040204020203" pitchFamily="34" charset="0"/>
              </a:defRPr>
            </a:lvl1pPr>
          </a:lstStyle>
          <a:p>
            <a:r>
              <a:rPr lang="it-IT" b="1">
                <a:latin typeface="Segoe UI" panose="020B0502040204020203" pitchFamily="34" charset="0"/>
              </a:rPr>
              <a:t>Sicurezza Avanzata</a:t>
            </a:r>
            <a:endParaRPr lang="en-US" b="1">
              <a:latin typeface="Segoe UI" panose="020B0502040204020203" pitchFamily="34" charset="0"/>
            </a:endParaRPr>
          </a:p>
        </p:txBody>
      </p:sp>
      <p:sp>
        <p:nvSpPr>
          <p:cNvPr id="11" name="TextBox 4">
            <a:extLst>
              <a:ext uri="{FF2B5EF4-FFF2-40B4-BE49-F238E27FC236}">
                <a16:creationId xmlns:a16="http://schemas.microsoft.com/office/drawing/2014/main" id="{8275EB5B-8AF7-3F20-E696-8C6CC5A978B8}"/>
              </a:ext>
            </a:extLst>
          </p:cNvPr>
          <p:cNvSpPr txBox="1"/>
          <p:nvPr/>
        </p:nvSpPr>
        <p:spPr>
          <a:xfrm>
            <a:off x="122830" y="4335722"/>
            <a:ext cx="7703067" cy="984885"/>
          </a:xfrm>
          <a:prstGeom prst="rect">
            <a:avLst/>
          </a:prstGeom>
        </p:spPr>
        <p:txBody>
          <a:bodyPr wrap="square" lIns="0" tIns="0" rIns="0" bIns="0">
            <a:spAutoFit/>
          </a:bodyPr>
          <a:lstStyle>
            <a:defPPr>
              <a:defRPr lang="en-US"/>
            </a:defPPr>
            <a:lvl1pPr>
              <a:defRPr sz="1600" i="1">
                <a:solidFill>
                  <a:srgbClr val="002060"/>
                </a:solidFill>
                <a:latin typeface="+mj-lt"/>
                <a:cs typeface="Segoe UI" panose="020B0502040204020203" pitchFamily="34" charset="0"/>
              </a:defRPr>
            </a:lvl1pPr>
          </a:lstStyle>
          <a:p>
            <a:r>
              <a:rPr lang="it-IT"/>
              <a:t>Integra funzionalità di sicurezza come HTTPS per la crittografia dei dati in transito, integrazione con AWS Shield per protezione DDoS, e AWS Web Application Firewall (WAF) per difendere da attacchi alle applicazioni web, garantendo che i contenuti siano consegnati in modo sicuro e protetto.</a:t>
            </a:r>
            <a:endParaRPr lang="en-US" i="0"/>
          </a:p>
        </p:txBody>
      </p:sp>
      <p:pic>
        <p:nvPicPr>
          <p:cNvPr id="21" name="Elemento grafico 20">
            <a:extLst>
              <a:ext uri="{FF2B5EF4-FFF2-40B4-BE49-F238E27FC236}">
                <a16:creationId xmlns:a16="http://schemas.microsoft.com/office/drawing/2014/main" id="{206EBF63-0DC5-EEAA-BF8E-16DA22C643A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647664" y="2082701"/>
            <a:ext cx="1096536" cy="1096536"/>
          </a:xfrm>
          <a:prstGeom prst="rect">
            <a:avLst/>
          </a:prstGeom>
          <a:effectLst>
            <a:outerShdw blurRad="50800" dist="38100" dir="18900000" algn="bl" rotWithShape="0">
              <a:prstClr val="black">
                <a:alpha val="40000"/>
              </a:prstClr>
            </a:outerShdw>
          </a:effectLst>
        </p:spPr>
      </p:pic>
      <p:pic>
        <p:nvPicPr>
          <p:cNvPr id="24" name="Immagine 23" descr="Immagine che contiene mappa, schermata, cerchio&#10;&#10;Descrizione generata automaticamente">
            <a:extLst>
              <a:ext uri="{FF2B5EF4-FFF2-40B4-BE49-F238E27FC236}">
                <a16:creationId xmlns:a16="http://schemas.microsoft.com/office/drawing/2014/main" id="{6717ECB1-B619-3D2A-5333-2586A76F8BE1}"/>
              </a:ext>
            </a:extLst>
          </p:cNvPr>
          <p:cNvPicPr>
            <a:picLocks noChangeAspect="1"/>
          </p:cNvPicPr>
          <p:nvPr/>
        </p:nvPicPr>
        <p:blipFill>
          <a:blip r:embed="rId6"/>
          <a:stretch>
            <a:fillRect/>
          </a:stretch>
        </p:blipFill>
        <p:spPr>
          <a:xfrm>
            <a:off x="8362457" y="3845880"/>
            <a:ext cx="3666950" cy="2321495"/>
          </a:xfrm>
          <a:prstGeom prst="snip2DiagRect">
            <a:avLst/>
          </a:prstGeom>
          <a:solidFill>
            <a:srgbClr val="FFFFFF">
              <a:shade val="85000"/>
            </a:srgbClr>
          </a:solidFill>
          <a:ln w="88900" cap="sq">
            <a:solidFill>
              <a:srgbClr val="FFFFFF"/>
            </a:solidFill>
            <a:miter lim="800000"/>
          </a:ln>
          <a:effectLst>
            <a:outerShdw blurRad="50800" dist="38100" dir="18900000" algn="bl" rotWithShape="0">
              <a:prstClr val="black">
                <a:alpha val="40000"/>
              </a:prst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28964680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Immagine 14" descr="Immagine che contiene testo, Carattere, logo, Elementi grafici&#10;&#10;Descrizione generata automaticamente">
            <a:extLst>
              <a:ext uri="{FF2B5EF4-FFF2-40B4-BE49-F238E27FC236}">
                <a16:creationId xmlns:a16="http://schemas.microsoft.com/office/drawing/2014/main" id="{520F538A-1EFC-6F0D-6BAE-6F4BFB5770C0}"/>
              </a:ext>
            </a:extLst>
          </p:cNvPr>
          <p:cNvPicPr>
            <a:picLocks noChangeAspect="1"/>
          </p:cNvPicPr>
          <p:nvPr/>
        </p:nvPicPr>
        <p:blipFill>
          <a:blip r:embed="rId3"/>
          <a:stretch>
            <a:fillRect/>
          </a:stretch>
        </p:blipFill>
        <p:spPr>
          <a:xfrm>
            <a:off x="9256476" y="2303037"/>
            <a:ext cx="1549438" cy="740502"/>
          </a:xfrm>
          <a:prstGeom prst="rect">
            <a:avLst/>
          </a:prstGeom>
        </p:spPr>
      </p:pic>
      <p:sp>
        <p:nvSpPr>
          <p:cNvPr id="13" name="Rectangle 2" descr="This is an image of a desk with laptop computers and people working.">
            <a:extLst>
              <a:ext uri="{FF2B5EF4-FFF2-40B4-BE49-F238E27FC236}">
                <a16:creationId xmlns:a16="http://schemas.microsoft.com/office/drawing/2014/main" id="{3E5B1C40-E7FB-3A7E-0E4D-AB28CA97936D}"/>
              </a:ext>
            </a:extLst>
          </p:cNvPr>
          <p:cNvSpPr/>
          <p:nvPr/>
        </p:nvSpPr>
        <p:spPr>
          <a:xfrm>
            <a:off x="595038" y="1901886"/>
            <a:ext cx="10964101" cy="1560907"/>
          </a:xfrm>
          <a:prstGeom prst="roundRect">
            <a:avLst/>
          </a:prstGeom>
          <a:gradFill>
            <a:gsLst>
              <a:gs pos="1000">
                <a:srgbClr val="7CEFD8">
                  <a:alpha val="79000"/>
                </a:srgbClr>
              </a:gs>
              <a:gs pos="79000">
                <a:srgbClr val="6672E4">
                  <a:alpha val="84000"/>
                </a:srgbClr>
              </a:gs>
              <a:gs pos="98000">
                <a:srgbClr val="882BE5">
                  <a:alpha val="66000"/>
                </a:srgbClr>
              </a:gs>
            </a:gsLst>
            <a:lin ang="5400000" scaled="1"/>
          </a:gradFill>
          <a:ln w="12700" cap="flat">
            <a:noFill/>
            <a:prstDash val="solid"/>
            <a:miter lim="800000"/>
            <a:headEnd/>
            <a:tailEnd/>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a:solidFill>
                <a:schemeClr val="tx1"/>
              </a:solidFill>
            </a:endParaRPr>
          </a:p>
        </p:txBody>
      </p:sp>
      <p:sp>
        <p:nvSpPr>
          <p:cNvPr id="68" name="Title 67" hidden="1">
            <a:extLst>
              <a:ext uri="{FF2B5EF4-FFF2-40B4-BE49-F238E27FC236}">
                <a16:creationId xmlns:a16="http://schemas.microsoft.com/office/drawing/2014/main" id="{3D46526D-118F-4F6F-BAE0-066F422EBD1E}"/>
              </a:ext>
            </a:extLst>
          </p:cNvPr>
          <p:cNvSpPr>
            <a:spLocks noGrp="1"/>
          </p:cNvSpPr>
          <p:nvPr>
            <p:ph type="title"/>
          </p:nvPr>
        </p:nvSpPr>
        <p:spPr/>
        <p:txBody>
          <a:bodyPr/>
          <a:lstStyle/>
          <a:p>
            <a:r>
              <a:rPr lang="en-US"/>
              <a:t>Human resources slide 3</a:t>
            </a:r>
          </a:p>
        </p:txBody>
      </p:sp>
      <p:cxnSp>
        <p:nvCxnSpPr>
          <p:cNvPr id="25" name="Connettore diritto 24">
            <a:extLst>
              <a:ext uri="{FF2B5EF4-FFF2-40B4-BE49-F238E27FC236}">
                <a16:creationId xmlns:a16="http://schemas.microsoft.com/office/drawing/2014/main" id="{F34CCCFE-A208-A168-A9F0-346B7A1E6E2F}"/>
              </a:ext>
            </a:extLst>
          </p:cNvPr>
          <p:cNvCxnSpPr>
            <a:cxnSpLocks/>
          </p:cNvCxnSpPr>
          <p:nvPr/>
        </p:nvCxnSpPr>
        <p:spPr>
          <a:xfrm>
            <a:off x="122830" y="974366"/>
            <a:ext cx="1195283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 name="Immagine 1" descr="Immagine che contiene testo, Carattere, logo, simbolo&#10;&#10;Descrizione generata automaticamente">
            <a:extLst>
              <a:ext uri="{FF2B5EF4-FFF2-40B4-BE49-F238E27FC236}">
                <a16:creationId xmlns:a16="http://schemas.microsoft.com/office/drawing/2014/main" id="{9AD0B3B6-5CFF-4EDB-B544-1ED89D77C385}"/>
              </a:ext>
            </a:extLst>
          </p:cNvPr>
          <p:cNvPicPr>
            <a:picLocks noChangeAspect="1"/>
          </p:cNvPicPr>
          <p:nvPr/>
        </p:nvPicPr>
        <p:blipFill>
          <a:blip r:embed="rId4"/>
          <a:stretch>
            <a:fillRect/>
          </a:stretch>
        </p:blipFill>
        <p:spPr>
          <a:xfrm>
            <a:off x="122830" y="142843"/>
            <a:ext cx="1787858" cy="503622"/>
          </a:xfrm>
          <a:prstGeom prst="rect">
            <a:avLst/>
          </a:prstGeom>
        </p:spPr>
      </p:pic>
      <p:sp>
        <p:nvSpPr>
          <p:cNvPr id="4" name="CasellaDiTesto 3">
            <a:extLst>
              <a:ext uri="{FF2B5EF4-FFF2-40B4-BE49-F238E27FC236}">
                <a16:creationId xmlns:a16="http://schemas.microsoft.com/office/drawing/2014/main" id="{7B503EC1-E8A7-277B-5AEC-FF53393C5634}"/>
              </a:ext>
            </a:extLst>
          </p:cNvPr>
          <p:cNvSpPr txBox="1"/>
          <p:nvPr/>
        </p:nvSpPr>
        <p:spPr>
          <a:xfrm>
            <a:off x="0" y="681202"/>
            <a:ext cx="2844048" cy="215444"/>
          </a:xfrm>
          <a:prstGeom prst="rect">
            <a:avLst/>
          </a:prstGeom>
          <a:noFill/>
        </p:spPr>
        <p:txBody>
          <a:bodyPr wrap="none" rtlCol="0">
            <a:spAutoFit/>
          </a:bodyPr>
          <a:lstStyle/>
          <a:p>
            <a:r>
              <a:rPr lang="it-IT" sz="800">
                <a:latin typeface="Adobe Caslon Pro" panose="0205050205050A020403" pitchFamily="18" charset="0"/>
                <a:ea typeface="NSimSun" panose="02010609030101010101" pitchFamily="49" charset="-122"/>
              </a:rPr>
              <a:t>Dip. di Ingegneria Elettrica e delle Tecnologie dell’Informazione</a:t>
            </a:r>
          </a:p>
        </p:txBody>
      </p:sp>
      <p:sp>
        <p:nvSpPr>
          <p:cNvPr id="8" name="TextBox 1">
            <a:extLst>
              <a:ext uri="{FF2B5EF4-FFF2-40B4-BE49-F238E27FC236}">
                <a16:creationId xmlns:a16="http://schemas.microsoft.com/office/drawing/2014/main" id="{655D0F37-5227-DEA3-2232-A6F45ABE66C8}"/>
              </a:ext>
            </a:extLst>
          </p:cNvPr>
          <p:cNvSpPr txBox="1"/>
          <p:nvPr/>
        </p:nvSpPr>
        <p:spPr>
          <a:xfrm>
            <a:off x="3241154" y="325435"/>
            <a:ext cx="5709687" cy="512961"/>
          </a:xfrm>
          <a:prstGeom prst="rect">
            <a:avLst/>
          </a:prstGeom>
          <a:noFill/>
        </p:spPr>
        <p:txBody>
          <a:bodyPr wrap="square" lIns="0" tIns="0" rIns="0" bIns="0" rtlCol="0">
            <a:spAutoFit/>
          </a:bodyPr>
          <a:lstStyle/>
          <a:p>
            <a:pPr>
              <a:lnSpc>
                <a:spcPts val="4000"/>
              </a:lnSpc>
            </a:pPr>
            <a:r>
              <a:rPr lang="en-US" sz="4400" b="1">
                <a:solidFill>
                  <a:srgbClr val="002060"/>
                </a:solidFill>
                <a:latin typeface="Segoe UI" panose="020B0502040204020203" pitchFamily="34" charset="0"/>
                <a:cs typeface="Segoe UI" panose="020B0502040204020203" pitchFamily="34" charset="0"/>
              </a:rPr>
              <a:t>NIST Control Families</a:t>
            </a:r>
          </a:p>
        </p:txBody>
      </p:sp>
      <p:sp>
        <p:nvSpPr>
          <p:cNvPr id="16" name="TextBox 4">
            <a:extLst>
              <a:ext uri="{FF2B5EF4-FFF2-40B4-BE49-F238E27FC236}">
                <a16:creationId xmlns:a16="http://schemas.microsoft.com/office/drawing/2014/main" id="{0C897FB8-64A0-2536-2201-607E85D9AB04}"/>
              </a:ext>
            </a:extLst>
          </p:cNvPr>
          <p:cNvSpPr txBox="1"/>
          <p:nvPr/>
        </p:nvSpPr>
        <p:spPr>
          <a:xfrm>
            <a:off x="940348" y="2303037"/>
            <a:ext cx="7562903" cy="861774"/>
          </a:xfrm>
          <a:prstGeom prst="rect">
            <a:avLst/>
          </a:prstGeom>
        </p:spPr>
        <p:txBody>
          <a:bodyPr wrap="square" lIns="0" tIns="0" rIns="0" bIns="0">
            <a:spAutoFit/>
          </a:bodyPr>
          <a:lstStyle>
            <a:defPPr>
              <a:defRPr lang="en-US"/>
            </a:defPPr>
            <a:lvl1pPr>
              <a:defRPr sz="1600" i="1">
                <a:solidFill>
                  <a:srgbClr val="002060"/>
                </a:solidFill>
                <a:latin typeface="+mj-lt"/>
                <a:cs typeface="Segoe UI" panose="020B0502040204020203" pitchFamily="34" charset="0"/>
              </a:defRPr>
            </a:lvl1pPr>
          </a:lstStyle>
          <a:p>
            <a:r>
              <a:rPr lang="it-IT" sz="1400" dirty="0"/>
              <a:t>Il controllo NIST AC-17 richiede che l'organizzazione:</a:t>
            </a:r>
          </a:p>
          <a:p>
            <a:r>
              <a:rPr lang="it-IT" sz="1400"/>
              <a:t>1. Stabilisca </a:t>
            </a:r>
            <a:r>
              <a:rPr lang="it-IT" sz="1400" dirty="0"/>
              <a:t>e documenti le restrizioni d'uso, i requisiti di configurazione/connessione e le linee guida di implementazione per ciascun tipo di accesso remoto consentito;</a:t>
            </a:r>
          </a:p>
          <a:p>
            <a:r>
              <a:rPr lang="it-IT" sz="1400"/>
              <a:t>2. Autorizzi </a:t>
            </a:r>
            <a:r>
              <a:rPr lang="it-IT" sz="1400" dirty="0"/>
              <a:t>l'accesso remoto al sistema informativo prima di permettere tali connessioni.</a:t>
            </a:r>
          </a:p>
        </p:txBody>
      </p:sp>
      <p:sp>
        <p:nvSpPr>
          <p:cNvPr id="19" name="TextBox 4">
            <a:extLst>
              <a:ext uri="{FF2B5EF4-FFF2-40B4-BE49-F238E27FC236}">
                <a16:creationId xmlns:a16="http://schemas.microsoft.com/office/drawing/2014/main" id="{65E19256-0439-EC6C-C898-2220A1038244}"/>
              </a:ext>
            </a:extLst>
          </p:cNvPr>
          <p:cNvSpPr txBox="1"/>
          <p:nvPr/>
        </p:nvSpPr>
        <p:spPr>
          <a:xfrm>
            <a:off x="595038" y="3559315"/>
            <a:ext cx="10964101" cy="830997"/>
          </a:xfrm>
          <a:prstGeom prst="rect">
            <a:avLst/>
          </a:prstGeom>
        </p:spPr>
        <p:txBody>
          <a:bodyPr wrap="square" lIns="0" tIns="0" rIns="0" bIns="0">
            <a:spAutoFit/>
          </a:bodyPr>
          <a:lstStyle>
            <a:defPPr>
              <a:defRPr lang="en-US"/>
            </a:defPPr>
            <a:lvl1pPr>
              <a:defRPr sz="1600" i="1">
                <a:solidFill>
                  <a:srgbClr val="002060"/>
                </a:solidFill>
                <a:latin typeface="+mj-lt"/>
                <a:cs typeface="Segoe UI" panose="020B0502040204020203" pitchFamily="34" charset="0"/>
              </a:defRPr>
            </a:lvl1pPr>
          </a:lstStyle>
          <a:p>
            <a:r>
              <a:rPr lang="it-IT" sz="1800" dirty="0"/>
              <a:t>Nel contesto dell'applicazione </a:t>
            </a:r>
            <a:r>
              <a:rPr lang="it-IT" sz="1800" dirty="0" err="1"/>
              <a:t>FavolApp</a:t>
            </a:r>
            <a:r>
              <a:rPr lang="it-IT" sz="1800" dirty="0"/>
              <a:t>, tutti i servizi sono accessibili esclusivamente tramite il protocollo HTTPS, assicurando la riservatezza e l'autenticazione delle comunicazioni. L'accesso al servizio è limitato agli utenti autorizzati attraverso un sistema di </a:t>
            </a:r>
            <a:r>
              <a:rPr lang="it-IT" sz="1800"/>
              <a:t>autorizzazione.</a:t>
            </a:r>
            <a:endParaRPr lang="it-IT" sz="1800" dirty="0"/>
          </a:p>
        </p:txBody>
      </p:sp>
      <p:sp>
        <p:nvSpPr>
          <p:cNvPr id="3" name="TextBox 1">
            <a:extLst>
              <a:ext uri="{FF2B5EF4-FFF2-40B4-BE49-F238E27FC236}">
                <a16:creationId xmlns:a16="http://schemas.microsoft.com/office/drawing/2014/main" id="{7E1410A8-194D-1BE7-B391-8DD57ECBBA26}"/>
              </a:ext>
            </a:extLst>
          </p:cNvPr>
          <p:cNvSpPr txBox="1"/>
          <p:nvPr/>
        </p:nvSpPr>
        <p:spPr>
          <a:xfrm>
            <a:off x="4496711" y="1047600"/>
            <a:ext cx="3198572" cy="454420"/>
          </a:xfrm>
          <a:prstGeom prst="rect">
            <a:avLst/>
          </a:prstGeom>
          <a:noFill/>
        </p:spPr>
        <p:txBody>
          <a:bodyPr wrap="square" lIns="0" tIns="0" rIns="0" bIns="0" rtlCol="0">
            <a:spAutoFit/>
          </a:bodyPr>
          <a:lstStyle/>
          <a:p>
            <a:pPr>
              <a:lnSpc>
                <a:spcPts val="4000"/>
              </a:lnSpc>
            </a:pPr>
            <a:r>
              <a:rPr lang="en-US" sz="2400" b="1" dirty="0">
                <a:solidFill>
                  <a:schemeClr val="accent1">
                    <a:lumMod val="50000"/>
                  </a:schemeClr>
                </a:solidFill>
                <a:latin typeface="Segoe UI" panose="020B0502040204020203" pitchFamily="34" charset="0"/>
                <a:cs typeface="Segoe UI" panose="020B0502040204020203" pitchFamily="34" charset="0"/>
              </a:rPr>
              <a:t>AC-17: Remote Access</a:t>
            </a:r>
          </a:p>
        </p:txBody>
      </p:sp>
      <p:cxnSp>
        <p:nvCxnSpPr>
          <p:cNvPr id="5" name="Connettore diritto 4">
            <a:extLst>
              <a:ext uri="{FF2B5EF4-FFF2-40B4-BE49-F238E27FC236}">
                <a16:creationId xmlns:a16="http://schemas.microsoft.com/office/drawing/2014/main" id="{7FEF40D8-7293-47E6-1C11-0F1550A33652}"/>
              </a:ext>
            </a:extLst>
          </p:cNvPr>
          <p:cNvCxnSpPr>
            <a:cxnSpLocks/>
          </p:cNvCxnSpPr>
          <p:nvPr/>
        </p:nvCxnSpPr>
        <p:spPr>
          <a:xfrm>
            <a:off x="4635374" y="1565000"/>
            <a:ext cx="29423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51936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outVertical)">
                                      <p:cBhvr>
                                        <p:cTn id="7" dur="2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Immagine 14" descr="Immagine che contiene testo, Carattere, logo, Elementi grafici&#10;&#10;Descrizione generata automaticamente">
            <a:extLst>
              <a:ext uri="{FF2B5EF4-FFF2-40B4-BE49-F238E27FC236}">
                <a16:creationId xmlns:a16="http://schemas.microsoft.com/office/drawing/2014/main" id="{520F538A-1EFC-6F0D-6BAE-6F4BFB5770C0}"/>
              </a:ext>
            </a:extLst>
          </p:cNvPr>
          <p:cNvPicPr>
            <a:picLocks noChangeAspect="1"/>
          </p:cNvPicPr>
          <p:nvPr/>
        </p:nvPicPr>
        <p:blipFill>
          <a:blip r:embed="rId3"/>
          <a:stretch>
            <a:fillRect/>
          </a:stretch>
        </p:blipFill>
        <p:spPr>
          <a:xfrm>
            <a:off x="9256476" y="2303037"/>
            <a:ext cx="1549438" cy="740502"/>
          </a:xfrm>
          <a:prstGeom prst="rect">
            <a:avLst/>
          </a:prstGeom>
        </p:spPr>
      </p:pic>
      <p:sp>
        <p:nvSpPr>
          <p:cNvPr id="13" name="Rectangle 2" descr="This is an image of a desk with laptop computers and people working.">
            <a:extLst>
              <a:ext uri="{FF2B5EF4-FFF2-40B4-BE49-F238E27FC236}">
                <a16:creationId xmlns:a16="http://schemas.microsoft.com/office/drawing/2014/main" id="{3E5B1C40-E7FB-3A7E-0E4D-AB28CA97936D}"/>
              </a:ext>
            </a:extLst>
          </p:cNvPr>
          <p:cNvSpPr/>
          <p:nvPr/>
        </p:nvSpPr>
        <p:spPr>
          <a:xfrm>
            <a:off x="595038" y="1901886"/>
            <a:ext cx="10964101" cy="1375468"/>
          </a:xfrm>
          <a:prstGeom prst="roundRect">
            <a:avLst/>
          </a:prstGeom>
          <a:gradFill>
            <a:gsLst>
              <a:gs pos="1000">
                <a:srgbClr val="7CEFD8">
                  <a:alpha val="79000"/>
                </a:srgbClr>
              </a:gs>
              <a:gs pos="79000">
                <a:srgbClr val="6672E4">
                  <a:alpha val="84000"/>
                </a:srgbClr>
              </a:gs>
              <a:gs pos="98000">
                <a:srgbClr val="882BE5">
                  <a:alpha val="66000"/>
                </a:srgbClr>
              </a:gs>
            </a:gsLst>
            <a:lin ang="5400000" scaled="1"/>
          </a:gradFill>
          <a:ln w="12700" cap="flat">
            <a:noFill/>
            <a:prstDash val="solid"/>
            <a:miter lim="800000"/>
            <a:headEnd/>
            <a:tailEnd/>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dirty="0">
              <a:solidFill>
                <a:schemeClr val="tx1"/>
              </a:solidFill>
            </a:endParaRPr>
          </a:p>
        </p:txBody>
      </p:sp>
      <p:sp>
        <p:nvSpPr>
          <p:cNvPr id="68" name="Title 67" hidden="1">
            <a:extLst>
              <a:ext uri="{FF2B5EF4-FFF2-40B4-BE49-F238E27FC236}">
                <a16:creationId xmlns:a16="http://schemas.microsoft.com/office/drawing/2014/main" id="{3D46526D-118F-4F6F-BAE0-066F422EBD1E}"/>
              </a:ext>
            </a:extLst>
          </p:cNvPr>
          <p:cNvSpPr>
            <a:spLocks noGrp="1"/>
          </p:cNvSpPr>
          <p:nvPr>
            <p:ph type="title"/>
          </p:nvPr>
        </p:nvSpPr>
        <p:spPr/>
        <p:txBody>
          <a:bodyPr/>
          <a:lstStyle/>
          <a:p>
            <a:r>
              <a:rPr lang="en-US"/>
              <a:t>Human resources slide 3</a:t>
            </a:r>
          </a:p>
        </p:txBody>
      </p:sp>
      <p:cxnSp>
        <p:nvCxnSpPr>
          <p:cNvPr id="25" name="Connettore diritto 24">
            <a:extLst>
              <a:ext uri="{FF2B5EF4-FFF2-40B4-BE49-F238E27FC236}">
                <a16:creationId xmlns:a16="http://schemas.microsoft.com/office/drawing/2014/main" id="{F34CCCFE-A208-A168-A9F0-346B7A1E6E2F}"/>
              </a:ext>
            </a:extLst>
          </p:cNvPr>
          <p:cNvCxnSpPr>
            <a:cxnSpLocks/>
          </p:cNvCxnSpPr>
          <p:nvPr/>
        </p:nvCxnSpPr>
        <p:spPr>
          <a:xfrm>
            <a:off x="122830" y="974366"/>
            <a:ext cx="1195283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 name="Immagine 1" descr="Immagine che contiene testo, Carattere, logo, simbolo&#10;&#10;Descrizione generata automaticamente">
            <a:extLst>
              <a:ext uri="{FF2B5EF4-FFF2-40B4-BE49-F238E27FC236}">
                <a16:creationId xmlns:a16="http://schemas.microsoft.com/office/drawing/2014/main" id="{9AD0B3B6-5CFF-4EDB-B544-1ED89D77C385}"/>
              </a:ext>
            </a:extLst>
          </p:cNvPr>
          <p:cNvPicPr>
            <a:picLocks noChangeAspect="1"/>
          </p:cNvPicPr>
          <p:nvPr/>
        </p:nvPicPr>
        <p:blipFill>
          <a:blip r:embed="rId4"/>
          <a:stretch>
            <a:fillRect/>
          </a:stretch>
        </p:blipFill>
        <p:spPr>
          <a:xfrm>
            <a:off x="122830" y="142843"/>
            <a:ext cx="1787858" cy="503622"/>
          </a:xfrm>
          <a:prstGeom prst="rect">
            <a:avLst/>
          </a:prstGeom>
        </p:spPr>
      </p:pic>
      <p:sp>
        <p:nvSpPr>
          <p:cNvPr id="4" name="CasellaDiTesto 3">
            <a:extLst>
              <a:ext uri="{FF2B5EF4-FFF2-40B4-BE49-F238E27FC236}">
                <a16:creationId xmlns:a16="http://schemas.microsoft.com/office/drawing/2014/main" id="{7B503EC1-E8A7-277B-5AEC-FF53393C5634}"/>
              </a:ext>
            </a:extLst>
          </p:cNvPr>
          <p:cNvSpPr txBox="1"/>
          <p:nvPr/>
        </p:nvSpPr>
        <p:spPr>
          <a:xfrm>
            <a:off x="0" y="681202"/>
            <a:ext cx="2844048" cy="215444"/>
          </a:xfrm>
          <a:prstGeom prst="rect">
            <a:avLst/>
          </a:prstGeom>
          <a:noFill/>
        </p:spPr>
        <p:txBody>
          <a:bodyPr wrap="none" rtlCol="0">
            <a:spAutoFit/>
          </a:bodyPr>
          <a:lstStyle/>
          <a:p>
            <a:r>
              <a:rPr lang="it-IT" sz="800">
                <a:latin typeface="Adobe Caslon Pro" panose="0205050205050A020403" pitchFamily="18" charset="0"/>
                <a:ea typeface="NSimSun" panose="02010609030101010101" pitchFamily="49" charset="-122"/>
              </a:rPr>
              <a:t>Dip. di Ingegneria Elettrica e delle Tecnologie dell’Informazione</a:t>
            </a:r>
          </a:p>
        </p:txBody>
      </p:sp>
      <p:sp>
        <p:nvSpPr>
          <p:cNvPr id="8" name="TextBox 1">
            <a:extLst>
              <a:ext uri="{FF2B5EF4-FFF2-40B4-BE49-F238E27FC236}">
                <a16:creationId xmlns:a16="http://schemas.microsoft.com/office/drawing/2014/main" id="{655D0F37-5227-DEA3-2232-A6F45ABE66C8}"/>
              </a:ext>
            </a:extLst>
          </p:cNvPr>
          <p:cNvSpPr txBox="1"/>
          <p:nvPr/>
        </p:nvSpPr>
        <p:spPr>
          <a:xfrm>
            <a:off x="3241154" y="325435"/>
            <a:ext cx="5709687" cy="512961"/>
          </a:xfrm>
          <a:prstGeom prst="rect">
            <a:avLst/>
          </a:prstGeom>
          <a:noFill/>
        </p:spPr>
        <p:txBody>
          <a:bodyPr wrap="square" lIns="0" tIns="0" rIns="0" bIns="0" rtlCol="0">
            <a:spAutoFit/>
          </a:bodyPr>
          <a:lstStyle/>
          <a:p>
            <a:pPr>
              <a:lnSpc>
                <a:spcPts val="4000"/>
              </a:lnSpc>
            </a:pPr>
            <a:r>
              <a:rPr lang="en-US" sz="4400" b="1">
                <a:solidFill>
                  <a:srgbClr val="002060"/>
                </a:solidFill>
                <a:latin typeface="Segoe UI" panose="020B0502040204020203" pitchFamily="34" charset="0"/>
                <a:cs typeface="Segoe UI" panose="020B0502040204020203" pitchFamily="34" charset="0"/>
              </a:rPr>
              <a:t>NIST Control Families</a:t>
            </a:r>
          </a:p>
        </p:txBody>
      </p:sp>
      <p:sp>
        <p:nvSpPr>
          <p:cNvPr id="16" name="TextBox 4">
            <a:extLst>
              <a:ext uri="{FF2B5EF4-FFF2-40B4-BE49-F238E27FC236}">
                <a16:creationId xmlns:a16="http://schemas.microsoft.com/office/drawing/2014/main" id="{0C897FB8-64A0-2536-2201-607E85D9AB04}"/>
              </a:ext>
            </a:extLst>
          </p:cNvPr>
          <p:cNvSpPr txBox="1"/>
          <p:nvPr/>
        </p:nvSpPr>
        <p:spPr>
          <a:xfrm>
            <a:off x="940348" y="2303037"/>
            <a:ext cx="7562903" cy="861774"/>
          </a:xfrm>
          <a:prstGeom prst="rect">
            <a:avLst/>
          </a:prstGeom>
        </p:spPr>
        <p:txBody>
          <a:bodyPr wrap="square" lIns="0" tIns="0" rIns="0" bIns="0">
            <a:spAutoFit/>
          </a:bodyPr>
          <a:lstStyle>
            <a:defPPr>
              <a:defRPr lang="en-US"/>
            </a:defPPr>
            <a:lvl1pPr>
              <a:defRPr sz="1600" i="1">
                <a:solidFill>
                  <a:srgbClr val="002060"/>
                </a:solidFill>
                <a:latin typeface="+mj-lt"/>
                <a:cs typeface="Segoe UI" panose="020B0502040204020203" pitchFamily="34" charset="0"/>
              </a:defRPr>
            </a:lvl1pPr>
          </a:lstStyle>
          <a:p>
            <a:pPr marL="285750" indent="-285750">
              <a:buFont typeface="Arial" panose="020B0604020202020204" pitchFamily="34" charset="0"/>
              <a:buChar char="•"/>
            </a:pPr>
            <a:r>
              <a:rPr lang="it-IT" sz="1400"/>
              <a:t>AC-17 (</a:t>
            </a:r>
            <a:r>
              <a:rPr lang="it-IT" sz="1400" dirty="0"/>
              <a:t>1) Monitoring and Control: Utilizzare meccanismi automatizzati per monitorare e controllare i metodi di accesso remoto.</a:t>
            </a:r>
          </a:p>
          <a:p>
            <a:pPr marL="285750" indent="-285750">
              <a:buFont typeface="Arial" panose="020B0604020202020204" pitchFamily="34" charset="0"/>
              <a:buChar char="•"/>
            </a:pPr>
            <a:r>
              <a:rPr lang="en-US" sz="1400"/>
              <a:t>AC-17 (</a:t>
            </a:r>
            <a:r>
              <a:rPr lang="en-US" sz="1400" dirty="0"/>
              <a:t>2) Protection of Confidentiality and Integrity Using Encryption: </a:t>
            </a:r>
            <a:r>
              <a:rPr lang="it-IT" sz="1400" dirty="0"/>
              <a:t>Implementare meccanismi crittografici per proteggere la riservatezza e l'integrità delle sessioni di accesso remoto.</a:t>
            </a:r>
          </a:p>
        </p:txBody>
      </p:sp>
      <p:sp>
        <p:nvSpPr>
          <p:cNvPr id="19" name="TextBox 4">
            <a:extLst>
              <a:ext uri="{FF2B5EF4-FFF2-40B4-BE49-F238E27FC236}">
                <a16:creationId xmlns:a16="http://schemas.microsoft.com/office/drawing/2014/main" id="{65E19256-0439-EC6C-C898-2220A1038244}"/>
              </a:ext>
            </a:extLst>
          </p:cNvPr>
          <p:cNvSpPr txBox="1"/>
          <p:nvPr/>
        </p:nvSpPr>
        <p:spPr>
          <a:xfrm>
            <a:off x="613946" y="3357589"/>
            <a:ext cx="10964101" cy="2215991"/>
          </a:xfrm>
          <a:prstGeom prst="rect">
            <a:avLst/>
          </a:prstGeom>
        </p:spPr>
        <p:txBody>
          <a:bodyPr wrap="square" lIns="0" tIns="0" rIns="0" bIns="0">
            <a:spAutoFit/>
          </a:bodyPr>
          <a:lstStyle>
            <a:defPPr>
              <a:defRPr lang="en-US"/>
            </a:defPPr>
            <a:lvl1pPr>
              <a:defRPr sz="1600" i="1">
                <a:solidFill>
                  <a:srgbClr val="002060"/>
                </a:solidFill>
                <a:latin typeface="+mj-lt"/>
                <a:cs typeface="Segoe UI" panose="020B0502040204020203" pitchFamily="34" charset="0"/>
              </a:defRPr>
            </a:lvl1pPr>
          </a:lstStyle>
          <a:p>
            <a:r>
              <a:rPr lang="it-IT" sz="1800" dirty="0"/>
              <a:t>Nel contesto di </a:t>
            </a:r>
            <a:r>
              <a:rPr lang="it-IT" sz="1800" dirty="0" err="1"/>
              <a:t>FavolApp</a:t>
            </a:r>
            <a:r>
              <a:rPr lang="it-IT" sz="1800" dirty="0"/>
              <a:t>, il controllo AC-17 e i suoi </a:t>
            </a:r>
            <a:r>
              <a:rPr lang="it-IT" sz="1800" dirty="0" err="1"/>
              <a:t>enhancements</a:t>
            </a:r>
            <a:r>
              <a:rPr lang="it-IT" sz="1800" dirty="0"/>
              <a:t> sono implementati per garantire la sicurezza e la gestione degli accessi remoti ai sistemi informativi. Il primo </a:t>
            </a:r>
            <a:r>
              <a:rPr lang="it-IT" sz="1800" dirty="0" err="1"/>
              <a:t>enhancement</a:t>
            </a:r>
            <a:r>
              <a:rPr lang="it-IT" sz="1800" dirty="0"/>
              <a:t>, relativo al monitoraggio e controllo automatizzato, è soddisfatto attraverso la gestione degli audit e delle responsabilità, che è trattata nella famiglia dei controlli di Audit ed Accountability. Questo assicura che ogni accesso remoto sia monitorato e registrato adeguatamente, fornendo una traccia dettagliata delle </a:t>
            </a:r>
            <a:r>
              <a:rPr lang="it-IT" sz="1800" dirty="0" err="1"/>
              <a:t>attività.Il</a:t>
            </a:r>
            <a:r>
              <a:rPr lang="it-IT" sz="1800" dirty="0"/>
              <a:t> secondo </a:t>
            </a:r>
            <a:r>
              <a:rPr lang="it-IT" sz="1800" dirty="0" err="1"/>
              <a:t>enhancement</a:t>
            </a:r>
            <a:r>
              <a:rPr lang="it-IT" sz="1800" dirty="0"/>
              <a:t> viene soddisfatto garantendo che tutte le comunicazioni avvengano esclusivamente tramite il protocollo TLS. Questo protocollo implementa meccanismi crittografici che assicurano l'autenticità e l'integrità delle comunicazioni, proteggendo così le informazioni trasmesse da accessi non autorizzati e da eventuali manomissioni.</a:t>
            </a:r>
          </a:p>
        </p:txBody>
      </p:sp>
      <p:sp>
        <p:nvSpPr>
          <p:cNvPr id="3" name="TextBox 1">
            <a:extLst>
              <a:ext uri="{FF2B5EF4-FFF2-40B4-BE49-F238E27FC236}">
                <a16:creationId xmlns:a16="http://schemas.microsoft.com/office/drawing/2014/main" id="{A7A9D6E4-15E3-E576-5F77-00B0B5371E9F}"/>
              </a:ext>
            </a:extLst>
          </p:cNvPr>
          <p:cNvSpPr txBox="1"/>
          <p:nvPr/>
        </p:nvSpPr>
        <p:spPr>
          <a:xfrm>
            <a:off x="4533934" y="1047600"/>
            <a:ext cx="3124123" cy="454420"/>
          </a:xfrm>
          <a:prstGeom prst="rect">
            <a:avLst/>
          </a:prstGeom>
          <a:noFill/>
        </p:spPr>
        <p:txBody>
          <a:bodyPr wrap="square" lIns="0" tIns="0" rIns="0" bIns="0" rtlCol="0">
            <a:spAutoFit/>
          </a:bodyPr>
          <a:lstStyle/>
          <a:p>
            <a:pPr>
              <a:lnSpc>
                <a:spcPts val="4000"/>
              </a:lnSpc>
            </a:pPr>
            <a:r>
              <a:rPr lang="en-US" sz="2400" b="1" dirty="0">
                <a:solidFill>
                  <a:schemeClr val="accent1">
                    <a:lumMod val="50000"/>
                  </a:schemeClr>
                </a:solidFill>
                <a:latin typeface="Segoe UI" panose="020B0502040204020203" pitchFamily="34" charset="0"/>
                <a:cs typeface="Segoe UI" panose="020B0502040204020203" pitchFamily="34" charset="0"/>
              </a:rPr>
              <a:t>AC-17: Enhancements</a:t>
            </a:r>
          </a:p>
        </p:txBody>
      </p:sp>
      <p:cxnSp>
        <p:nvCxnSpPr>
          <p:cNvPr id="5" name="Connettore diritto 4">
            <a:extLst>
              <a:ext uri="{FF2B5EF4-FFF2-40B4-BE49-F238E27FC236}">
                <a16:creationId xmlns:a16="http://schemas.microsoft.com/office/drawing/2014/main" id="{6CD978E9-A132-4B73-68C1-AB8DBA9B6F31}"/>
              </a:ext>
            </a:extLst>
          </p:cNvPr>
          <p:cNvCxnSpPr>
            <a:cxnSpLocks/>
          </p:cNvCxnSpPr>
          <p:nvPr/>
        </p:nvCxnSpPr>
        <p:spPr>
          <a:xfrm>
            <a:off x="4628673" y="1566000"/>
            <a:ext cx="293464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6272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outVertical)">
                                      <p:cBhvr>
                                        <p:cTn id="7" dur="2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Immagine 14" descr="Immagine che contiene testo, Carattere, logo, Elementi grafici&#10;&#10;Descrizione generata automaticamente">
            <a:extLst>
              <a:ext uri="{FF2B5EF4-FFF2-40B4-BE49-F238E27FC236}">
                <a16:creationId xmlns:a16="http://schemas.microsoft.com/office/drawing/2014/main" id="{520F538A-1EFC-6F0D-6BAE-6F4BFB5770C0}"/>
              </a:ext>
            </a:extLst>
          </p:cNvPr>
          <p:cNvPicPr>
            <a:picLocks noChangeAspect="1"/>
          </p:cNvPicPr>
          <p:nvPr/>
        </p:nvPicPr>
        <p:blipFill>
          <a:blip r:embed="rId3"/>
          <a:stretch>
            <a:fillRect/>
          </a:stretch>
        </p:blipFill>
        <p:spPr>
          <a:xfrm>
            <a:off x="9256476" y="2303037"/>
            <a:ext cx="1549438" cy="740502"/>
          </a:xfrm>
          <a:prstGeom prst="rect">
            <a:avLst/>
          </a:prstGeom>
        </p:spPr>
      </p:pic>
      <p:sp>
        <p:nvSpPr>
          <p:cNvPr id="13" name="Rectangle 2" descr="This is an image of a desk with laptop computers and people working.">
            <a:extLst>
              <a:ext uri="{FF2B5EF4-FFF2-40B4-BE49-F238E27FC236}">
                <a16:creationId xmlns:a16="http://schemas.microsoft.com/office/drawing/2014/main" id="{3E5B1C40-E7FB-3A7E-0E4D-AB28CA97936D}"/>
              </a:ext>
            </a:extLst>
          </p:cNvPr>
          <p:cNvSpPr/>
          <p:nvPr/>
        </p:nvSpPr>
        <p:spPr>
          <a:xfrm>
            <a:off x="595038" y="1901886"/>
            <a:ext cx="10964101" cy="1610860"/>
          </a:xfrm>
          <a:prstGeom prst="roundRect">
            <a:avLst/>
          </a:prstGeom>
          <a:gradFill>
            <a:gsLst>
              <a:gs pos="1000">
                <a:srgbClr val="7CEFD8">
                  <a:alpha val="79000"/>
                </a:srgbClr>
              </a:gs>
              <a:gs pos="79000">
                <a:srgbClr val="6672E4">
                  <a:alpha val="84000"/>
                </a:srgbClr>
              </a:gs>
              <a:gs pos="98000">
                <a:srgbClr val="882BE5">
                  <a:alpha val="66000"/>
                </a:srgbClr>
              </a:gs>
            </a:gsLst>
            <a:lin ang="5400000" scaled="1"/>
          </a:gradFill>
          <a:ln w="12700" cap="flat">
            <a:noFill/>
            <a:prstDash val="solid"/>
            <a:miter lim="800000"/>
            <a:headEnd/>
            <a:tailEnd/>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dirty="0">
              <a:solidFill>
                <a:schemeClr val="tx1"/>
              </a:solidFill>
            </a:endParaRPr>
          </a:p>
        </p:txBody>
      </p:sp>
      <p:sp>
        <p:nvSpPr>
          <p:cNvPr id="68" name="Title 67" hidden="1">
            <a:extLst>
              <a:ext uri="{FF2B5EF4-FFF2-40B4-BE49-F238E27FC236}">
                <a16:creationId xmlns:a16="http://schemas.microsoft.com/office/drawing/2014/main" id="{3D46526D-118F-4F6F-BAE0-066F422EBD1E}"/>
              </a:ext>
            </a:extLst>
          </p:cNvPr>
          <p:cNvSpPr>
            <a:spLocks noGrp="1"/>
          </p:cNvSpPr>
          <p:nvPr>
            <p:ph type="title"/>
          </p:nvPr>
        </p:nvSpPr>
        <p:spPr/>
        <p:txBody>
          <a:bodyPr/>
          <a:lstStyle/>
          <a:p>
            <a:r>
              <a:rPr lang="en-US"/>
              <a:t>Human resources slide 3</a:t>
            </a:r>
          </a:p>
        </p:txBody>
      </p:sp>
      <p:cxnSp>
        <p:nvCxnSpPr>
          <p:cNvPr id="25" name="Connettore diritto 24">
            <a:extLst>
              <a:ext uri="{FF2B5EF4-FFF2-40B4-BE49-F238E27FC236}">
                <a16:creationId xmlns:a16="http://schemas.microsoft.com/office/drawing/2014/main" id="{F34CCCFE-A208-A168-A9F0-346B7A1E6E2F}"/>
              </a:ext>
            </a:extLst>
          </p:cNvPr>
          <p:cNvCxnSpPr>
            <a:cxnSpLocks/>
          </p:cNvCxnSpPr>
          <p:nvPr/>
        </p:nvCxnSpPr>
        <p:spPr>
          <a:xfrm>
            <a:off x="122830" y="974366"/>
            <a:ext cx="1195283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 name="Immagine 1" descr="Immagine che contiene testo, Carattere, logo, simbolo&#10;&#10;Descrizione generata automaticamente">
            <a:extLst>
              <a:ext uri="{FF2B5EF4-FFF2-40B4-BE49-F238E27FC236}">
                <a16:creationId xmlns:a16="http://schemas.microsoft.com/office/drawing/2014/main" id="{9AD0B3B6-5CFF-4EDB-B544-1ED89D77C385}"/>
              </a:ext>
            </a:extLst>
          </p:cNvPr>
          <p:cNvPicPr>
            <a:picLocks noChangeAspect="1"/>
          </p:cNvPicPr>
          <p:nvPr/>
        </p:nvPicPr>
        <p:blipFill>
          <a:blip r:embed="rId4"/>
          <a:stretch>
            <a:fillRect/>
          </a:stretch>
        </p:blipFill>
        <p:spPr>
          <a:xfrm>
            <a:off x="122830" y="142843"/>
            <a:ext cx="1787858" cy="503622"/>
          </a:xfrm>
          <a:prstGeom prst="rect">
            <a:avLst/>
          </a:prstGeom>
        </p:spPr>
      </p:pic>
      <p:sp>
        <p:nvSpPr>
          <p:cNvPr id="4" name="CasellaDiTesto 3">
            <a:extLst>
              <a:ext uri="{FF2B5EF4-FFF2-40B4-BE49-F238E27FC236}">
                <a16:creationId xmlns:a16="http://schemas.microsoft.com/office/drawing/2014/main" id="{7B503EC1-E8A7-277B-5AEC-FF53393C5634}"/>
              </a:ext>
            </a:extLst>
          </p:cNvPr>
          <p:cNvSpPr txBox="1"/>
          <p:nvPr/>
        </p:nvSpPr>
        <p:spPr>
          <a:xfrm>
            <a:off x="0" y="681202"/>
            <a:ext cx="2844048" cy="215444"/>
          </a:xfrm>
          <a:prstGeom prst="rect">
            <a:avLst/>
          </a:prstGeom>
          <a:noFill/>
        </p:spPr>
        <p:txBody>
          <a:bodyPr wrap="none" rtlCol="0">
            <a:spAutoFit/>
          </a:bodyPr>
          <a:lstStyle/>
          <a:p>
            <a:r>
              <a:rPr lang="it-IT" sz="800">
                <a:latin typeface="Adobe Caslon Pro" panose="0205050205050A020403" pitchFamily="18" charset="0"/>
                <a:ea typeface="NSimSun" panose="02010609030101010101" pitchFamily="49" charset="-122"/>
              </a:rPr>
              <a:t>Dip. di Ingegneria Elettrica e delle Tecnologie dell’Informazione</a:t>
            </a:r>
          </a:p>
        </p:txBody>
      </p:sp>
      <p:sp>
        <p:nvSpPr>
          <p:cNvPr id="8" name="TextBox 1">
            <a:extLst>
              <a:ext uri="{FF2B5EF4-FFF2-40B4-BE49-F238E27FC236}">
                <a16:creationId xmlns:a16="http://schemas.microsoft.com/office/drawing/2014/main" id="{655D0F37-5227-DEA3-2232-A6F45ABE66C8}"/>
              </a:ext>
            </a:extLst>
          </p:cNvPr>
          <p:cNvSpPr txBox="1"/>
          <p:nvPr/>
        </p:nvSpPr>
        <p:spPr>
          <a:xfrm>
            <a:off x="3241154" y="325435"/>
            <a:ext cx="5709687" cy="512961"/>
          </a:xfrm>
          <a:prstGeom prst="rect">
            <a:avLst/>
          </a:prstGeom>
          <a:noFill/>
        </p:spPr>
        <p:txBody>
          <a:bodyPr wrap="square" lIns="0" tIns="0" rIns="0" bIns="0" rtlCol="0">
            <a:spAutoFit/>
          </a:bodyPr>
          <a:lstStyle/>
          <a:p>
            <a:pPr>
              <a:lnSpc>
                <a:spcPts val="4000"/>
              </a:lnSpc>
            </a:pPr>
            <a:r>
              <a:rPr lang="en-US" sz="4400" b="1">
                <a:solidFill>
                  <a:srgbClr val="002060"/>
                </a:solidFill>
                <a:latin typeface="Segoe UI" panose="020B0502040204020203" pitchFamily="34" charset="0"/>
                <a:cs typeface="Segoe UI" panose="020B0502040204020203" pitchFamily="34" charset="0"/>
              </a:rPr>
              <a:t>NIST Control Families</a:t>
            </a:r>
          </a:p>
        </p:txBody>
      </p:sp>
      <p:sp>
        <p:nvSpPr>
          <p:cNvPr id="16" name="TextBox 4">
            <a:extLst>
              <a:ext uri="{FF2B5EF4-FFF2-40B4-BE49-F238E27FC236}">
                <a16:creationId xmlns:a16="http://schemas.microsoft.com/office/drawing/2014/main" id="{0C897FB8-64A0-2536-2201-607E85D9AB04}"/>
              </a:ext>
            </a:extLst>
          </p:cNvPr>
          <p:cNvSpPr txBox="1"/>
          <p:nvPr/>
        </p:nvSpPr>
        <p:spPr>
          <a:xfrm>
            <a:off x="940348" y="2303037"/>
            <a:ext cx="7562903" cy="1077218"/>
          </a:xfrm>
          <a:prstGeom prst="rect">
            <a:avLst/>
          </a:prstGeom>
        </p:spPr>
        <p:txBody>
          <a:bodyPr wrap="square" lIns="0" tIns="0" rIns="0" bIns="0">
            <a:spAutoFit/>
          </a:bodyPr>
          <a:lstStyle>
            <a:defPPr>
              <a:defRPr lang="en-US"/>
            </a:defPPr>
            <a:lvl1pPr>
              <a:defRPr sz="1600" i="1">
                <a:solidFill>
                  <a:srgbClr val="002060"/>
                </a:solidFill>
                <a:latin typeface="+mj-lt"/>
                <a:cs typeface="Segoe UI" panose="020B0502040204020203" pitchFamily="34" charset="0"/>
              </a:defRPr>
            </a:lvl1pPr>
          </a:lstStyle>
          <a:p>
            <a:pPr marL="285750" indent="-285750">
              <a:buFont typeface="Arial" panose="020B0604020202020204" pitchFamily="34" charset="0"/>
              <a:buChar char="•"/>
            </a:pPr>
            <a:r>
              <a:rPr lang="en-US" sz="1400"/>
              <a:t>AC-17 (</a:t>
            </a:r>
            <a:r>
              <a:rPr lang="en-US" sz="1400" dirty="0"/>
              <a:t>3) Managed Access Control Points: </a:t>
            </a:r>
            <a:r>
              <a:rPr lang="it-IT" sz="1400" dirty="0"/>
              <a:t>Tutti gli accessi remoti devono essere instradati attraverso punti di controllo di accesso gestiti e autorizzati.</a:t>
            </a:r>
          </a:p>
          <a:p>
            <a:pPr marL="285750" indent="-285750">
              <a:buFont typeface="Arial" panose="020B0604020202020204" pitchFamily="34" charset="0"/>
              <a:buChar char="•"/>
            </a:pPr>
            <a:r>
              <a:rPr lang="en-US" sz="1400"/>
              <a:t>AC-17 (</a:t>
            </a:r>
            <a:r>
              <a:rPr lang="en-US" sz="1400" dirty="0"/>
              <a:t>4) Privileged Commands and </a:t>
            </a:r>
            <a:r>
              <a:rPr lang="en-US" sz="1400"/>
              <a:t>Access: </a:t>
            </a:r>
            <a:r>
              <a:rPr lang="it-IT" sz="1400"/>
              <a:t>Autorizzare </a:t>
            </a:r>
            <a:r>
              <a:rPr lang="it-IT" sz="1400" dirty="0"/>
              <a:t>l'esecuzione di comandi privilegiati e l'accesso a informazioni rilevanti per la sicurezza tramite accesso remoto solo per esigenze definite dall'organizzazione e documentare la razionalità per tale accesso nel piano di sicurezza del sistema​</a:t>
            </a:r>
          </a:p>
        </p:txBody>
      </p:sp>
      <p:sp>
        <p:nvSpPr>
          <p:cNvPr id="19" name="TextBox 4">
            <a:extLst>
              <a:ext uri="{FF2B5EF4-FFF2-40B4-BE49-F238E27FC236}">
                <a16:creationId xmlns:a16="http://schemas.microsoft.com/office/drawing/2014/main" id="{65E19256-0439-EC6C-C898-2220A1038244}"/>
              </a:ext>
            </a:extLst>
          </p:cNvPr>
          <p:cNvSpPr txBox="1"/>
          <p:nvPr/>
        </p:nvSpPr>
        <p:spPr>
          <a:xfrm>
            <a:off x="595037" y="3594409"/>
            <a:ext cx="10964101" cy="2215991"/>
          </a:xfrm>
          <a:prstGeom prst="rect">
            <a:avLst/>
          </a:prstGeom>
        </p:spPr>
        <p:txBody>
          <a:bodyPr wrap="square" lIns="0" tIns="0" rIns="0" bIns="0">
            <a:spAutoFit/>
          </a:bodyPr>
          <a:lstStyle>
            <a:defPPr>
              <a:defRPr lang="en-US"/>
            </a:defPPr>
            <a:lvl1pPr>
              <a:defRPr sz="1600" i="1">
                <a:solidFill>
                  <a:srgbClr val="002060"/>
                </a:solidFill>
                <a:latin typeface="+mj-lt"/>
                <a:cs typeface="Segoe UI" panose="020B0502040204020203" pitchFamily="34" charset="0"/>
              </a:defRPr>
            </a:lvl1pPr>
          </a:lstStyle>
          <a:p>
            <a:r>
              <a:rPr lang="it-IT" sz="1800" dirty="0"/>
              <a:t>Per soddisfare il terzo </a:t>
            </a:r>
            <a:r>
              <a:rPr lang="it-IT" sz="1800" dirty="0" err="1"/>
              <a:t>enhancement</a:t>
            </a:r>
            <a:r>
              <a:rPr lang="it-IT" sz="1800" dirty="0"/>
              <a:t>, il punto di accesso alle risorse di </a:t>
            </a:r>
            <a:r>
              <a:rPr lang="it-IT" sz="1800" dirty="0" err="1"/>
              <a:t>FavolApp</a:t>
            </a:r>
            <a:r>
              <a:rPr lang="it-IT" sz="1800" dirty="0"/>
              <a:t> è gestito tramite il servizio </a:t>
            </a:r>
            <a:r>
              <a:rPr lang="it-IT" sz="1800" dirty="0" err="1"/>
              <a:t>AppSync</a:t>
            </a:r>
            <a:r>
              <a:rPr lang="it-IT" sz="1800" dirty="0"/>
              <a:t>. </a:t>
            </a:r>
            <a:r>
              <a:rPr lang="it-IT" sz="1800" dirty="0" err="1"/>
              <a:t>AppSync</a:t>
            </a:r>
            <a:r>
              <a:rPr lang="it-IT" sz="1800" dirty="0"/>
              <a:t> riceve le richieste degli utenti e le inoltra all'endpoint </a:t>
            </a:r>
            <a:r>
              <a:rPr lang="it-IT" sz="1800" dirty="0" err="1"/>
              <a:t>GraphQL</a:t>
            </a:r>
            <a:r>
              <a:rPr lang="it-IT" sz="1800" dirty="0"/>
              <a:t>, che gestisce le operazioni sulle risorse in base alla natura della richiesta. Questo sistema garantisce che tutte le connessioni remote siano instradate attraverso punti di controllo autorizzati e gestiti, migliorando così la sicurezza complessiva dell'accesso </a:t>
            </a:r>
            <a:r>
              <a:rPr lang="it-IT" sz="1800" err="1"/>
              <a:t>remoto</a:t>
            </a:r>
            <a:r>
              <a:rPr lang="it-IT" sz="1800"/>
              <a:t>. Infine</a:t>
            </a:r>
            <a:r>
              <a:rPr lang="it-IT" sz="1800" dirty="0"/>
              <a:t>, il quarto </a:t>
            </a:r>
            <a:r>
              <a:rPr lang="it-IT" sz="1800" dirty="0" err="1"/>
              <a:t>enhancement</a:t>
            </a:r>
            <a:r>
              <a:rPr lang="it-IT" sz="1800" dirty="0"/>
              <a:t> è implementato registrando accuratamente tutte le attività di accesso ai servizi di sicurezza e le informazioni rilevanti per la sicurezza attraverso componenti di </a:t>
            </a:r>
            <a:r>
              <a:rPr lang="it-IT" sz="1800" dirty="0" err="1"/>
              <a:t>logging</a:t>
            </a:r>
            <a:r>
              <a:rPr lang="it-IT" sz="1800" dirty="0"/>
              <a:t> appositamente designati. Questi log forniscono un tracciamento dettagliato delle operazioni, permettendo di analizzare e rispondere tempestivamente a qualsiasi attività sospetta o non autorizzata.</a:t>
            </a:r>
          </a:p>
        </p:txBody>
      </p:sp>
      <p:sp>
        <p:nvSpPr>
          <p:cNvPr id="3" name="TextBox 1">
            <a:extLst>
              <a:ext uri="{FF2B5EF4-FFF2-40B4-BE49-F238E27FC236}">
                <a16:creationId xmlns:a16="http://schemas.microsoft.com/office/drawing/2014/main" id="{A7A9D6E4-15E3-E576-5F77-00B0B5371E9F}"/>
              </a:ext>
            </a:extLst>
          </p:cNvPr>
          <p:cNvSpPr txBox="1"/>
          <p:nvPr/>
        </p:nvSpPr>
        <p:spPr>
          <a:xfrm>
            <a:off x="4533935" y="1047600"/>
            <a:ext cx="3124123" cy="454420"/>
          </a:xfrm>
          <a:prstGeom prst="rect">
            <a:avLst/>
          </a:prstGeom>
          <a:noFill/>
        </p:spPr>
        <p:txBody>
          <a:bodyPr wrap="square" lIns="0" tIns="0" rIns="0" bIns="0" rtlCol="0">
            <a:spAutoFit/>
          </a:bodyPr>
          <a:lstStyle/>
          <a:p>
            <a:pPr>
              <a:lnSpc>
                <a:spcPts val="4000"/>
              </a:lnSpc>
            </a:pPr>
            <a:r>
              <a:rPr lang="en-US" sz="2400" b="1" dirty="0">
                <a:solidFill>
                  <a:schemeClr val="accent1">
                    <a:lumMod val="50000"/>
                  </a:schemeClr>
                </a:solidFill>
                <a:latin typeface="Segoe UI" panose="020B0502040204020203" pitchFamily="34" charset="0"/>
                <a:cs typeface="Segoe UI" panose="020B0502040204020203" pitchFamily="34" charset="0"/>
              </a:rPr>
              <a:t>AC-17: Enhancements</a:t>
            </a:r>
          </a:p>
        </p:txBody>
      </p:sp>
      <p:cxnSp>
        <p:nvCxnSpPr>
          <p:cNvPr id="5" name="Connettore diritto 4">
            <a:extLst>
              <a:ext uri="{FF2B5EF4-FFF2-40B4-BE49-F238E27FC236}">
                <a16:creationId xmlns:a16="http://schemas.microsoft.com/office/drawing/2014/main" id="{6CD978E9-A132-4B73-68C1-AB8DBA9B6F31}"/>
              </a:ext>
            </a:extLst>
          </p:cNvPr>
          <p:cNvCxnSpPr>
            <a:cxnSpLocks/>
          </p:cNvCxnSpPr>
          <p:nvPr/>
        </p:nvCxnSpPr>
        <p:spPr>
          <a:xfrm>
            <a:off x="4609765" y="1566000"/>
            <a:ext cx="293464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4421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outVertical)">
                                      <p:cBhvr>
                                        <p:cTn id="7" dur="2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Title 67" hidden="1">
            <a:extLst>
              <a:ext uri="{FF2B5EF4-FFF2-40B4-BE49-F238E27FC236}">
                <a16:creationId xmlns:a16="http://schemas.microsoft.com/office/drawing/2014/main" id="{3D46526D-118F-4F6F-BAE0-066F422EBD1E}"/>
              </a:ext>
            </a:extLst>
          </p:cNvPr>
          <p:cNvSpPr>
            <a:spLocks noGrp="1"/>
          </p:cNvSpPr>
          <p:nvPr>
            <p:ph type="title"/>
          </p:nvPr>
        </p:nvSpPr>
        <p:spPr/>
        <p:txBody>
          <a:bodyPr/>
          <a:lstStyle/>
          <a:p>
            <a:r>
              <a:rPr lang="en-US"/>
              <a:t>Human resources slide 3</a:t>
            </a:r>
          </a:p>
        </p:txBody>
      </p:sp>
      <p:sp>
        <p:nvSpPr>
          <p:cNvPr id="7" name="TextBox 1">
            <a:extLst>
              <a:ext uri="{FF2B5EF4-FFF2-40B4-BE49-F238E27FC236}">
                <a16:creationId xmlns:a16="http://schemas.microsoft.com/office/drawing/2014/main" id="{7D8D20A7-E1B1-F1F8-6FBB-57A2750CF7D4}"/>
              </a:ext>
            </a:extLst>
          </p:cNvPr>
          <p:cNvSpPr txBox="1"/>
          <p:nvPr/>
        </p:nvSpPr>
        <p:spPr>
          <a:xfrm>
            <a:off x="4991263" y="1042473"/>
            <a:ext cx="2209465" cy="454420"/>
          </a:xfrm>
          <a:prstGeom prst="rect">
            <a:avLst/>
          </a:prstGeom>
          <a:noFill/>
        </p:spPr>
        <p:txBody>
          <a:bodyPr wrap="square" lIns="0" tIns="0" rIns="0" bIns="0" rtlCol="0">
            <a:spAutoFit/>
          </a:bodyPr>
          <a:lstStyle/>
          <a:p>
            <a:pPr>
              <a:lnSpc>
                <a:spcPts val="4000"/>
              </a:lnSpc>
            </a:pPr>
            <a:r>
              <a:rPr lang="en-US" sz="2400" b="1">
                <a:solidFill>
                  <a:schemeClr val="accent1">
                    <a:lumMod val="50000"/>
                  </a:schemeClr>
                </a:solidFill>
                <a:latin typeface="Segoe UI" panose="020B0502040204020203" pitchFamily="34" charset="0"/>
                <a:cs typeface="Segoe UI" panose="020B0502040204020203" pitchFamily="34" charset="0"/>
              </a:rPr>
              <a:t>AC Conclusioni</a:t>
            </a:r>
          </a:p>
        </p:txBody>
      </p:sp>
      <p:cxnSp>
        <p:nvCxnSpPr>
          <p:cNvPr id="11" name="Connettore diritto 10">
            <a:extLst>
              <a:ext uri="{FF2B5EF4-FFF2-40B4-BE49-F238E27FC236}">
                <a16:creationId xmlns:a16="http://schemas.microsoft.com/office/drawing/2014/main" id="{BE642B90-CACB-10C6-B53E-96104CBAB4A0}"/>
              </a:ext>
            </a:extLst>
          </p:cNvPr>
          <p:cNvCxnSpPr>
            <a:cxnSpLocks/>
          </p:cNvCxnSpPr>
          <p:nvPr/>
        </p:nvCxnSpPr>
        <p:spPr>
          <a:xfrm>
            <a:off x="5052561" y="1565000"/>
            <a:ext cx="202235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Connettore diritto 24">
            <a:extLst>
              <a:ext uri="{FF2B5EF4-FFF2-40B4-BE49-F238E27FC236}">
                <a16:creationId xmlns:a16="http://schemas.microsoft.com/office/drawing/2014/main" id="{F34CCCFE-A208-A168-A9F0-346B7A1E6E2F}"/>
              </a:ext>
            </a:extLst>
          </p:cNvPr>
          <p:cNvCxnSpPr>
            <a:cxnSpLocks/>
          </p:cNvCxnSpPr>
          <p:nvPr/>
        </p:nvCxnSpPr>
        <p:spPr>
          <a:xfrm>
            <a:off x="122830" y="974366"/>
            <a:ext cx="1195283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 name="Immagine 1" descr="Immagine che contiene testo, Carattere, logo, simbolo&#10;&#10;Descrizione generata automaticamente">
            <a:extLst>
              <a:ext uri="{FF2B5EF4-FFF2-40B4-BE49-F238E27FC236}">
                <a16:creationId xmlns:a16="http://schemas.microsoft.com/office/drawing/2014/main" id="{9AD0B3B6-5CFF-4EDB-B544-1ED89D77C385}"/>
              </a:ext>
            </a:extLst>
          </p:cNvPr>
          <p:cNvPicPr>
            <a:picLocks noChangeAspect="1"/>
          </p:cNvPicPr>
          <p:nvPr/>
        </p:nvPicPr>
        <p:blipFill>
          <a:blip r:embed="rId3"/>
          <a:stretch>
            <a:fillRect/>
          </a:stretch>
        </p:blipFill>
        <p:spPr>
          <a:xfrm>
            <a:off x="122830" y="142843"/>
            <a:ext cx="1787858" cy="503622"/>
          </a:xfrm>
          <a:prstGeom prst="rect">
            <a:avLst/>
          </a:prstGeom>
        </p:spPr>
      </p:pic>
      <p:sp>
        <p:nvSpPr>
          <p:cNvPr id="4" name="CasellaDiTesto 3">
            <a:extLst>
              <a:ext uri="{FF2B5EF4-FFF2-40B4-BE49-F238E27FC236}">
                <a16:creationId xmlns:a16="http://schemas.microsoft.com/office/drawing/2014/main" id="{7B503EC1-E8A7-277B-5AEC-FF53393C5634}"/>
              </a:ext>
            </a:extLst>
          </p:cNvPr>
          <p:cNvSpPr txBox="1"/>
          <p:nvPr/>
        </p:nvSpPr>
        <p:spPr>
          <a:xfrm>
            <a:off x="0" y="681202"/>
            <a:ext cx="2844048" cy="215444"/>
          </a:xfrm>
          <a:prstGeom prst="rect">
            <a:avLst/>
          </a:prstGeom>
          <a:noFill/>
        </p:spPr>
        <p:txBody>
          <a:bodyPr wrap="none" rtlCol="0">
            <a:spAutoFit/>
          </a:bodyPr>
          <a:lstStyle/>
          <a:p>
            <a:r>
              <a:rPr lang="it-IT" sz="800">
                <a:latin typeface="Adobe Caslon Pro" panose="0205050205050A020403" pitchFamily="18" charset="0"/>
                <a:ea typeface="NSimSun" panose="02010609030101010101" pitchFamily="49" charset="-122"/>
              </a:rPr>
              <a:t>Dip. di Ingegneria Elettrica e delle Tecnologie dell’Informazione</a:t>
            </a:r>
          </a:p>
        </p:txBody>
      </p:sp>
      <p:sp>
        <p:nvSpPr>
          <p:cNvPr id="8" name="TextBox 1">
            <a:extLst>
              <a:ext uri="{FF2B5EF4-FFF2-40B4-BE49-F238E27FC236}">
                <a16:creationId xmlns:a16="http://schemas.microsoft.com/office/drawing/2014/main" id="{655D0F37-5227-DEA3-2232-A6F45ABE66C8}"/>
              </a:ext>
            </a:extLst>
          </p:cNvPr>
          <p:cNvSpPr txBox="1"/>
          <p:nvPr/>
        </p:nvSpPr>
        <p:spPr>
          <a:xfrm>
            <a:off x="3241154" y="325435"/>
            <a:ext cx="5709687" cy="512961"/>
          </a:xfrm>
          <a:prstGeom prst="rect">
            <a:avLst/>
          </a:prstGeom>
          <a:noFill/>
        </p:spPr>
        <p:txBody>
          <a:bodyPr wrap="square" lIns="0" tIns="0" rIns="0" bIns="0" rtlCol="0">
            <a:spAutoFit/>
          </a:bodyPr>
          <a:lstStyle/>
          <a:p>
            <a:pPr>
              <a:lnSpc>
                <a:spcPts val="4000"/>
              </a:lnSpc>
            </a:pPr>
            <a:r>
              <a:rPr lang="en-US" sz="4400" b="1">
                <a:solidFill>
                  <a:srgbClr val="002060"/>
                </a:solidFill>
                <a:latin typeface="Segoe UI" panose="020B0502040204020203" pitchFamily="34" charset="0"/>
                <a:cs typeface="Segoe UI" panose="020B0502040204020203" pitchFamily="34" charset="0"/>
              </a:rPr>
              <a:t>NIST Control Families</a:t>
            </a:r>
          </a:p>
        </p:txBody>
      </p:sp>
      <p:sp>
        <p:nvSpPr>
          <p:cNvPr id="9" name="TextBox 4">
            <a:extLst>
              <a:ext uri="{FF2B5EF4-FFF2-40B4-BE49-F238E27FC236}">
                <a16:creationId xmlns:a16="http://schemas.microsoft.com/office/drawing/2014/main" id="{277BD4B8-A022-EF92-1EDB-34E96A32CDCC}"/>
              </a:ext>
            </a:extLst>
          </p:cNvPr>
          <p:cNvSpPr txBox="1"/>
          <p:nvPr/>
        </p:nvSpPr>
        <p:spPr>
          <a:xfrm>
            <a:off x="613946" y="1688481"/>
            <a:ext cx="10964101" cy="553998"/>
          </a:xfrm>
          <a:prstGeom prst="rect">
            <a:avLst/>
          </a:prstGeom>
        </p:spPr>
        <p:txBody>
          <a:bodyPr wrap="square" lIns="0" tIns="0" rIns="0" bIns="0">
            <a:spAutoFit/>
          </a:bodyPr>
          <a:lstStyle>
            <a:defPPr>
              <a:defRPr lang="en-US"/>
            </a:defPPr>
            <a:lvl1pPr>
              <a:defRPr sz="1600" i="1">
                <a:solidFill>
                  <a:srgbClr val="002060"/>
                </a:solidFill>
                <a:latin typeface="+mj-lt"/>
                <a:cs typeface="Segoe UI" panose="020B0502040204020203" pitchFamily="34" charset="0"/>
              </a:defRPr>
            </a:lvl1pPr>
          </a:lstStyle>
          <a:p>
            <a:r>
              <a:rPr lang="it-IT" sz="1800"/>
              <a:t>Utilizzando come metrica di paragone il "Baseline Moderate Security" per valutare il livello di impatto sulla sicurezza, in base ai controlli effettuati, il nostro livello di sicurezza risulterebbe 'Moderate'.</a:t>
            </a:r>
          </a:p>
        </p:txBody>
      </p:sp>
      <p:graphicFrame>
        <p:nvGraphicFramePr>
          <p:cNvPr id="12" name="Tabella 11">
            <a:extLst>
              <a:ext uri="{FF2B5EF4-FFF2-40B4-BE49-F238E27FC236}">
                <a16:creationId xmlns:a16="http://schemas.microsoft.com/office/drawing/2014/main" id="{349B1688-460D-A3C8-A3FA-CD6DA1C9D628}"/>
              </a:ext>
            </a:extLst>
          </p:cNvPr>
          <p:cNvGraphicFramePr>
            <a:graphicFrameLocks noGrp="1"/>
          </p:cNvGraphicFramePr>
          <p:nvPr>
            <p:extLst>
              <p:ext uri="{D42A27DB-BD31-4B8C-83A1-F6EECF244321}">
                <p14:modId xmlns:p14="http://schemas.microsoft.com/office/powerpoint/2010/main" val="2444626221"/>
              </p:ext>
            </p:extLst>
          </p:nvPr>
        </p:nvGraphicFramePr>
        <p:xfrm>
          <a:off x="1716161" y="2556145"/>
          <a:ext cx="8759668" cy="3976420"/>
        </p:xfrm>
        <a:graphic>
          <a:graphicData uri="http://schemas.openxmlformats.org/drawingml/2006/table">
            <a:tbl>
              <a:tblPr firstRow="1" bandRow="1">
                <a:tableStyleId>{5C22544A-7EE6-4342-B048-85BDC9FD1C3A}</a:tableStyleId>
              </a:tblPr>
              <a:tblGrid>
                <a:gridCol w="492394">
                  <a:extLst>
                    <a:ext uri="{9D8B030D-6E8A-4147-A177-3AD203B41FA5}">
                      <a16:colId xmlns:a16="http://schemas.microsoft.com/office/drawing/2014/main" val="2829024216"/>
                    </a:ext>
                  </a:extLst>
                </a:gridCol>
                <a:gridCol w="1842167">
                  <a:extLst>
                    <a:ext uri="{9D8B030D-6E8A-4147-A177-3AD203B41FA5}">
                      <a16:colId xmlns:a16="http://schemas.microsoft.com/office/drawing/2014/main" val="2609487232"/>
                    </a:ext>
                  </a:extLst>
                </a:gridCol>
                <a:gridCol w="941510">
                  <a:extLst>
                    <a:ext uri="{9D8B030D-6E8A-4147-A177-3AD203B41FA5}">
                      <a16:colId xmlns:a16="http://schemas.microsoft.com/office/drawing/2014/main" val="287426197"/>
                    </a:ext>
                  </a:extLst>
                </a:gridCol>
                <a:gridCol w="1754926">
                  <a:extLst>
                    <a:ext uri="{9D8B030D-6E8A-4147-A177-3AD203B41FA5}">
                      <a16:colId xmlns:a16="http://schemas.microsoft.com/office/drawing/2014/main" val="2044576113"/>
                    </a:ext>
                  </a:extLst>
                </a:gridCol>
                <a:gridCol w="2120002">
                  <a:extLst>
                    <a:ext uri="{9D8B030D-6E8A-4147-A177-3AD203B41FA5}">
                      <a16:colId xmlns:a16="http://schemas.microsoft.com/office/drawing/2014/main" val="57128025"/>
                    </a:ext>
                  </a:extLst>
                </a:gridCol>
                <a:gridCol w="1608669">
                  <a:extLst>
                    <a:ext uri="{9D8B030D-6E8A-4147-A177-3AD203B41FA5}">
                      <a16:colId xmlns:a16="http://schemas.microsoft.com/office/drawing/2014/main" val="3075862721"/>
                    </a:ext>
                  </a:extLst>
                </a:gridCol>
              </a:tblGrid>
              <a:tr h="0">
                <a:tc>
                  <a:txBody>
                    <a:bodyPr/>
                    <a:lstStyle/>
                    <a:p>
                      <a:pPr algn="l" fontAlgn="b"/>
                      <a:r>
                        <a:rPr lang="it-IT" sz="800" u="none">
                          <a:solidFill>
                            <a:schemeClr val="tx1"/>
                          </a:solidFill>
                          <a:effectLst/>
                        </a:rPr>
                        <a:t>No.</a:t>
                      </a:r>
                    </a:p>
                  </a:txBody>
                  <a:tcPr marL="76200" marR="76200" marT="76200" marB="76200" anchor="b"/>
                </a:tc>
                <a:tc>
                  <a:txBody>
                    <a:bodyPr/>
                    <a:lstStyle/>
                    <a:p>
                      <a:pPr algn="l" fontAlgn="b"/>
                      <a:r>
                        <a:rPr lang="it-IT" sz="800" u="none">
                          <a:solidFill>
                            <a:schemeClr val="tx1"/>
                          </a:solidFill>
                          <a:effectLst/>
                        </a:rPr>
                        <a:t>Control Name</a:t>
                      </a:r>
                    </a:p>
                  </a:txBody>
                  <a:tcPr marL="76200" marR="76200" marT="76200" marB="76200" anchor="b"/>
                </a:tc>
                <a:tc>
                  <a:txBody>
                    <a:bodyPr/>
                    <a:lstStyle/>
                    <a:p>
                      <a:pPr algn="l" fontAlgn="b"/>
                      <a:r>
                        <a:rPr lang="it-IT" sz="800" u="none">
                          <a:solidFill>
                            <a:schemeClr val="tx1"/>
                          </a:solidFill>
                          <a:effectLst/>
                        </a:rPr>
                        <a:t>Low-Impact</a:t>
                      </a:r>
                    </a:p>
                  </a:txBody>
                  <a:tcPr marL="76200" marR="76200" marT="76200" marB="76200" anchor="b"/>
                </a:tc>
                <a:tc>
                  <a:txBody>
                    <a:bodyPr/>
                    <a:lstStyle/>
                    <a:p>
                      <a:pPr algn="l" fontAlgn="b"/>
                      <a:r>
                        <a:rPr lang="it-IT" sz="800" u="none">
                          <a:solidFill>
                            <a:schemeClr val="tx1"/>
                          </a:solidFill>
                          <a:effectLst/>
                        </a:rPr>
                        <a:t>Moderate-Impact</a:t>
                      </a:r>
                    </a:p>
                  </a:txBody>
                  <a:tcPr marL="76200" marR="76200" marT="76200" marB="76200" anchor="b"/>
                </a:tc>
                <a:tc>
                  <a:txBody>
                    <a:bodyPr/>
                    <a:lstStyle/>
                    <a:p>
                      <a:pPr algn="l" fontAlgn="b"/>
                      <a:r>
                        <a:rPr lang="it-IT" sz="800" u="none">
                          <a:solidFill>
                            <a:schemeClr val="tx1"/>
                          </a:solidFill>
                          <a:effectLst/>
                        </a:rPr>
                        <a:t>High-Impact</a:t>
                      </a:r>
                    </a:p>
                  </a:txBody>
                  <a:tcPr marL="76200" marR="76200" marT="76200" marB="76200" anchor="b"/>
                </a:tc>
                <a:tc>
                  <a:txBody>
                    <a:bodyPr/>
                    <a:lstStyle/>
                    <a:p>
                      <a:pPr algn="l" fontAlgn="b"/>
                      <a:r>
                        <a:rPr lang="it-IT" sz="800" u="none">
                          <a:solidFill>
                            <a:schemeClr val="tx1"/>
                          </a:solidFill>
                          <a:effectLst/>
                        </a:rPr>
                        <a:t>Privacy</a:t>
                      </a:r>
                    </a:p>
                  </a:txBody>
                  <a:tcPr marL="76200" marR="76200" marT="76200" marB="76200" anchor="b"/>
                </a:tc>
                <a:extLst>
                  <a:ext uri="{0D108BD9-81ED-4DB2-BD59-A6C34878D82A}">
                    <a16:rowId xmlns:a16="http://schemas.microsoft.com/office/drawing/2014/main" val="866209926"/>
                  </a:ext>
                </a:extLst>
              </a:tr>
              <a:tr h="344721">
                <a:tc>
                  <a:txBody>
                    <a:bodyPr/>
                    <a:lstStyle/>
                    <a:p>
                      <a:pPr fontAlgn="t"/>
                      <a:r>
                        <a:rPr lang="it-IT" sz="800" b="0" i="0" u="none">
                          <a:solidFill>
                            <a:srgbClr val="C00000"/>
                          </a:solidFill>
                          <a:effectLst/>
                        </a:rPr>
                        <a:t>AC-01</a:t>
                      </a:r>
                    </a:p>
                  </a:txBody>
                  <a:tcPr marL="76200" marR="76200" marT="76200" marB="76200">
                    <a:gradFill flip="none" rotWithShape="1">
                      <a:gsLst>
                        <a:gs pos="0">
                          <a:srgbClr val="C00000">
                            <a:tint val="66000"/>
                            <a:satMod val="160000"/>
                          </a:srgbClr>
                        </a:gs>
                        <a:gs pos="50000">
                          <a:srgbClr val="C00000">
                            <a:tint val="44500"/>
                            <a:satMod val="160000"/>
                          </a:srgbClr>
                        </a:gs>
                        <a:gs pos="100000">
                          <a:srgbClr val="C00000">
                            <a:tint val="23500"/>
                            <a:satMod val="160000"/>
                          </a:srgbClr>
                        </a:gs>
                      </a:gsLst>
                      <a:lin ang="8100000" scaled="1"/>
                      <a:tileRect/>
                    </a:gradFill>
                  </a:tcPr>
                </a:tc>
                <a:tc>
                  <a:txBody>
                    <a:bodyPr/>
                    <a:lstStyle/>
                    <a:p>
                      <a:pPr fontAlgn="t"/>
                      <a:r>
                        <a:rPr lang="it-IT" sz="800" b="0" i="0" u="none">
                          <a:solidFill>
                            <a:srgbClr val="C00000"/>
                          </a:solidFill>
                          <a:effectLst/>
                        </a:rPr>
                        <a:t>POLICY AND PROCEDURES</a:t>
                      </a:r>
                    </a:p>
                  </a:txBody>
                  <a:tcPr marL="76200" marR="76200" marT="76200" marB="76200">
                    <a:gradFill flip="none" rotWithShape="1">
                      <a:gsLst>
                        <a:gs pos="0">
                          <a:srgbClr val="C00000">
                            <a:tint val="66000"/>
                            <a:satMod val="160000"/>
                          </a:srgbClr>
                        </a:gs>
                        <a:gs pos="50000">
                          <a:srgbClr val="C00000">
                            <a:tint val="44500"/>
                            <a:satMod val="160000"/>
                          </a:srgbClr>
                        </a:gs>
                        <a:gs pos="100000">
                          <a:srgbClr val="C00000">
                            <a:tint val="23500"/>
                            <a:satMod val="160000"/>
                          </a:srgbClr>
                        </a:gs>
                      </a:gsLst>
                      <a:lin ang="8100000" scaled="1"/>
                      <a:tileRect/>
                    </a:gradFill>
                  </a:tcPr>
                </a:tc>
                <a:tc>
                  <a:txBody>
                    <a:bodyPr/>
                    <a:lstStyle/>
                    <a:p>
                      <a:pPr fontAlgn="t"/>
                      <a:r>
                        <a:rPr lang="it-IT" sz="800" b="0" i="0" u="none">
                          <a:solidFill>
                            <a:srgbClr val="C00000"/>
                          </a:solidFill>
                          <a:effectLst/>
                        </a:rPr>
                        <a:t>AC-01</a:t>
                      </a:r>
                    </a:p>
                  </a:txBody>
                  <a:tcPr marL="76200" marR="76200" marT="76200" marB="76200">
                    <a:gradFill flip="none" rotWithShape="1">
                      <a:gsLst>
                        <a:gs pos="0">
                          <a:srgbClr val="C00000">
                            <a:tint val="66000"/>
                            <a:satMod val="160000"/>
                          </a:srgbClr>
                        </a:gs>
                        <a:gs pos="50000">
                          <a:srgbClr val="C00000">
                            <a:tint val="44500"/>
                            <a:satMod val="160000"/>
                          </a:srgbClr>
                        </a:gs>
                        <a:gs pos="100000">
                          <a:srgbClr val="C00000">
                            <a:tint val="23500"/>
                            <a:satMod val="160000"/>
                          </a:srgbClr>
                        </a:gs>
                      </a:gsLst>
                      <a:lin ang="8100000" scaled="1"/>
                      <a:tileRect/>
                    </a:gradFill>
                  </a:tcPr>
                </a:tc>
                <a:tc>
                  <a:txBody>
                    <a:bodyPr/>
                    <a:lstStyle/>
                    <a:p>
                      <a:pPr fontAlgn="t"/>
                      <a:r>
                        <a:rPr lang="it-IT" sz="800" b="0" i="0" u="none">
                          <a:solidFill>
                            <a:srgbClr val="C00000"/>
                          </a:solidFill>
                          <a:effectLst/>
                        </a:rPr>
                        <a:t>AC-01</a:t>
                      </a:r>
                    </a:p>
                  </a:txBody>
                  <a:tcPr marL="76200" marR="76200" marT="76200" marB="76200">
                    <a:gradFill flip="none" rotWithShape="1">
                      <a:gsLst>
                        <a:gs pos="0">
                          <a:srgbClr val="C00000">
                            <a:tint val="66000"/>
                            <a:satMod val="160000"/>
                          </a:srgbClr>
                        </a:gs>
                        <a:gs pos="50000">
                          <a:srgbClr val="C00000">
                            <a:tint val="44500"/>
                            <a:satMod val="160000"/>
                          </a:srgbClr>
                        </a:gs>
                        <a:gs pos="100000">
                          <a:srgbClr val="C00000">
                            <a:tint val="23500"/>
                            <a:satMod val="160000"/>
                          </a:srgbClr>
                        </a:gs>
                      </a:gsLst>
                      <a:lin ang="8100000" scaled="1"/>
                      <a:tileRect/>
                    </a:gradFill>
                  </a:tcPr>
                </a:tc>
                <a:tc>
                  <a:txBody>
                    <a:bodyPr/>
                    <a:lstStyle/>
                    <a:p>
                      <a:pPr fontAlgn="t"/>
                      <a:r>
                        <a:rPr lang="it-IT" sz="800" b="0" i="0" u="none">
                          <a:solidFill>
                            <a:srgbClr val="C00000"/>
                          </a:solidFill>
                          <a:effectLst/>
                        </a:rPr>
                        <a:t>AC-01</a:t>
                      </a:r>
                    </a:p>
                  </a:txBody>
                  <a:tcPr marL="76200" marR="76200" marT="76200" marB="76200">
                    <a:gradFill flip="none" rotWithShape="1">
                      <a:gsLst>
                        <a:gs pos="0">
                          <a:srgbClr val="C00000">
                            <a:tint val="66000"/>
                            <a:satMod val="160000"/>
                          </a:srgbClr>
                        </a:gs>
                        <a:gs pos="50000">
                          <a:srgbClr val="C00000">
                            <a:tint val="44500"/>
                            <a:satMod val="160000"/>
                          </a:srgbClr>
                        </a:gs>
                        <a:gs pos="100000">
                          <a:srgbClr val="C00000">
                            <a:tint val="23500"/>
                            <a:satMod val="160000"/>
                          </a:srgbClr>
                        </a:gs>
                      </a:gsLst>
                      <a:lin ang="8100000" scaled="1"/>
                      <a:tileRect/>
                    </a:gradFill>
                  </a:tcPr>
                </a:tc>
                <a:tc>
                  <a:txBody>
                    <a:bodyPr/>
                    <a:lstStyle/>
                    <a:p>
                      <a:pPr fontAlgn="t"/>
                      <a:r>
                        <a:rPr lang="it-IT" sz="800" b="0" i="0" u="none">
                          <a:solidFill>
                            <a:srgbClr val="C00000"/>
                          </a:solidFill>
                          <a:effectLst/>
                        </a:rPr>
                        <a:t>AC-01</a:t>
                      </a:r>
                    </a:p>
                  </a:txBody>
                  <a:tcPr marL="76200" marR="76200" marT="76200" marB="76200">
                    <a:gradFill flip="none" rotWithShape="1">
                      <a:gsLst>
                        <a:gs pos="0">
                          <a:srgbClr val="C00000">
                            <a:tint val="66000"/>
                            <a:satMod val="160000"/>
                          </a:srgbClr>
                        </a:gs>
                        <a:gs pos="50000">
                          <a:srgbClr val="C00000">
                            <a:tint val="44500"/>
                            <a:satMod val="160000"/>
                          </a:srgbClr>
                        </a:gs>
                        <a:gs pos="100000">
                          <a:srgbClr val="C00000">
                            <a:tint val="23500"/>
                            <a:satMod val="160000"/>
                          </a:srgbClr>
                        </a:gs>
                      </a:gsLst>
                      <a:lin ang="8100000" scaled="1"/>
                      <a:tileRect/>
                    </a:gradFill>
                  </a:tcPr>
                </a:tc>
                <a:extLst>
                  <a:ext uri="{0D108BD9-81ED-4DB2-BD59-A6C34878D82A}">
                    <a16:rowId xmlns:a16="http://schemas.microsoft.com/office/drawing/2014/main" val="670738152"/>
                  </a:ext>
                </a:extLst>
              </a:tr>
              <a:tr h="472166">
                <a:tc>
                  <a:txBody>
                    <a:bodyPr/>
                    <a:lstStyle/>
                    <a:p>
                      <a:pPr fontAlgn="t"/>
                      <a:r>
                        <a:rPr lang="it-IT" sz="800" b="0" i="0" u="none">
                          <a:solidFill>
                            <a:schemeClr val="tx1"/>
                          </a:solidFill>
                          <a:effectLst/>
                        </a:rPr>
                        <a:t>AC-02</a:t>
                      </a:r>
                    </a:p>
                  </a:txBody>
                  <a:tcPr marL="76200" marR="76200" marT="76200" marB="76200"/>
                </a:tc>
                <a:tc>
                  <a:txBody>
                    <a:bodyPr/>
                    <a:lstStyle/>
                    <a:p>
                      <a:pPr fontAlgn="t"/>
                      <a:r>
                        <a:rPr lang="it-IT" sz="800" b="0" i="0" u="none">
                          <a:solidFill>
                            <a:schemeClr val="tx1"/>
                          </a:solidFill>
                          <a:effectLst/>
                        </a:rPr>
                        <a:t>ACCOUNT MANAGEMENT</a:t>
                      </a:r>
                    </a:p>
                  </a:txBody>
                  <a:tcPr marL="76200" marR="76200" marT="76200" marB="76200"/>
                </a:tc>
                <a:tc>
                  <a:txBody>
                    <a:bodyPr/>
                    <a:lstStyle/>
                    <a:p>
                      <a:pPr fontAlgn="t"/>
                      <a:r>
                        <a:rPr lang="it-IT" sz="800" b="0" i="0" u="none">
                          <a:solidFill>
                            <a:schemeClr val="tx1"/>
                          </a:solidFill>
                          <a:effectLst/>
                        </a:rPr>
                        <a:t>AC-02</a:t>
                      </a:r>
                    </a:p>
                  </a:txBody>
                  <a:tcPr marL="76200" marR="76200" marT="76200" marB="76200"/>
                </a:tc>
                <a:tc>
                  <a:txBody>
                    <a:bodyPr/>
                    <a:lstStyle/>
                    <a:p>
                      <a:pPr fontAlgn="t"/>
                      <a:r>
                        <a:rPr lang="it-IT" sz="800" b="0" i="0" u="none">
                          <a:solidFill>
                            <a:schemeClr val="tx1"/>
                          </a:solidFill>
                          <a:effectLst/>
                        </a:rPr>
                        <a:t>AC-02, (01), (02), (03), (04), (05), (13)</a:t>
                      </a:r>
                    </a:p>
                  </a:txBody>
                  <a:tcPr marL="76200" marR="76200" marT="76200" marB="76200"/>
                </a:tc>
                <a:tc>
                  <a:txBody>
                    <a:bodyPr/>
                    <a:lstStyle/>
                    <a:p>
                      <a:pPr fontAlgn="t"/>
                      <a:r>
                        <a:rPr lang="it-IT" sz="800" b="0" i="0" u="none">
                          <a:solidFill>
                            <a:schemeClr val="accent6">
                              <a:lumMod val="75000"/>
                            </a:schemeClr>
                          </a:solidFill>
                          <a:effectLst/>
                        </a:rPr>
                        <a:t>AC-02,</a:t>
                      </a:r>
                      <a:r>
                        <a:rPr lang="it-IT" sz="800" b="0" i="0" u="none">
                          <a:solidFill>
                            <a:schemeClr val="tx1"/>
                          </a:solidFill>
                          <a:effectLst/>
                        </a:rPr>
                        <a:t> </a:t>
                      </a:r>
                      <a:r>
                        <a:rPr lang="it-IT" sz="800" b="0" i="0" u="none">
                          <a:solidFill>
                            <a:schemeClr val="accent6">
                              <a:lumMod val="75000"/>
                            </a:schemeClr>
                          </a:solidFill>
                          <a:effectLst/>
                        </a:rPr>
                        <a:t>(01),</a:t>
                      </a:r>
                      <a:r>
                        <a:rPr lang="it-IT" sz="800" b="0" i="0" u="none">
                          <a:solidFill>
                            <a:srgbClr val="C00000"/>
                          </a:solidFill>
                          <a:effectLst/>
                        </a:rPr>
                        <a:t> (02), </a:t>
                      </a:r>
                      <a:r>
                        <a:rPr lang="it-IT" sz="800" b="0" i="0" u="none">
                          <a:solidFill>
                            <a:schemeClr val="accent6">
                              <a:lumMod val="75000"/>
                            </a:schemeClr>
                          </a:solidFill>
                          <a:effectLst/>
                        </a:rPr>
                        <a:t>(03), (04), </a:t>
                      </a:r>
                      <a:r>
                        <a:rPr lang="it-IT" sz="800" b="0" i="0" u="none">
                          <a:solidFill>
                            <a:srgbClr val="C00000"/>
                          </a:solidFill>
                          <a:effectLst/>
                        </a:rPr>
                        <a:t>(05), (11), </a:t>
                      </a:r>
                      <a:r>
                        <a:rPr lang="it-IT" sz="800" b="0" i="0" u="none">
                          <a:solidFill>
                            <a:schemeClr val="accent6">
                              <a:lumMod val="75000"/>
                            </a:schemeClr>
                          </a:solidFill>
                          <a:effectLst/>
                        </a:rPr>
                        <a:t>(12),</a:t>
                      </a:r>
                      <a:r>
                        <a:rPr lang="it-IT" sz="800" b="0" i="0" u="none">
                          <a:solidFill>
                            <a:srgbClr val="C00000"/>
                          </a:solidFill>
                          <a:effectLst/>
                        </a:rPr>
                        <a:t> (13)</a:t>
                      </a:r>
                    </a:p>
                  </a:txBody>
                  <a:tcPr marL="76200" marR="76200" marT="76200" marB="76200"/>
                </a:tc>
                <a:tc>
                  <a:txBody>
                    <a:bodyPr/>
                    <a:lstStyle/>
                    <a:p>
                      <a:pPr fontAlgn="t"/>
                      <a:r>
                        <a:rPr lang="it-IT" sz="800" b="0" i="0" u="none">
                          <a:solidFill>
                            <a:schemeClr val="tx1"/>
                          </a:solidFill>
                          <a:effectLst/>
                        </a:rPr>
                        <a:t>N/A</a:t>
                      </a:r>
                    </a:p>
                  </a:txBody>
                  <a:tcPr marL="76200" marR="76200" marT="76200" marB="76200"/>
                </a:tc>
                <a:extLst>
                  <a:ext uri="{0D108BD9-81ED-4DB2-BD59-A6C34878D82A}">
                    <a16:rowId xmlns:a16="http://schemas.microsoft.com/office/drawing/2014/main" val="1719028452"/>
                  </a:ext>
                </a:extLst>
              </a:tr>
              <a:tr h="344721">
                <a:tc>
                  <a:txBody>
                    <a:bodyPr/>
                    <a:lstStyle/>
                    <a:p>
                      <a:pPr fontAlgn="t"/>
                      <a:r>
                        <a:rPr lang="it-IT" sz="800" b="0" i="0" u="none">
                          <a:solidFill>
                            <a:schemeClr val="tx1"/>
                          </a:solidFill>
                          <a:effectLst/>
                        </a:rPr>
                        <a:t>AC-03</a:t>
                      </a:r>
                    </a:p>
                  </a:txBody>
                  <a:tcPr marL="76200" marR="76200" marT="76200" marB="76200"/>
                </a:tc>
                <a:tc>
                  <a:txBody>
                    <a:bodyPr/>
                    <a:lstStyle/>
                    <a:p>
                      <a:pPr fontAlgn="t"/>
                      <a:r>
                        <a:rPr lang="it-IT" sz="800" b="0" i="0" u="none">
                          <a:solidFill>
                            <a:schemeClr val="tx1"/>
                          </a:solidFill>
                          <a:effectLst/>
                        </a:rPr>
                        <a:t>ACCESS ENFORCEMENT</a:t>
                      </a:r>
                    </a:p>
                  </a:txBody>
                  <a:tcPr marL="76200" marR="76200" marT="76200" marB="76200"/>
                </a:tc>
                <a:tc>
                  <a:txBody>
                    <a:bodyPr/>
                    <a:lstStyle/>
                    <a:p>
                      <a:pPr fontAlgn="t"/>
                      <a:r>
                        <a:rPr lang="it-IT" sz="800" b="0" i="0" u="none">
                          <a:solidFill>
                            <a:schemeClr val="tx1"/>
                          </a:solidFill>
                          <a:effectLst/>
                        </a:rPr>
                        <a:t>AC-03</a:t>
                      </a:r>
                    </a:p>
                  </a:txBody>
                  <a:tcPr marL="76200" marR="76200" marT="76200" marB="76200"/>
                </a:tc>
                <a:tc>
                  <a:txBody>
                    <a:bodyPr/>
                    <a:lstStyle/>
                    <a:p>
                      <a:pPr fontAlgn="t"/>
                      <a:r>
                        <a:rPr lang="it-IT" sz="800" b="0" i="0" u="none">
                          <a:solidFill>
                            <a:schemeClr val="tx1"/>
                          </a:solidFill>
                          <a:effectLst/>
                        </a:rPr>
                        <a:t>AC-03</a:t>
                      </a:r>
                    </a:p>
                  </a:txBody>
                  <a:tcPr marL="76200" marR="76200" marT="76200" marB="76200"/>
                </a:tc>
                <a:tc>
                  <a:txBody>
                    <a:bodyPr/>
                    <a:lstStyle/>
                    <a:p>
                      <a:pPr fontAlgn="t"/>
                      <a:r>
                        <a:rPr lang="it-IT" sz="800" b="0" i="0" u="none">
                          <a:solidFill>
                            <a:schemeClr val="accent6">
                              <a:lumMod val="75000"/>
                            </a:schemeClr>
                          </a:solidFill>
                          <a:effectLst/>
                        </a:rPr>
                        <a:t>AC-03, (05), (07), (11) </a:t>
                      </a:r>
                    </a:p>
                  </a:txBody>
                  <a:tcPr marL="76200" marR="76200" marT="76200" marB="76200"/>
                </a:tc>
                <a:tc>
                  <a:txBody>
                    <a:bodyPr/>
                    <a:lstStyle/>
                    <a:p>
                      <a:pPr fontAlgn="t"/>
                      <a:r>
                        <a:rPr lang="it-IT" sz="800" b="0" i="0" u="none">
                          <a:solidFill>
                            <a:schemeClr val="tx1"/>
                          </a:solidFill>
                          <a:effectLst/>
                        </a:rPr>
                        <a:t>AC-03(</a:t>
                      </a:r>
                      <a:r>
                        <a:rPr lang="it-IT" sz="800" b="0" i="0" u="none">
                          <a:solidFill>
                            <a:schemeClr val="tx1"/>
                          </a:solidFill>
                          <a:effectLst/>
                          <a:hlinkClick r:id="rId4">
                            <a:extLst>
                              <a:ext uri="{A12FA001-AC4F-418D-AE19-62706E023703}">
                                <ahyp:hlinkClr xmlns:ahyp="http://schemas.microsoft.com/office/drawing/2018/hyperlinkcolor" val="tx"/>
                              </a:ext>
                            </a:extLst>
                          </a:hlinkClick>
                        </a:rPr>
                        <a:t>14</a:t>
                      </a:r>
                      <a:r>
                        <a:rPr lang="it-IT" sz="800" b="0" i="0" u="none">
                          <a:solidFill>
                            <a:schemeClr val="tx1"/>
                          </a:solidFill>
                          <a:effectLst/>
                        </a:rPr>
                        <a:t>)</a:t>
                      </a:r>
                    </a:p>
                  </a:txBody>
                  <a:tcPr marL="76200" marR="76200" marT="76200" marB="76200"/>
                </a:tc>
                <a:extLst>
                  <a:ext uri="{0D108BD9-81ED-4DB2-BD59-A6C34878D82A}">
                    <a16:rowId xmlns:a16="http://schemas.microsoft.com/office/drawing/2014/main" val="1031201035"/>
                  </a:ext>
                </a:extLst>
              </a:tr>
              <a:tr h="344721">
                <a:tc>
                  <a:txBody>
                    <a:bodyPr/>
                    <a:lstStyle/>
                    <a:p>
                      <a:pPr fontAlgn="t"/>
                      <a:r>
                        <a:rPr lang="it-IT" sz="800" b="0" i="0" u="none">
                          <a:solidFill>
                            <a:srgbClr val="C00000"/>
                          </a:solidFill>
                          <a:effectLst/>
                        </a:rPr>
                        <a:t>AC-04</a:t>
                      </a:r>
                    </a:p>
                  </a:txBody>
                  <a:tcPr marL="76200" marR="76200" marT="76200" marB="76200">
                    <a:gradFill flip="none" rotWithShape="1">
                      <a:gsLst>
                        <a:gs pos="0">
                          <a:srgbClr val="C00000">
                            <a:tint val="66000"/>
                            <a:satMod val="160000"/>
                          </a:srgbClr>
                        </a:gs>
                        <a:gs pos="50000">
                          <a:srgbClr val="C00000">
                            <a:tint val="44500"/>
                            <a:satMod val="160000"/>
                          </a:srgbClr>
                        </a:gs>
                        <a:gs pos="100000">
                          <a:srgbClr val="C00000">
                            <a:tint val="23500"/>
                            <a:satMod val="160000"/>
                          </a:srgbClr>
                        </a:gs>
                      </a:gsLst>
                      <a:lin ang="8100000" scaled="1"/>
                      <a:tileRect/>
                    </a:gradFill>
                  </a:tcPr>
                </a:tc>
                <a:tc>
                  <a:txBody>
                    <a:bodyPr/>
                    <a:lstStyle/>
                    <a:p>
                      <a:pPr fontAlgn="t"/>
                      <a:r>
                        <a:rPr lang="it-IT" sz="800" b="0" i="0" u="none">
                          <a:solidFill>
                            <a:srgbClr val="C00000"/>
                          </a:solidFill>
                          <a:effectLst/>
                        </a:rPr>
                        <a:t>INFORMATION FLOW ENFORCEMENT</a:t>
                      </a:r>
                    </a:p>
                  </a:txBody>
                  <a:tcPr marL="76200" marR="76200" marT="76200" marB="76200">
                    <a:gradFill flip="none" rotWithShape="1">
                      <a:gsLst>
                        <a:gs pos="0">
                          <a:srgbClr val="C00000">
                            <a:tint val="66000"/>
                            <a:satMod val="160000"/>
                          </a:srgbClr>
                        </a:gs>
                        <a:gs pos="50000">
                          <a:srgbClr val="C00000">
                            <a:tint val="44500"/>
                            <a:satMod val="160000"/>
                          </a:srgbClr>
                        </a:gs>
                        <a:gs pos="100000">
                          <a:srgbClr val="C00000">
                            <a:tint val="23500"/>
                            <a:satMod val="160000"/>
                          </a:srgbClr>
                        </a:gs>
                      </a:gsLst>
                      <a:lin ang="8100000" scaled="1"/>
                      <a:tileRect/>
                    </a:gradFill>
                  </a:tcPr>
                </a:tc>
                <a:tc>
                  <a:txBody>
                    <a:bodyPr/>
                    <a:lstStyle/>
                    <a:p>
                      <a:pPr fontAlgn="t"/>
                      <a:r>
                        <a:rPr lang="it-IT" sz="800" b="0" i="0" u="none">
                          <a:solidFill>
                            <a:srgbClr val="C00000"/>
                          </a:solidFill>
                          <a:effectLst/>
                        </a:rPr>
                        <a:t>N/A</a:t>
                      </a:r>
                    </a:p>
                  </a:txBody>
                  <a:tcPr marL="76200" marR="76200" marT="76200" marB="76200">
                    <a:gradFill flip="none" rotWithShape="1">
                      <a:gsLst>
                        <a:gs pos="0">
                          <a:srgbClr val="C00000">
                            <a:tint val="66000"/>
                            <a:satMod val="160000"/>
                          </a:srgbClr>
                        </a:gs>
                        <a:gs pos="50000">
                          <a:srgbClr val="C00000">
                            <a:tint val="44500"/>
                            <a:satMod val="160000"/>
                          </a:srgbClr>
                        </a:gs>
                        <a:gs pos="100000">
                          <a:srgbClr val="C00000">
                            <a:tint val="23500"/>
                            <a:satMod val="160000"/>
                          </a:srgbClr>
                        </a:gs>
                      </a:gsLst>
                      <a:lin ang="8100000" scaled="1"/>
                      <a:tileRect/>
                    </a:gradFill>
                  </a:tcPr>
                </a:tc>
                <a:tc>
                  <a:txBody>
                    <a:bodyPr/>
                    <a:lstStyle/>
                    <a:p>
                      <a:pPr fontAlgn="t"/>
                      <a:r>
                        <a:rPr lang="it-IT" sz="800" b="0" i="0" u="none">
                          <a:solidFill>
                            <a:srgbClr val="C00000"/>
                          </a:solidFill>
                          <a:effectLst/>
                        </a:rPr>
                        <a:t>AC-04</a:t>
                      </a:r>
                    </a:p>
                  </a:txBody>
                  <a:tcPr marL="76200" marR="76200" marT="76200" marB="76200">
                    <a:gradFill flip="none" rotWithShape="1">
                      <a:gsLst>
                        <a:gs pos="0">
                          <a:srgbClr val="C00000">
                            <a:tint val="66000"/>
                            <a:satMod val="160000"/>
                          </a:srgbClr>
                        </a:gs>
                        <a:gs pos="50000">
                          <a:srgbClr val="C00000">
                            <a:tint val="44500"/>
                            <a:satMod val="160000"/>
                          </a:srgbClr>
                        </a:gs>
                        <a:gs pos="100000">
                          <a:srgbClr val="C00000">
                            <a:tint val="23500"/>
                            <a:satMod val="160000"/>
                          </a:srgbClr>
                        </a:gs>
                      </a:gsLst>
                      <a:lin ang="8100000" scaled="1"/>
                      <a:tileRect/>
                    </a:gradFill>
                  </a:tcPr>
                </a:tc>
                <a:tc>
                  <a:txBody>
                    <a:bodyPr/>
                    <a:lstStyle/>
                    <a:p>
                      <a:pPr fontAlgn="t"/>
                      <a:r>
                        <a:rPr lang="it-IT" sz="800" b="0" i="0" u="none">
                          <a:solidFill>
                            <a:srgbClr val="C00000"/>
                          </a:solidFill>
                          <a:effectLst/>
                        </a:rPr>
                        <a:t>AC-04, (</a:t>
                      </a:r>
                      <a:r>
                        <a:rPr lang="it-IT" sz="800" b="0" i="0" u="none">
                          <a:solidFill>
                            <a:srgbClr val="C00000"/>
                          </a:solidFill>
                          <a:effectLst/>
                          <a:hlinkClick r:id="rId5">
                            <a:extLst>
                              <a:ext uri="{A12FA001-AC4F-418D-AE19-62706E023703}">
                                <ahyp:hlinkClr xmlns:ahyp="http://schemas.microsoft.com/office/drawing/2018/hyperlinkcolor" val="tx"/>
                              </a:ext>
                            </a:extLst>
                          </a:hlinkClick>
                        </a:rPr>
                        <a:t>04</a:t>
                      </a:r>
                      <a:r>
                        <a:rPr lang="it-IT" sz="800" b="0" i="0" u="none">
                          <a:solidFill>
                            <a:srgbClr val="C00000"/>
                          </a:solidFill>
                          <a:effectLst/>
                        </a:rPr>
                        <a:t>)</a:t>
                      </a:r>
                    </a:p>
                  </a:txBody>
                  <a:tcPr marL="76200" marR="76200" marT="76200" marB="76200">
                    <a:gradFill flip="none" rotWithShape="1">
                      <a:gsLst>
                        <a:gs pos="0">
                          <a:srgbClr val="C00000">
                            <a:tint val="66000"/>
                            <a:satMod val="160000"/>
                          </a:srgbClr>
                        </a:gs>
                        <a:gs pos="50000">
                          <a:srgbClr val="C00000">
                            <a:tint val="44500"/>
                            <a:satMod val="160000"/>
                          </a:srgbClr>
                        </a:gs>
                        <a:gs pos="100000">
                          <a:srgbClr val="C00000">
                            <a:tint val="23500"/>
                            <a:satMod val="160000"/>
                          </a:srgbClr>
                        </a:gs>
                      </a:gsLst>
                      <a:lin ang="8100000" scaled="1"/>
                      <a:tileRect/>
                    </a:gradFill>
                  </a:tcPr>
                </a:tc>
                <a:tc>
                  <a:txBody>
                    <a:bodyPr/>
                    <a:lstStyle/>
                    <a:p>
                      <a:pPr fontAlgn="t"/>
                      <a:r>
                        <a:rPr lang="it-IT" sz="800" b="0" i="0" u="none">
                          <a:solidFill>
                            <a:srgbClr val="C00000"/>
                          </a:solidFill>
                          <a:effectLst/>
                        </a:rPr>
                        <a:t>N/A</a:t>
                      </a:r>
                    </a:p>
                  </a:txBody>
                  <a:tcPr marL="76200" marR="76200" marT="76200" marB="76200">
                    <a:gradFill flip="none" rotWithShape="1">
                      <a:gsLst>
                        <a:gs pos="0">
                          <a:srgbClr val="C00000">
                            <a:tint val="66000"/>
                            <a:satMod val="160000"/>
                          </a:srgbClr>
                        </a:gs>
                        <a:gs pos="50000">
                          <a:srgbClr val="C00000">
                            <a:tint val="44500"/>
                            <a:satMod val="160000"/>
                          </a:srgbClr>
                        </a:gs>
                        <a:gs pos="100000">
                          <a:srgbClr val="C00000">
                            <a:tint val="23500"/>
                            <a:satMod val="160000"/>
                          </a:srgbClr>
                        </a:gs>
                      </a:gsLst>
                      <a:lin ang="8100000" scaled="1"/>
                      <a:tileRect/>
                    </a:gradFill>
                  </a:tcPr>
                </a:tc>
                <a:extLst>
                  <a:ext uri="{0D108BD9-81ED-4DB2-BD59-A6C34878D82A}">
                    <a16:rowId xmlns:a16="http://schemas.microsoft.com/office/drawing/2014/main" val="1141799948"/>
                  </a:ext>
                </a:extLst>
              </a:tr>
              <a:tr h="344721">
                <a:tc>
                  <a:txBody>
                    <a:bodyPr/>
                    <a:lstStyle/>
                    <a:p>
                      <a:pPr fontAlgn="t"/>
                      <a:r>
                        <a:rPr lang="it-IT" sz="800" b="0" i="0" u="none">
                          <a:solidFill>
                            <a:schemeClr val="tx1"/>
                          </a:solidFill>
                          <a:effectLst/>
                        </a:rPr>
                        <a:t>AC-05</a:t>
                      </a:r>
                    </a:p>
                  </a:txBody>
                  <a:tcPr marL="76200" marR="76200" marT="76200" marB="76200"/>
                </a:tc>
                <a:tc>
                  <a:txBody>
                    <a:bodyPr/>
                    <a:lstStyle/>
                    <a:p>
                      <a:pPr fontAlgn="t"/>
                      <a:r>
                        <a:rPr lang="it-IT" sz="800" b="0" i="0" u="none">
                          <a:solidFill>
                            <a:schemeClr val="tx1"/>
                          </a:solidFill>
                          <a:effectLst/>
                        </a:rPr>
                        <a:t>SEPARATION OF DUTIES</a:t>
                      </a:r>
                    </a:p>
                  </a:txBody>
                  <a:tcPr marL="76200" marR="76200" marT="76200" marB="76200"/>
                </a:tc>
                <a:tc>
                  <a:txBody>
                    <a:bodyPr/>
                    <a:lstStyle/>
                    <a:p>
                      <a:pPr fontAlgn="t"/>
                      <a:r>
                        <a:rPr lang="it-IT" sz="800" b="0" i="0" u="none">
                          <a:solidFill>
                            <a:schemeClr val="tx1"/>
                          </a:solidFill>
                          <a:effectLst/>
                        </a:rPr>
                        <a:t>N/A</a:t>
                      </a:r>
                    </a:p>
                  </a:txBody>
                  <a:tcPr marL="76200" marR="76200" marT="76200" marB="76200"/>
                </a:tc>
                <a:tc>
                  <a:txBody>
                    <a:bodyPr/>
                    <a:lstStyle/>
                    <a:p>
                      <a:pPr fontAlgn="t"/>
                      <a:r>
                        <a:rPr lang="it-IT" sz="800" b="0" i="0" u="none">
                          <a:solidFill>
                            <a:schemeClr val="tx1"/>
                          </a:solidFill>
                          <a:effectLst/>
                        </a:rPr>
                        <a:t>AC-05</a:t>
                      </a:r>
                    </a:p>
                  </a:txBody>
                  <a:tcPr marL="76200" marR="76200" marT="76200" marB="76200"/>
                </a:tc>
                <a:tc>
                  <a:txBody>
                    <a:bodyPr/>
                    <a:lstStyle/>
                    <a:p>
                      <a:pPr fontAlgn="t"/>
                      <a:r>
                        <a:rPr lang="it-IT" sz="800" b="0" i="0" u="none">
                          <a:solidFill>
                            <a:schemeClr val="accent6">
                              <a:lumMod val="75000"/>
                            </a:schemeClr>
                          </a:solidFill>
                          <a:effectLst/>
                        </a:rPr>
                        <a:t>AC-05</a:t>
                      </a:r>
                    </a:p>
                  </a:txBody>
                  <a:tcPr marL="76200" marR="76200" marT="76200" marB="76200"/>
                </a:tc>
                <a:tc>
                  <a:txBody>
                    <a:bodyPr/>
                    <a:lstStyle/>
                    <a:p>
                      <a:pPr fontAlgn="t"/>
                      <a:r>
                        <a:rPr lang="it-IT" sz="800" b="0" i="0" u="none">
                          <a:solidFill>
                            <a:schemeClr val="tx1"/>
                          </a:solidFill>
                          <a:effectLst/>
                        </a:rPr>
                        <a:t>N/A</a:t>
                      </a:r>
                    </a:p>
                  </a:txBody>
                  <a:tcPr marL="76200" marR="76200" marT="76200" marB="76200"/>
                </a:tc>
                <a:extLst>
                  <a:ext uri="{0D108BD9-81ED-4DB2-BD59-A6C34878D82A}">
                    <a16:rowId xmlns:a16="http://schemas.microsoft.com/office/drawing/2014/main" val="135220153"/>
                  </a:ext>
                </a:extLst>
              </a:tr>
              <a:tr h="472166">
                <a:tc>
                  <a:txBody>
                    <a:bodyPr/>
                    <a:lstStyle/>
                    <a:p>
                      <a:pPr fontAlgn="t"/>
                      <a:r>
                        <a:rPr lang="it-IT" sz="800" b="0" i="0" u="none">
                          <a:solidFill>
                            <a:schemeClr val="tx1"/>
                          </a:solidFill>
                          <a:effectLst/>
                        </a:rPr>
                        <a:t>AC-06</a:t>
                      </a:r>
                    </a:p>
                  </a:txBody>
                  <a:tcPr marL="76200" marR="76200" marT="76200" marB="76200"/>
                </a:tc>
                <a:tc>
                  <a:txBody>
                    <a:bodyPr/>
                    <a:lstStyle/>
                    <a:p>
                      <a:pPr fontAlgn="t"/>
                      <a:r>
                        <a:rPr lang="it-IT" sz="800" b="0" i="0" u="none">
                          <a:solidFill>
                            <a:schemeClr val="tx1"/>
                          </a:solidFill>
                          <a:effectLst/>
                        </a:rPr>
                        <a:t>LEAST PRIVILEGE</a:t>
                      </a:r>
                    </a:p>
                  </a:txBody>
                  <a:tcPr marL="76200" marR="76200" marT="76200" marB="76200"/>
                </a:tc>
                <a:tc>
                  <a:txBody>
                    <a:bodyPr/>
                    <a:lstStyle/>
                    <a:p>
                      <a:pPr fontAlgn="t"/>
                      <a:r>
                        <a:rPr lang="it-IT" sz="800" b="0" i="0" u="none">
                          <a:solidFill>
                            <a:schemeClr val="tx1"/>
                          </a:solidFill>
                          <a:effectLst/>
                        </a:rPr>
                        <a:t>N/A</a:t>
                      </a:r>
                    </a:p>
                  </a:txBody>
                  <a:tcPr marL="76200" marR="76200" marT="76200" marB="76200"/>
                </a:tc>
                <a:tc>
                  <a:txBody>
                    <a:bodyPr/>
                    <a:lstStyle/>
                    <a:p>
                      <a:pPr fontAlgn="t"/>
                      <a:r>
                        <a:rPr lang="it-IT" sz="800" b="0" i="0" u="none">
                          <a:solidFill>
                            <a:schemeClr val="accent6">
                              <a:lumMod val="75000"/>
                            </a:schemeClr>
                          </a:solidFill>
                          <a:effectLst/>
                        </a:rPr>
                        <a:t>AC-06, (01), </a:t>
                      </a:r>
                      <a:r>
                        <a:rPr lang="it-IT" sz="800" b="0" i="0" u="none">
                          <a:solidFill>
                            <a:srgbClr val="C00000"/>
                          </a:solidFill>
                          <a:effectLst/>
                        </a:rPr>
                        <a:t>(02),</a:t>
                      </a:r>
                      <a:r>
                        <a:rPr lang="it-IT" sz="800" b="0" i="0" u="none">
                          <a:solidFill>
                            <a:schemeClr val="accent6">
                              <a:lumMod val="75000"/>
                            </a:schemeClr>
                          </a:solidFill>
                          <a:effectLst/>
                        </a:rPr>
                        <a:t> (05), </a:t>
                      </a:r>
                      <a:r>
                        <a:rPr lang="it-IT" sz="800" b="0" i="0" u="none">
                          <a:solidFill>
                            <a:srgbClr val="C00000"/>
                          </a:solidFill>
                          <a:effectLst/>
                        </a:rPr>
                        <a:t>(07), (09),</a:t>
                      </a:r>
                      <a:r>
                        <a:rPr lang="it-IT" sz="800" b="0" i="0" u="none">
                          <a:solidFill>
                            <a:schemeClr val="accent6">
                              <a:lumMod val="75000"/>
                            </a:schemeClr>
                          </a:solidFill>
                          <a:effectLst/>
                        </a:rPr>
                        <a:t> (10)</a:t>
                      </a:r>
                    </a:p>
                  </a:txBody>
                  <a:tcPr marL="76200" marR="76200" marT="76200" marB="76200"/>
                </a:tc>
                <a:tc>
                  <a:txBody>
                    <a:bodyPr/>
                    <a:lstStyle/>
                    <a:p>
                      <a:pPr fontAlgn="t"/>
                      <a:r>
                        <a:rPr lang="it-IT" sz="800" b="0" i="0" u="none">
                          <a:solidFill>
                            <a:schemeClr val="tx1"/>
                          </a:solidFill>
                          <a:effectLst/>
                        </a:rPr>
                        <a:t>AC-06, (01), (02), (03), (05), (07), (09), (10)</a:t>
                      </a:r>
                    </a:p>
                  </a:txBody>
                  <a:tcPr marL="76200" marR="76200" marT="76200" marB="76200"/>
                </a:tc>
                <a:tc>
                  <a:txBody>
                    <a:bodyPr/>
                    <a:lstStyle/>
                    <a:p>
                      <a:pPr fontAlgn="t"/>
                      <a:r>
                        <a:rPr lang="it-IT" sz="800" b="0" i="0" u="none">
                          <a:solidFill>
                            <a:schemeClr val="tx1"/>
                          </a:solidFill>
                          <a:effectLst/>
                        </a:rPr>
                        <a:t>N/A</a:t>
                      </a:r>
                    </a:p>
                  </a:txBody>
                  <a:tcPr marL="76200" marR="76200" marT="76200" marB="76200"/>
                </a:tc>
                <a:extLst>
                  <a:ext uri="{0D108BD9-81ED-4DB2-BD59-A6C34878D82A}">
                    <a16:rowId xmlns:a16="http://schemas.microsoft.com/office/drawing/2014/main" val="2222332894"/>
                  </a:ext>
                </a:extLst>
              </a:tr>
              <a:tr h="344721">
                <a:tc>
                  <a:txBody>
                    <a:bodyPr/>
                    <a:lstStyle/>
                    <a:p>
                      <a:pPr fontAlgn="t"/>
                      <a:r>
                        <a:rPr lang="it-IT" sz="800" b="0" i="0" u="none">
                          <a:solidFill>
                            <a:schemeClr val="tx1"/>
                          </a:solidFill>
                          <a:effectLst/>
                        </a:rPr>
                        <a:t>AC-07</a:t>
                      </a:r>
                    </a:p>
                  </a:txBody>
                  <a:tcPr marL="76200" marR="76200" marT="76200" marB="76200"/>
                </a:tc>
                <a:tc>
                  <a:txBody>
                    <a:bodyPr/>
                    <a:lstStyle/>
                    <a:p>
                      <a:pPr fontAlgn="t"/>
                      <a:r>
                        <a:rPr lang="it-IT" sz="800" b="0" i="0" u="none">
                          <a:solidFill>
                            <a:schemeClr val="tx1"/>
                          </a:solidFill>
                          <a:effectLst/>
                        </a:rPr>
                        <a:t>UNSUCCESSFUL LOGON ATTEMPTS</a:t>
                      </a:r>
                    </a:p>
                  </a:txBody>
                  <a:tcPr marL="76200" marR="76200" marT="76200" marB="76200"/>
                </a:tc>
                <a:tc>
                  <a:txBody>
                    <a:bodyPr/>
                    <a:lstStyle/>
                    <a:p>
                      <a:pPr fontAlgn="t"/>
                      <a:r>
                        <a:rPr lang="it-IT" sz="800" b="0" i="0" u="none">
                          <a:solidFill>
                            <a:schemeClr val="tx1"/>
                          </a:solidFill>
                          <a:effectLst/>
                        </a:rPr>
                        <a:t>AC-07</a:t>
                      </a:r>
                    </a:p>
                  </a:txBody>
                  <a:tcPr marL="76200" marR="76200" marT="76200" marB="76200"/>
                </a:tc>
                <a:tc>
                  <a:txBody>
                    <a:bodyPr/>
                    <a:lstStyle/>
                    <a:p>
                      <a:pPr fontAlgn="t"/>
                      <a:r>
                        <a:rPr lang="it-IT" sz="800" b="0" i="0" u="none">
                          <a:solidFill>
                            <a:schemeClr val="tx1"/>
                          </a:solidFill>
                          <a:effectLst/>
                        </a:rPr>
                        <a:t>AC-07</a:t>
                      </a:r>
                    </a:p>
                  </a:txBody>
                  <a:tcPr marL="76200" marR="76200" marT="76200" marB="76200"/>
                </a:tc>
                <a:tc>
                  <a:txBody>
                    <a:bodyPr/>
                    <a:lstStyle/>
                    <a:p>
                      <a:pPr fontAlgn="t"/>
                      <a:r>
                        <a:rPr lang="it-IT" sz="800" b="0" i="0" u="none">
                          <a:solidFill>
                            <a:schemeClr val="accent6">
                              <a:lumMod val="75000"/>
                            </a:schemeClr>
                          </a:solidFill>
                          <a:effectLst/>
                        </a:rPr>
                        <a:t>AC-07</a:t>
                      </a:r>
                    </a:p>
                  </a:txBody>
                  <a:tcPr marL="76200" marR="76200" marT="76200" marB="76200"/>
                </a:tc>
                <a:tc>
                  <a:txBody>
                    <a:bodyPr/>
                    <a:lstStyle/>
                    <a:p>
                      <a:pPr fontAlgn="t"/>
                      <a:r>
                        <a:rPr lang="it-IT" sz="800" b="0" i="0" u="none">
                          <a:solidFill>
                            <a:schemeClr val="tx1"/>
                          </a:solidFill>
                          <a:effectLst/>
                        </a:rPr>
                        <a:t>N/A</a:t>
                      </a:r>
                    </a:p>
                  </a:txBody>
                  <a:tcPr marL="76200" marR="76200" marT="76200" marB="76200"/>
                </a:tc>
                <a:extLst>
                  <a:ext uri="{0D108BD9-81ED-4DB2-BD59-A6C34878D82A}">
                    <a16:rowId xmlns:a16="http://schemas.microsoft.com/office/drawing/2014/main" val="873438807"/>
                  </a:ext>
                </a:extLst>
              </a:tr>
              <a:tr h="344721">
                <a:tc>
                  <a:txBody>
                    <a:bodyPr/>
                    <a:lstStyle/>
                    <a:p>
                      <a:pPr fontAlgn="t"/>
                      <a:r>
                        <a:rPr lang="it-IT" sz="800" b="0" i="0" u="none">
                          <a:solidFill>
                            <a:schemeClr val="tx1"/>
                          </a:solidFill>
                          <a:effectLst/>
                        </a:rPr>
                        <a:t>AC-08</a:t>
                      </a:r>
                    </a:p>
                  </a:txBody>
                  <a:tcPr marL="76200" marR="76200" marT="76200" marB="76200"/>
                </a:tc>
                <a:tc>
                  <a:txBody>
                    <a:bodyPr/>
                    <a:lstStyle/>
                    <a:p>
                      <a:pPr fontAlgn="t"/>
                      <a:r>
                        <a:rPr lang="it-IT" sz="800" b="0" i="0" u="none">
                          <a:solidFill>
                            <a:schemeClr val="tx1"/>
                          </a:solidFill>
                          <a:effectLst/>
                        </a:rPr>
                        <a:t>SYSTEM USE NOTIFICATION</a:t>
                      </a:r>
                    </a:p>
                  </a:txBody>
                  <a:tcPr marL="76200" marR="76200" marT="76200" marB="76200"/>
                </a:tc>
                <a:tc>
                  <a:txBody>
                    <a:bodyPr/>
                    <a:lstStyle/>
                    <a:p>
                      <a:pPr fontAlgn="t"/>
                      <a:r>
                        <a:rPr lang="it-IT" sz="800" b="0" i="0" u="none">
                          <a:solidFill>
                            <a:schemeClr val="tx1"/>
                          </a:solidFill>
                          <a:effectLst/>
                        </a:rPr>
                        <a:t>AC-08</a:t>
                      </a:r>
                    </a:p>
                  </a:txBody>
                  <a:tcPr marL="76200" marR="76200" marT="76200" marB="76200"/>
                </a:tc>
                <a:tc>
                  <a:txBody>
                    <a:bodyPr/>
                    <a:lstStyle/>
                    <a:p>
                      <a:pPr fontAlgn="t"/>
                      <a:r>
                        <a:rPr lang="it-IT" sz="800" b="0" i="0" u="none">
                          <a:solidFill>
                            <a:schemeClr val="tx1"/>
                          </a:solidFill>
                          <a:effectLst/>
                        </a:rPr>
                        <a:t>AC-08</a:t>
                      </a:r>
                    </a:p>
                  </a:txBody>
                  <a:tcPr marL="76200" marR="76200" marT="76200" marB="76200"/>
                </a:tc>
                <a:tc>
                  <a:txBody>
                    <a:bodyPr/>
                    <a:lstStyle/>
                    <a:p>
                      <a:pPr fontAlgn="t"/>
                      <a:r>
                        <a:rPr lang="it-IT" sz="800" b="0" i="0" u="none">
                          <a:solidFill>
                            <a:schemeClr val="accent6">
                              <a:lumMod val="75000"/>
                            </a:schemeClr>
                          </a:solidFill>
                          <a:effectLst/>
                        </a:rPr>
                        <a:t>AC-08</a:t>
                      </a:r>
                    </a:p>
                  </a:txBody>
                  <a:tcPr marL="76200" marR="76200" marT="76200" marB="76200"/>
                </a:tc>
                <a:tc>
                  <a:txBody>
                    <a:bodyPr/>
                    <a:lstStyle/>
                    <a:p>
                      <a:pPr fontAlgn="t"/>
                      <a:r>
                        <a:rPr lang="it-IT" sz="800" b="0" i="0" u="none">
                          <a:solidFill>
                            <a:schemeClr val="tx1"/>
                          </a:solidFill>
                          <a:effectLst/>
                        </a:rPr>
                        <a:t>N/A</a:t>
                      </a:r>
                    </a:p>
                  </a:txBody>
                  <a:tcPr marL="76200" marR="76200" marT="76200" marB="76200"/>
                </a:tc>
                <a:extLst>
                  <a:ext uri="{0D108BD9-81ED-4DB2-BD59-A6C34878D82A}">
                    <a16:rowId xmlns:a16="http://schemas.microsoft.com/office/drawing/2014/main" val="1864474251"/>
                  </a:ext>
                </a:extLst>
              </a:tr>
              <a:tr h="344721">
                <a:tc>
                  <a:txBody>
                    <a:bodyPr/>
                    <a:lstStyle/>
                    <a:p>
                      <a:pPr fontAlgn="t"/>
                      <a:r>
                        <a:rPr lang="it-IT" sz="800" b="0" i="0" u="none">
                          <a:solidFill>
                            <a:srgbClr val="C00000"/>
                          </a:solidFill>
                          <a:effectLst/>
                        </a:rPr>
                        <a:t>AC-09</a:t>
                      </a:r>
                    </a:p>
                  </a:txBody>
                  <a:tcPr marL="76200" marR="76200" marT="76200" marB="76200">
                    <a:gradFill flip="none" rotWithShape="1">
                      <a:gsLst>
                        <a:gs pos="0">
                          <a:srgbClr val="C00000">
                            <a:tint val="66000"/>
                            <a:satMod val="160000"/>
                          </a:srgbClr>
                        </a:gs>
                        <a:gs pos="50000">
                          <a:srgbClr val="C00000">
                            <a:tint val="44500"/>
                            <a:satMod val="160000"/>
                          </a:srgbClr>
                        </a:gs>
                        <a:gs pos="100000">
                          <a:srgbClr val="C00000">
                            <a:tint val="23500"/>
                            <a:satMod val="160000"/>
                          </a:srgbClr>
                        </a:gs>
                      </a:gsLst>
                      <a:lin ang="8100000" scaled="1"/>
                      <a:tileRect/>
                    </a:gradFill>
                  </a:tcPr>
                </a:tc>
                <a:tc>
                  <a:txBody>
                    <a:bodyPr/>
                    <a:lstStyle/>
                    <a:p>
                      <a:pPr fontAlgn="t"/>
                      <a:r>
                        <a:rPr lang="it-IT" sz="800" b="0" i="0" u="none">
                          <a:solidFill>
                            <a:srgbClr val="C00000"/>
                          </a:solidFill>
                          <a:effectLst/>
                        </a:rPr>
                        <a:t>PREVIOUS LOGON NOTIFICATION</a:t>
                      </a:r>
                    </a:p>
                  </a:txBody>
                  <a:tcPr marL="76200" marR="76200" marT="76200" marB="76200">
                    <a:gradFill flip="none" rotWithShape="1">
                      <a:gsLst>
                        <a:gs pos="0">
                          <a:srgbClr val="C00000">
                            <a:tint val="66000"/>
                            <a:satMod val="160000"/>
                          </a:srgbClr>
                        </a:gs>
                        <a:gs pos="50000">
                          <a:srgbClr val="C00000">
                            <a:tint val="44500"/>
                            <a:satMod val="160000"/>
                          </a:srgbClr>
                        </a:gs>
                        <a:gs pos="100000">
                          <a:srgbClr val="C00000">
                            <a:tint val="23500"/>
                            <a:satMod val="160000"/>
                          </a:srgbClr>
                        </a:gs>
                      </a:gsLst>
                      <a:lin ang="8100000" scaled="1"/>
                      <a:tileRect/>
                    </a:gradFill>
                  </a:tcPr>
                </a:tc>
                <a:tc>
                  <a:txBody>
                    <a:bodyPr/>
                    <a:lstStyle/>
                    <a:p>
                      <a:pPr fontAlgn="t"/>
                      <a:r>
                        <a:rPr lang="it-IT" sz="800" b="0" i="0" u="none">
                          <a:solidFill>
                            <a:srgbClr val="C00000"/>
                          </a:solidFill>
                          <a:effectLst/>
                        </a:rPr>
                        <a:t>N/A</a:t>
                      </a:r>
                    </a:p>
                  </a:txBody>
                  <a:tcPr marL="76200" marR="76200" marT="76200" marB="76200">
                    <a:gradFill flip="none" rotWithShape="1">
                      <a:gsLst>
                        <a:gs pos="0">
                          <a:srgbClr val="C00000">
                            <a:tint val="66000"/>
                            <a:satMod val="160000"/>
                          </a:srgbClr>
                        </a:gs>
                        <a:gs pos="50000">
                          <a:srgbClr val="C00000">
                            <a:tint val="44500"/>
                            <a:satMod val="160000"/>
                          </a:srgbClr>
                        </a:gs>
                        <a:gs pos="100000">
                          <a:srgbClr val="C00000">
                            <a:tint val="23500"/>
                            <a:satMod val="160000"/>
                          </a:srgbClr>
                        </a:gs>
                      </a:gsLst>
                      <a:lin ang="8100000" scaled="1"/>
                      <a:tileRect/>
                    </a:gradFill>
                  </a:tcPr>
                </a:tc>
                <a:tc>
                  <a:txBody>
                    <a:bodyPr/>
                    <a:lstStyle/>
                    <a:p>
                      <a:pPr fontAlgn="t"/>
                      <a:r>
                        <a:rPr lang="it-IT" sz="800" b="0" i="0" u="none">
                          <a:solidFill>
                            <a:srgbClr val="C00000"/>
                          </a:solidFill>
                          <a:effectLst/>
                        </a:rPr>
                        <a:t>N/A</a:t>
                      </a:r>
                    </a:p>
                  </a:txBody>
                  <a:tcPr marL="76200" marR="76200" marT="76200" marB="76200">
                    <a:gradFill flip="none" rotWithShape="1">
                      <a:gsLst>
                        <a:gs pos="0">
                          <a:srgbClr val="C00000">
                            <a:tint val="66000"/>
                            <a:satMod val="160000"/>
                          </a:srgbClr>
                        </a:gs>
                        <a:gs pos="50000">
                          <a:srgbClr val="C00000">
                            <a:tint val="44500"/>
                            <a:satMod val="160000"/>
                          </a:srgbClr>
                        </a:gs>
                        <a:gs pos="100000">
                          <a:srgbClr val="C00000">
                            <a:tint val="23500"/>
                            <a:satMod val="160000"/>
                          </a:srgbClr>
                        </a:gs>
                      </a:gsLst>
                      <a:lin ang="8100000" scaled="1"/>
                      <a:tileRect/>
                    </a:gradFill>
                  </a:tcPr>
                </a:tc>
                <a:tc>
                  <a:txBody>
                    <a:bodyPr/>
                    <a:lstStyle/>
                    <a:p>
                      <a:pPr fontAlgn="t"/>
                      <a:r>
                        <a:rPr lang="it-IT" sz="800" b="0" i="0" u="none">
                          <a:solidFill>
                            <a:srgbClr val="C00000"/>
                          </a:solidFill>
                          <a:effectLst/>
                        </a:rPr>
                        <a:t>N/A</a:t>
                      </a:r>
                    </a:p>
                  </a:txBody>
                  <a:tcPr marL="76200" marR="76200" marT="76200" marB="76200">
                    <a:gradFill flip="none" rotWithShape="1">
                      <a:gsLst>
                        <a:gs pos="0">
                          <a:srgbClr val="C00000">
                            <a:tint val="66000"/>
                            <a:satMod val="160000"/>
                          </a:srgbClr>
                        </a:gs>
                        <a:gs pos="50000">
                          <a:srgbClr val="C00000">
                            <a:tint val="44500"/>
                            <a:satMod val="160000"/>
                          </a:srgbClr>
                        </a:gs>
                        <a:gs pos="100000">
                          <a:srgbClr val="C00000">
                            <a:tint val="23500"/>
                            <a:satMod val="160000"/>
                          </a:srgbClr>
                        </a:gs>
                      </a:gsLst>
                      <a:lin ang="8100000" scaled="1"/>
                      <a:tileRect/>
                    </a:gradFill>
                  </a:tcPr>
                </a:tc>
                <a:tc>
                  <a:txBody>
                    <a:bodyPr/>
                    <a:lstStyle/>
                    <a:p>
                      <a:pPr fontAlgn="t"/>
                      <a:r>
                        <a:rPr lang="it-IT" sz="800" b="0" i="0" u="none">
                          <a:solidFill>
                            <a:srgbClr val="C00000"/>
                          </a:solidFill>
                          <a:effectLst/>
                        </a:rPr>
                        <a:t>N/A</a:t>
                      </a:r>
                    </a:p>
                  </a:txBody>
                  <a:tcPr marL="76200" marR="76200" marT="76200" marB="76200">
                    <a:gradFill flip="none" rotWithShape="1">
                      <a:gsLst>
                        <a:gs pos="0">
                          <a:srgbClr val="C00000">
                            <a:tint val="66000"/>
                            <a:satMod val="160000"/>
                          </a:srgbClr>
                        </a:gs>
                        <a:gs pos="50000">
                          <a:srgbClr val="C00000">
                            <a:tint val="44500"/>
                            <a:satMod val="160000"/>
                          </a:srgbClr>
                        </a:gs>
                        <a:gs pos="100000">
                          <a:srgbClr val="C00000">
                            <a:tint val="23500"/>
                            <a:satMod val="160000"/>
                          </a:srgbClr>
                        </a:gs>
                      </a:gsLst>
                      <a:lin ang="8100000" scaled="1"/>
                      <a:tileRect/>
                    </a:gradFill>
                  </a:tcPr>
                </a:tc>
                <a:extLst>
                  <a:ext uri="{0D108BD9-81ED-4DB2-BD59-A6C34878D82A}">
                    <a16:rowId xmlns:a16="http://schemas.microsoft.com/office/drawing/2014/main" val="1721028214"/>
                  </a:ext>
                </a:extLst>
              </a:tr>
              <a:tr h="344721">
                <a:tc>
                  <a:txBody>
                    <a:bodyPr/>
                    <a:lstStyle/>
                    <a:p>
                      <a:pPr fontAlgn="t"/>
                      <a:r>
                        <a:rPr lang="it-IT" sz="800" b="0" i="0" u="none">
                          <a:solidFill>
                            <a:srgbClr val="C00000"/>
                          </a:solidFill>
                          <a:effectLst/>
                        </a:rPr>
                        <a:t>AC-10</a:t>
                      </a:r>
                    </a:p>
                  </a:txBody>
                  <a:tcPr marL="76200" marR="76200" marT="76200" marB="76200">
                    <a:gradFill flip="none" rotWithShape="1">
                      <a:gsLst>
                        <a:gs pos="0">
                          <a:srgbClr val="C00000">
                            <a:tint val="66000"/>
                            <a:satMod val="160000"/>
                          </a:srgbClr>
                        </a:gs>
                        <a:gs pos="50000">
                          <a:srgbClr val="C00000">
                            <a:tint val="44500"/>
                            <a:satMod val="160000"/>
                          </a:srgbClr>
                        </a:gs>
                        <a:gs pos="100000">
                          <a:srgbClr val="C00000">
                            <a:tint val="23500"/>
                            <a:satMod val="160000"/>
                          </a:srgbClr>
                        </a:gs>
                      </a:gsLst>
                      <a:lin ang="8100000" scaled="1"/>
                      <a:tileRect/>
                    </a:gradFill>
                  </a:tcPr>
                </a:tc>
                <a:tc>
                  <a:txBody>
                    <a:bodyPr/>
                    <a:lstStyle/>
                    <a:p>
                      <a:pPr fontAlgn="t"/>
                      <a:r>
                        <a:rPr lang="it-IT" sz="800" b="0" i="0" u="none">
                          <a:solidFill>
                            <a:srgbClr val="C00000"/>
                          </a:solidFill>
                          <a:effectLst/>
                        </a:rPr>
                        <a:t>CONCURRENT SESSION CONTROL</a:t>
                      </a:r>
                    </a:p>
                  </a:txBody>
                  <a:tcPr marL="76200" marR="76200" marT="76200" marB="76200">
                    <a:gradFill flip="none" rotWithShape="1">
                      <a:gsLst>
                        <a:gs pos="0">
                          <a:srgbClr val="C00000">
                            <a:tint val="66000"/>
                            <a:satMod val="160000"/>
                          </a:srgbClr>
                        </a:gs>
                        <a:gs pos="50000">
                          <a:srgbClr val="C00000">
                            <a:tint val="44500"/>
                            <a:satMod val="160000"/>
                          </a:srgbClr>
                        </a:gs>
                        <a:gs pos="100000">
                          <a:srgbClr val="C00000">
                            <a:tint val="23500"/>
                            <a:satMod val="160000"/>
                          </a:srgbClr>
                        </a:gs>
                      </a:gsLst>
                      <a:lin ang="8100000" scaled="1"/>
                      <a:tileRect/>
                    </a:gradFill>
                  </a:tcPr>
                </a:tc>
                <a:tc>
                  <a:txBody>
                    <a:bodyPr/>
                    <a:lstStyle/>
                    <a:p>
                      <a:pPr fontAlgn="t"/>
                      <a:r>
                        <a:rPr lang="it-IT" sz="800" b="0" i="0" u="none">
                          <a:solidFill>
                            <a:srgbClr val="C00000"/>
                          </a:solidFill>
                          <a:effectLst/>
                        </a:rPr>
                        <a:t>N/A</a:t>
                      </a:r>
                    </a:p>
                  </a:txBody>
                  <a:tcPr marL="76200" marR="76200" marT="76200" marB="76200">
                    <a:gradFill flip="none" rotWithShape="1">
                      <a:gsLst>
                        <a:gs pos="0">
                          <a:srgbClr val="C00000">
                            <a:tint val="66000"/>
                            <a:satMod val="160000"/>
                          </a:srgbClr>
                        </a:gs>
                        <a:gs pos="50000">
                          <a:srgbClr val="C00000">
                            <a:tint val="44500"/>
                            <a:satMod val="160000"/>
                          </a:srgbClr>
                        </a:gs>
                        <a:gs pos="100000">
                          <a:srgbClr val="C00000">
                            <a:tint val="23500"/>
                            <a:satMod val="160000"/>
                          </a:srgbClr>
                        </a:gs>
                      </a:gsLst>
                      <a:lin ang="8100000" scaled="1"/>
                      <a:tileRect/>
                    </a:gradFill>
                  </a:tcPr>
                </a:tc>
                <a:tc>
                  <a:txBody>
                    <a:bodyPr/>
                    <a:lstStyle/>
                    <a:p>
                      <a:pPr fontAlgn="t"/>
                      <a:r>
                        <a:rPr lang="it-IT" sz="800" b="0" i="0" u="none">
                          <a:solidFill>
                            <a:srgbClr val="C00000"/>
                          </a:solidFill>
                          <a:effectLst/>
                        </a:rPr>
                        <a:t>N/A</a:t>
                      </a:r>
                    </a:p>
                  </a:txBody>
                  <a:tcPr marL="76200" marR="76200" marT="76200" marB="76200">
                    <a:gradFill flip="none" rotWithShape="1">
                      <a:gsLst>
                        <a:gs pos="0">
                          <a:srgbClr val="C00000">
                            <a:tint val="66000"/>
                            <a:satMod val="160000"/>
                          </a:srgbClr>
                        </a:gs>
                        <a:gs pos="50000">
                          <a:srgbClr val="C00000">
                            <a:tint val="44500"/>
                            <a:satMod val="160000"/>
                          </a:srgbClr>
                        </a:gs>
                        <a:gs pos="100000">
                          <a:srgbClr val="C00000">
                            <a:tint val="23500"/>
                            <a:satMod val="160000"/>
                          </a:srgbClr>
                        </a:gs>
                      </a:gsLst>
                      <a:lin ang="8100000" scaled="1"/>
                      <a:tileRect/>
                    </a:gradFill>
                  </a:tcPr>
                </a:tc>
                <a:tc>
                  <a:txBody>
                    <a:bodyPr/>
                    <a:lstStyle/>
                    <a:p>
                      <a:pPr fontAlgn="t"/>
                      <a:r>
                        <a:rPr lang="it-IT" sz="800" b="0" i="0" u="none">
                          <a:solidFill>
                            <a:srgbClr val="C00000"/>
                          </a:solidFill>
                          <a:effectLst/>
                        </a:rPr>
                        <a:t>AC-10</a:t>
                      </a:r>
                    </a:p>
                  </a:txBody>
                  <a:tcPr marL="76200" marR="76200" marT="76200" marB="76200">
                    <a:gradFill flip="none" rotWithShape="1">
                      <a:gsLst>
                        <a:gs pos="0">
                          <a:srgbClr val="C00000">
                            <a:tint val="66000"/>
                            <a:satMod val="160000"/>
                          </a:srgbClr>
                        </a:gs>
                        <a:gs pos="50000">
                          <a:srgbClr val="C00000">
                            <a:tint val="44500"/>
                            <a:satMod val="160000"/>
                          </a:srgbClr>
                        </a:gs>
                        <a:gs pos="100000">
                          <a:srgbClr val="C00000">
                            <a:tint val="23500"/>
                            <a:satMod val="160000"/>
                          </a:srgbClr>
                        </a:gs>
                      </a:gsLst>
                      <a:lin ang="8100000" scaled="1"/>
                      <a:tileRect/>
                    </a:gradFill>
                  </a:tcPr>
                </a:tc>
                <a:tc>
                  <a:txBody>
                    <a:bodyPr/>
                    <a:lstStyle/>
                    <a:p>
                      <a:pPr fontAlgn="t"/>
                      <a:r>
                        <a:rPr lang="it-IT" sz="800" b="0" i="0" u="none">
                          <a:solidFill>
                            <a:srgbClr val="C00000"/>
                          </a:solidFill>
                          <a:effectLst/>
                        </a:rPr>
                        <a:t>N/A</a:t>
                      </a:r>
                    </a:p>
                  </a:txBody>
                  <a:tcPr marL="76200" marR="76200" marT="76200" marB="76200">
                    <a:gradFill flip="none" rotWithShape="1">
                      <a:gsLst>
                        <a:gs pos="0">
                          <a:srgbClr val="C00000">
                            <a:tint val="66000"/>
                            <a:satMod val="160000"/>
                          </a:srgbClr>
                        </a:gs>
                        <a:gs pos="50000">
                          <a:srgbClr val="C00000">
                            <a:tint val="44500"/>
                            <a:satMod val="160000"/>
                          </a:srgbClr>
                        </a:gs>
                        <a:gs pos="100000">
                          <a:srgbClr val="C00000">
                            <a:tint val="23500"/>
                            <a:satMod val="160000"/>
                          </a:srgbClr>
                        </a:gs>
                      </a:gsLst>
                      <a:lin ang="8100000" scaled="1"/>
                      <a:tileRect/>
                    </a:gradFill>
                  </a:tcPr>
                </a:tc>
                <a:extLst>
                  <a:ext uri="{0D108BD9-81ED-4DB2-BD59-A6C34878D82A}">
                    <a16:rowId xmlns:a16="http://schemas.microsoft.com/office/drawing/2014/main" val="4146016472"/>
                  </a:ext>
                </a:extLst>
              </a:tr>
            </a:tbl>
          </a:graphicData>
        </a:graphic>
      </p:graphicFrame>
      <p:graphicFrame>
        <p:nvGraphicFramePr>
          <p:cNvPr id="6" name="Tabella 5">
            <a:extLst>
              <a:ext uri="{FF2B5EF4-FFF2-40B4-BE49-F238E27FC236}">
                <a16:creationId xmlns:a16="http://schemas.microsoft.com/office/drawing/2014/main" id="{FDF8F850-0833-8200-133C-EEF5C62E1AAC}"/>
              </a:ext>
            </a:extLst>
          </p:cNvPr>
          <p:cNvGraphicFramePr>
            <a:graphicFrameLocks noGrp="1"/>
          </p:cNvGraphicFramePr>
          <p:nvPr>
            <p:extLst>
              <p:ext uri="{D42A27DB-BD31-4B8C-83A1-F6EECF244321}">
                <p14:modId xmlns:p14="http://schemas.microsoft.com/office/powerpoint/2010/main" val="2138640076"/>
              </p:ext>
            </p:extLst>
          </p:nvPr>
        </p:nvGraphicFramePr>
        <p:xfrm>
          <a:off x="1716161" y="2556145"/>
          <a:ext cx="8759668" cy="4079458"/>
        </p:xfrm>
        <a:graphic>
          <a:graphicData uri="http://schemas.openxmlformats.org/drawingml/2006/table">
            <a:tbl>
              <a:tblPr firstRow="1" bandRow="1">
                <a:tableStyleId>{5C22544A-7EE6-4342-B048-85BDC9FD1C3A}</a:tableStyleId>
              </a:tblPr>
              <a:tblGrid>
                <a:gridCol w="492394">
                  <a:extLst>
                    <a:ext uri="{9D8B030D-6E8A-4147-A177-3AD203B41FA5}">
                      <a16:colId xmlns:a16="http://schemas.microsoft.com/office/drawing/2014/main" val="2829024216"/>
                    </a:ext>
                  </a:extLst>
                </a:gridCol>
                <a:gridCol w="1842167">
                  <a:extLst>
                    <a:ext uri="{9D8B030D-6E8A-4147-A177-3AD203B41FA5}">
                      <a16:colId xmlns:a16="http://schemas.microsoft.com/office/drawing/2014/main" val="2609487232"/>
                    </a:ext>
                  </a:extLst>
                </a:gridCol>
                <a:gridCol w="941510">
                  <a:extLst>
                    <a:ext uri="{9D8B030D-6E8A-4147-A177-3AD203B41FA5}">
                      <a16:colId xmlns:a16="http://schemas.microsoft.com/office/drawing/2014/main" val="287426197"/>
                    </a:ext>
                  </a:extLst>
                </a:gridCol>
                <a:gridCol w="1754926">
                  <a:extLst>
                    <a:ext uri="{9D8B030D-6E8A-4147-A177-3AD203B41FA5}">
                      <a16:colId xmlns:a16="http://schemas.microsoft.com/office/drawing/2014/main" val="2044576113"/>
                    </a:ext>
                  </a:extLst>
                </a:gridCol>
                <a:gridCol w="2120002">
                  <a:extLst>
                    <a:ext uri="{9D8B030D-6E8A-4147-A177-3AD203B41FA5}">
                      <a16:colId xmlns:a16="http://schemas.microsoft.com/office/drawing/2014/main" val="57128025"/>
                    </a:ext>
                  </a:extLst>
                </a:gridCol>
                <a:gridCol w="1608669">
                  <a:extLst>
                    <a:ext uri="{9D8B030D-6E8A-4147-A177-3AD203B41FA5}">
                      <a16:colId xmlns:a16="http://schemas.microsoft.com/office/drawing/2014/main" val="3075862721"/>
                    </a:ext>
                  </a:extLst>
                </a:gridCol>
              </a:tblGrid>
              <a:tr h="0">
                <a:tc>
                  <a:txBody>
                    <a:bodyPr/>
                    <a:lstStyle/>
                    <a:p>
                      <a:pPr algn="l" fontAlgn="b"/>
                      <a:r>
                        <a:rPr lang="it-IT" sz="800" u="none">
                          <a:solidFill>
                            <a:schemeClr val="tx1"/>
                          </a:solidFill>
                          <a:effectLst/>
                        </a:rPr>
                        <a:t>No.</a:t>
                      </a:r>
                    </a:p>
                  </a:txBody>
                  <a:tcPr marL="76200" marR="76200" marT="76200" marB="76200" anchor="b"/>
                </a:tc>
                <a:tc>
                  <a:txBody>
                    <a:bodyPr/>
                    <a:lstStyle/>
                    <a:p>
                      <a:pPr algn="l" fontAlgn="b"/>
                      <a:r>
                        <a:rPr lang="it-IT" sz="800" u="none">
                          <a:solidFill>
                            <a:schemeClr val="tx1"/>
                          </a:solidFill>
                          <a:effectLst/>
                        </a:rPr>
                        <a:t>Control Name</a:t>
                      </a:r>
                    </a:p>
                  </a:txBody>
                  <a:tcPr marL="76200" marR="76200" marT="76200" marB="76200" anchor="b"/>
                </a:tc>
                <a:tc>
                  <a:txBody>
                    <a:bodyPr/>
                    <a:lstStyle/>
                    <a:p>
                      <a:pPr algn="l" fontAlgn="b"/>
                      <a:r>
                        <a:rPr lang="it-IT" sz="800" u="none">
                          <a:solidFill>
                            <a:schemeClr val="tx1"/>
                          </a:solidFill>
                          <a:effectLst/>
                        </a:rPr>
                        <a:t>Low-Impact</a:t>
                      </a:r>
                    </a:p>
                  </a:txBody>
                  <a:tcPr marL="76200" marR="76200" marT="76200" marB="76200" anchor="b"/>
                </a:tc>
                <a:tc>
                  <a:txBody>
                    <a:bodyPr/>
                    <a:lstStyle/>
                    <a:p>
                      <a:pPr algn="l" fontAlgn="b"/>
                      <a:r>
                        <a:rPr lang="it-IT" sz="800" u="none">
                          <a:solidFill>
                            <a:schemeClr val="tx1"/>
                          </a:solidFill>
                          <a:effectLst/>
                        </a:rPr>
                        <a:t>Moderate-Impact</a:t>
                      </a:r>
                    </a:p>
                  </a:txBody>
                  <a:tcPr marL="76200" marR="76200" marT="76200" marB="76200" anchor="b"/>
                </a:tc>
                <a:tc>
                  <a:txBody>
                    <a:bodyPr/>
                    <a:lstStyle/>
                    <a:p>
                      <a:pPr algn="l" fontAlgn="b"/>
                      <a:r>
                        <a:rPr lang="it-IT" sz="800" u="none">
                          <a:solidFill>
                            <a:schemeClr val="tx1"/>
                          </a:solidFill>
                          <a:effectLst/>
                        </a:rPr>
                        <a:t>High-Impact</a:t>
                      </a:r>
                    </a:p>
                  </a:txBody>
                  <a:tcPr marL="76200" marR="76200" marT="76200" marB="76200" anchor="b"/>
                </a:tc>
                <a:tc>
                  <a:txBody>
                    <a:bodyPr/>
                    <a:lstStyle/>
                    <a:p>
                      <a:pPr algn="l" fontAlgn="b"/>
                      <a:r>
                        <a:rPr lang="it-IT" sz="800" u="none">
                          <a:solidFill>
                            <a:schemeClr val="tx1"/>
                          </a:solidFill>
                          <a:effectLst/>
                        </a:rPr>
                        <a:t>Privacy</a:t>
                      </a:r>
                    </a:p>
                  </a:txBody>
                  <a:tcPr marL="76200" marR="76200" marT="76200" marB="76200" anchor="b"/>
                </a:tc>
                <a:extLst>
                  <a:ext uri="{0D108BD9-81ED-4DB2-BD59-A6C34878D82A}">
                    <a16:rowId xmlns:a16="http://schemas.microsoft.com/office/drawing/2014/main" val="866209926"/>
                  </a:ext>
                </a:extLst>
              </a:tr>
              <a:tr h="344721">
                <a:tc>
                  <a:txBody>
                    <a:bodyPr/>
                    <a:lstStyle/>
                    <a:p>
                      <a:pPr fontAlgn="t"/>
                      <a:r>
                        <a:rPr lang="it-IT" sz="800" u="none">
                          <a:solidFill>
                            <a:srgbClr val="C00000"/>
                          </a:solidFill>
                          <a:effectLst/>
                        </a:rPr>
                        <a:t>AC-11</a:t>
                      </a:r>
                    </a:p>
                  </a:txBody>
                  <a:tcPr marL="76200" marR="76200" marT="76200" marB="76200">
                    <a:gradFill flip="none" rotWithShape="1">
                      <a:gsLst>
                        <a:gs pos="0">
                          <a:srgbClr val="C00000">
                            <a:tint val="66000"/>
                            <a:satMod val="160000"/>
                          </a:srgbClr>
                        </a:gs>
                        <a:gs pos="50000">
                          <a:srgbClr val="C00000">
                            <a:tint val="44500"/>
                            <a:satMod val="160000"/>
                          </a:srgbClr>
                        </a:gs>
                        <a:gs pos="100000">
                          <a:srgbClr val="C00000">
                            <a:tint val="23500"/>
                            <a:satMod val="160000"/>
                          </a:srgbClr>
                        </a:gs>
                      </a:gsLst>
                      <a:lin ang="8100000" scaled="1"/>
                      <a:tileRect/>
                    </a:gradFill>
                  </a:tcPr>
                </a:tc>
                <a:tc>
                  <a:txBody>
                    <a:bodyPr/>
                    <a:lstStyle/>
                    <a:p>
                      <a:pPr fontAlgn="t"/>
                      <a:r>
                        <a:rPr lang="it-IT" sz="800" u="none">
                          <a:solidFill>
                            <a:srgbClr val="C00000"/>
                          </a:solidFill>
                          <a:effectLst/>
                        </a:rPr>
                        <a:t>DEVICE LOCK</a:t>
                      </a:r>
                    </a:p>
                  </a:txBody>
                  <a:tcPr marL="76200" marR="76200" marT="76200" marB="76200">
                    <a:gradFill flip="none" rotWithShape="1">
                      <a:gsLst>
                        <a:gs pos="0">
                          <a:srgbClr val="C00000">
                            <a:tint val="66000"/>
                            <a:satMod val="160000"/>
                          </a:srgbClr>
                        </a:gs>
                        <a:gs pos="50000">
                          <a:srgbClr val="C00000">
                            <a:tint val="44500"/>
                            <a:satMod val="160000"/>
                          </a:srgbClr>
                        </a:gs>
                        <a:gs pos="100000">
                          <a:srgbClr val="C00000">
                            <a:tint val="23500"/>
                            <a:satMod val="160000"/>
                          </a:srgbClr>
                        </a:gs>
                      </a:gsLst>
                      <a:lin ang="8100000" scaled="1"/>
                      <a:tileRect/>
                    </a:gradFill>
                  </a:tcPr>
                </a:tc>
                <a:tc>
                  <a:txBody>
                    <a:bodyPr/>
                    <a:lstStyle/>
                    <a:p>
                      <a:pPr fontAlgn="t"/>
                      <a:r>
                        <a:rPr lang="it-IT" sz="800" u="none">
                          <a:solidFill>
                            <a:srgbClr val="C00000"/>
                          </a:solidFill>
                          <a:effectLst/>
                        </a:rPr>
                        <a:t>N/A</a:t>
                      </a:r>
                    </a:p>
                  </a:txBody>
                  <a:tcPr marL="76200" marR="76200" marT="76200" marB="76200">
                    <a:gradFill flip="none" rotWithShape="1">
                      <a:gsLst>
                        <a:gs pos="0">
                          <a:srgbClr val="C00000">
                            <a:tint val="66000"/>
                            <a:satMod val="160000"/>
                          </a:srgbClr>
                        </a:gs>
                        <a:gs pos="50000">
                          <a:srgbClr val="C00000">
                            <a:tint val="44500"/>
                            <a:satMod val="160000"/>
                          </a:srgbClr>
                        </a:gs>
                        <a:gs pos="100000">
                          <a:srgbClr val="C00000">
                            <a:tint val="23500"/>
                            <a:satMod val="160000"/>
                          </a:srgbClr>
                        </a:gs>
                      </a:gsLst>
                      <a:lin ang="8100000" scaled="1"/>
                      <a:tileRect/>
                    </a:gradFill>
                  </a:tcPr>
                </a:tc>
                <a:tc>
                  <a:txBody>
                    <a:bodyPr/>
                    <a:lstStyle/>
                    <a:p>
                      <a:pPr fontAlgn="t"/>
                      <a:r>
                        <a:rPr lang="it-IT" sz="800" u="none">
                          <a:solidFill>
                            <a:srgbClr val="C00000"/>
                          </a:solidFill>
                          <a:effectLst/>
                        </a:rPr>
                        <a:t>AC-11, (01)</a:t>
                      </a:r>
                    </a:p>
                  </a:txBody>
                  <a:tcPr marL="76200" marR="76200" marT="76200" marB="76200">
                    <a:gradFill flip="none" rotWithShape="1">
                      <a:gsLst>
                        <a:gs pos="0">
                          <a:srgbClr val="C00000">
                            <a:tint val="66000"/>
                            <a:satMod val="160000"/>
                          </a:srgbClr>
                        </a:gs>
                        <a:gs pos="50000">
                          <a:srgbClr val="C00000">
                            <a:tint val="44500"/>
                            <a:satMod val="160000"/>
                          </a:srgbClr>
                        </a:gs>
                        <a:gs pos="100000">
                          <a:srgbClr val="C00000">
                            <a:tint val="23500"/>
                            <a:satMod val="160000"/>
                          </a:srgbClr>
                        </a:gs>
                      </a:gsLst>
                      <a:lin ang="8100000" scaled="1"/>
                      <a:tileRect/>
                    </a:gradFill>
                  </a:tcPr>
                </a:tc>
                <a:tc>
                  <a:txBody>
                    <a:bodyPr/>
                    <a:lstStyle/>
                    <a:p>
                      <a:pPr fontAlgn="t"/>
                      <a:r>
                        <a:rPr lang="it-IT" sz="800" u="none">
                          <a:solidFill>
                            <a:srgbClr val="C00000"/>
                          </a:solidFill>
                          <a:effectLst/>
                        </a:rPr>
                        <a:t>AC-11, (01)</a:t>
                      </a:r>
                    </a:p>
                  </a:txBody>
                  <a:tcPr marL="76200" marR="76200" marT="76200" marB="76200">
                    <a:gradFill flip="none" rotWithShape="1">
                      <a:gsLst>
                        <a:gs pos="0">
                          <a:srgbClr val="C00000">
                            <a:tint val="66000"/>
                            <a:satMod val="160000"/>
                          </a:srgbClr>
                        </a:gs>
                        <a:gs pos="50000">
                          <a:srgbClr val="C00000">
                            <a:tint val="44500"/>
                            <a:satMod val="160000"/>
                          </a:srgbClr>
                        </a:gs>
                        <a:gs pos="100000">
                          <a:srgbClr val="C00000">
                            <a:tint val="23500"/>
                            <a:satMod val="160000"/>
                          </a:srgbClr>
                        </a:gs>
                      </a:gsLst>
                      <a:lin ang="8100000" scaled="1"/>
                      <a:tileRect/>
                    </a:gradFill>
                  </a:tcPr>
                </a:tc>
                <a:tc>
                  <a:txBody>
                    <a:bodyPr/>
                    <a:lstStyle/>
                    <a:p>
                      <a:pPr fontAlgn="t"/>
                      <a:r>
                        <a:rPr lang="it-IT" sz="800" u="none">
                          <a:solidFill>
                            <a:srgbClr val="C00000"/>
                          </a:solidFill>
                          <a:effectLst/>
                        </a:rPr>
                        <a:t>N/A</a:t>
                      </a:r>
                    </a:p>
                  </a:txBody>
                  <a:tcPr marL="76200" marR="76200" marT="76200" marB="76200">
                    <a:gradFill flip="none" rotWithShape="1">
                      <a:gsLst>
                        <a:gs pos="0">
                          <a:srgbClr val="C00000">
                            <a:tint val="66000"/>
                            <a:satMod val="160000"/>
                          </a:srgbClr>
                        </a:gs>
                        <a:gs pos="50000">
                          <a:srgbClr val="C00000">
                            <a:tint val="44500"/>
                            <a:satMod val="160000"/>
                          </a:srgbClr>
                        </a:gs>
                        <a:gs pos="100000">
                          <a:srgbClr val="C00000">
                            <a:tint val="23500"/>
                            <a:satMod val="160000"/>
                          </a:srgbClr>
                        </a:gs>
                      </a:gsLst>
                      <a:lin ang="8100000" scaled="1"/>
                      <a:tileRect/>
                    </a:gradFill>
                  </a:tcPr>
                </a:tc>
                <a:extLst>
                  <a:ext uri="{0D108BD9-81ED-4DB2-BD59-A6C34878D82A}">
                    <a16:rowId xmlns:a16="http://schemas.microsoft.com/office/drawing/2014/main" val="670738152"/>
                  </a:ext>
                </a:extLst>
              </a:tr>
              <a:tr h="472166">
                <a:tc>
                  <a:txBody>
                    <a:bodyPr/>
                    <a:lstStyle/>
                    <a:p>
                      <a:pPr fontAlgn="t"/>
                      <a:r>
                        <a:rPr lang="it-IT" sz="800" u="none">
                          <a:solidFill>
                            <a:schemeClr val="tx1"/>
                          </a:solidFill>
                          <a:effectLst/>
                        </a:rPr>
                        <a:t>AC-12</a:t>
                      </a:r>
                    </a:p>
                  </a:txBody>
                  <a:tcPr marL="76200" marR="76200" marT="76200" marB="76200"/>
                </a:tc>
                <a:tc>
                  <a:txBody>
                    <a:bodyPr/>
                    <a:lstStyle/>
                    <a:p>
                      <a:pPr fontAlgn="t"/>
                      <a:r>
                        <a:rPr lang="it-IT" sz="800" u="none">
                          <a:solidFill>
                            <a:schemeClr val="tx1"/>
                          </a:solidFill>
                          <a:effectLst/>
                        </a:rPr>
                        <a:t>SESSION TERMINATION</a:t>
                      </a:r>
                    </a:p>
                  </a:txBody>
                  <a:tcPr marL="76200" marR="76200" marT="76200" marB="76200"/>
                </a:tc>
                <a:tc>
                  <a:txBody>
                    <a:bodyPr/>
                    <a:lstStyle/>
                    <a:p>
                      <a:pPr fontAlgn="t"/>
                      <a:r>
                        <a:rPr lang="it-IT" sz="800" u="none">
                          <a:solidFill>
                            <a:schemeClr val="tx1"/>
                          </a:solidFill>
                          <a:effectLst/>
                        </a:rPr>
                        <a:t>N/A</a:t>
                      </a:r>
                    </a:p>
                  </a:txBody>
                  <a:tcPr marL="76200" marR="76200" marT="76200" marB="76200"/>
                </a:tc>
                <a:tc>
                  <a:txBody>
                    <a:bodyPr/>
                    <a:lstStyle/>
                    <a:p>
                      <a:pPr fontAlgn="t"/>
                      <a:r>
                        <a:rPr lang="it-IT" sz="800" u="none">
                          <a:solidFill>
                            <a:schemeClr val="tx1"/>
                          </a:solidFill>
                          <a:effectLst/>
                        </a:rPr>
                        <a:t>AC-12</a:t>
                      </a:r>
                    </a:p>
                  </a:txBody>
                  <a:tcPr marL="76200" marR="76200" marT="76200" marB="76200"/>
                </a:tc>
                <a:tc>
                  <a:txBody>
                    <a:bodyPr/>
                    <a:lstStyle/>
                    <a:p>
                      <a:pPr fontAlgn="t"/>
                      <a:r>
                        <a:rPr lang="it-IT" sz="800" u="none">
                          <a:solidFill>
                            <a:schemeClr val="accent6">
                              <a:lumMod val="75000"/>
                            </a:schemeClr>
                          </a:solidFill>
                          <a:effectLst/>
                        </a:rPr>
                        <a:t>AC-12, (01), (02)</a:t>
                      </a:r>
                    </a:p>
                  </a:txBody>
                  <a:tcPr marL="76200" marR="76200" marT="76200" marB="76200"/>
                </a:tc>
                <a:tc>
                  <a:txBody>
                    <a:bodyPr/>
                    <a:lstStyle/>
                    <a:p>
                      <a:pPr fontAlgn="t"/>
                      <a:r>
                        <a:rPr lang="it-IT" sz="800" u="none">
                          <a:solidFill>
                            <a:schemeClr val="tx1"/>
                          </a:solidFill>
                          <a:effectLst/>
                        </a:rPr>
                        <a:t>N/A</a:t>
                      </a:r>
                    </a:p>
                  </a:txBody>
                  <a:tcPr marL="76200" marR="76200" marT="76200" marB="76200"/>
                </a:tc>
                <a:extLst>
                  <a:ext uri="{0D108BD9-81ED-4DB2-BD59-A6C34878D82A}">
                    <a16:rowId xmlns:a16="http://schemas.microsoft.com/office/drawing/2014/main" val="1719028452"/>
                  </a:ext>
                </a:extLst>
              </a:tr>
              <a:tr h="344721">
                <a:tc>
                  <a:txBody>
                    <a:bodyPr/>
                    <a:lstStyle/>
                    <a:p>
                      <a:pPr fontAlgn="t"/>
                      <a:r>
                        <a:rPr lang="it-IT" sz="800" u="none">
                          <a:solidFill>
                            <a:srgbClr val="C00000"/>
                          </a:solidFill>
                          <a:effectLst/>
                        </a:rPr>
                        <a:t>AC-13</a:t>
                      </a:r>
                    </a:p>
                  </a:txBody>
                  <a:tcPr marL="76200" marR="76200" marT="76200" marB="76200">
                    <a:gradFill flip="none" rotWithShape="1">
                      <a:gsLst>
                        <a:gs pos="0">
                          <a:srgbClr val="C00000">
                            <a:tint val="66000"/>
                            <a:satMod val="160000"/>
                          </a:srgbClr>
                        </a:gs>
                        <a:gs pos="50000">
                          <a:srgbClr val="C00000">
                            <a:tint val="44500"/>
                            <a:satMod val="160000"/>
                          </a:srgbClr>
                        </a:gs>
                        <a:gs pos="100000">
                          <a:srgbClr val="C00000">
                            <a:tint val="23500"/>
                            <a:satMod val="160000"/>
                          </a:srgbClr>
                        </a:gs>
                      </a:gsLst>
                      <a:lin ang="8100000" scaled="1"/>
                      <a:tileRect/>
                    </a:gradFill>
                  </a:tcPr>
                </a:tc>
                <a:tc>
                  <a:txBody>
                    <a:bodyPr/>
                    <a:lstStyle/>
                    <a:p>
                      <a:pPr fontAlgn="t"/>
                      <a:r>
                        <a:rPr lang="en-US" sz="800" u="none">
                          <a:solidFill>
                            <a:srgbClr val="C00000"/>
                          </a:solidFill>
                          <a:effectLst/>
                        </a:rPr>
                        <a:t>SUPERVISION AND REVIEW — ACCESS CONTROL</a:t>
                      </a:r>
                    </a:p>
                  </a:txBody>
                  <a:tcPr marL="76200" marR="76200" marT="76200" marB="76200">
                    <a:gradFill flip="none" rotWithShape="1">
                      <a:gsLst>
                        <a:gs pos="0">
                          <a:srgbClr val="C00000">
                            <a:tint val="66000"/>
                            <a:satMod val="160000"/>
                          </a:srgbClr>
                        </a:gs>
                        <a:gs pos="50000">
                          <a:srgbClr val="C00000">
                            <a:tint val="44500"/>
                            <a:satMod val="160000"/>
                          </a:srgbClr>
                        </a:gs>
                        <a:gs pos="100000">
                          <a:srgbClr val="C00000">
                            <a:tint val="23500"/>
                            <a:satMod val="160000"/>
                          </a:srgbClr>
                        </a:gs>
                      </a:gsLst>
                      <a:lin ang="8100000" scaled="1"/>
                      <a:tileRect/>
                    </a:gradFill>
                  </a:tcPr>
                </a:tc>
                <a:tc>
                  <a:txBody>
                    <a:bodyPr/>
                    <a:lstStyle/>
                    <a:p>
                      <a:pPr fontAlgn="t"/>
                      <a:r>
                        <a:rPr lang="it-IT" sz="800" u="none">
                          <a:solidFill>
                            <a:srgbClr val="C00000"/>
                          </a:solidFill>
                          <a:effectLst/>
                        </a:rPr>
                        <a:t>N/A</a:t>
                      </a:r>
                    </a:p>
                  </a:txBody>
                  <a:tcPr marL="76200" marR="76200" marT="76200" marB="76200">
                    <a:gradFill flip="none" rotWithShape="1">
                      <a:gsLst>
                        <a:gs pos="0">
                          <a:srgbClr val="C00000">
                            <a:tint val="66000"/>
                            <a:satMod val="160000"/>
                          </a:srgbClr>
                        </a:gs>
                        <a:gs pos="50000">
                          <a:srgbClr val="C00000">
                            <a:tint val="44500"/>
                            <a:satMod val="160000"/>
                          </a:srgbClr>
                        </a:gs>
                        <a:gs pos="100000">
                          <a:srgbClr val="C00000">
                            <a:tint val="23500"/>
                            <a:satMod val="160000"/>
                          </a:srgbClr>
                        </a:gs>
                      </a:gsLst>
                      <a:lin ang="8100000" scaled="1"/>
                      <a:tileRect/>
                    </a:gradFill>
                  </a:tcPr>
                </a:tc>
                <a:tc>
                  <a:txBody>
                    <a:bodyPr/>
                    <a:lstStyle/>
                    <a:p>
                      <a:pPr fontAlgn="t"/>
                      <a:r>
                        <a:rPr lang="it-IT" sz="800" u="none">
                          <a:solidFill>
                            <a:srgbClr val="C00000"/>
                          </a:solidFill>
                          <a:effectLst/>
                        </a:rPr>
                        <a:t>N/A</a:t>
                      </a:r>
                    </a:p>
                  </a:txBody>
                  <a:tcPr marL="76200" marR="76200" marT="76200" marB="76200">
                    <a:gradFill flip="none" rotWithShape="1">
                      <a:gsLst>
                        <a:gs pos="0">
                          <a:srgbClr val="C00000">
                            <a:tint val="66000"/>
                            <a:satMod val="160000"/>
                          </a:srgbClr>
                        </a:gs>
                        <a:gs pos="50000">
                          <a:srgbClr val="C00000">
                            <a:tint val="44500"/>
                            <a:satMod val="160000"/>
                          </a:srgbClr>
                        </a:gs>
                        <a:gs pos="100000">
                          <a:srgbClr val="C00000">
                            <a:tint val="23500"/>
                            <a:satMod val="160000"/>
                          </a:srgbClr>
                        </a:gs>
                      </a:gsLst>
                      <a:lin ang="8100000" scaled="1"/>
                      <a:tileRect/>
                    </a:gradFill>
                  </a:tcPr>
                </a:tc>
                <a:tc>
                  <a:txBody>
                    <a:bodyPr/>
                    <a:lstStyle/>
                    <a:p>
                      <a:pPr fontAlgn="t"/>
                      <a:r>
                        <a:rPr lang="it-IT" sz="800" u="none">
                          <a:solidFill>
                            <a:srgbClr val="C00000"/>
                          </a:solidFill>
                          <a:effectLst/>
                        </a:rPr>
                        <a:t>N/A</a:t>
                      </a:r>
                    </a:p>
                  </a:txBody>
                  <a:tcPr marL="76200" marR="76200" marT="76200" marB="76200">
                    <a:gradFill flip="none" rotWithShape="1">
                      <a:gsLst>
                        <a:gs pos="0">
                          <a:srgbClr val="C00000">
                            <a:tint val="66000"/>
                            <a:satMod val="160000"/>
                          </a:srgbClr>
                        </a:gs>
                        <a:gs pos="50000">
                          <a:srgbClr val="C00000">
                            <a:tint val="44500"/>
                            <a:satMod val="160000"/>
                          </a:srgbClr>
                        </a:gs>
                        <a:gs pos="100000">
                          <a:srgbClr val="C00000">
                            <a:tint val="23500"/>
                            <a:satMod val="160000"/>
                          </a:srgbClr>
                        </a:gs>
                      </a:gsLst>
                      <a:lin ang="8100000" scaled="1"/>
                      <a:tileRect/>
                    </a:gradFill>
                  </a:tcPr>
                </a:tc>
                <a:tc>
                  <a:txBody>
                    <a:bodyPr/>
                    <a:lstStyle/>
                    <a:p>
                      <a:pPr fontAlgn="t"/>
                      <a:r>
                        <a:rPr lang="it-IT" sz="800" u="none">
                          <a:solidFill>
                            <a:srgbClr val="C00000"/>
                          </a:solidFill>
                          <a:effectLst/>
                        </a:rPr>
                        <a:t>N/A</a:t>
                      </a:r>
                    </a:p>
                  </a:txBody>
                  <a:tcPr marL="76200" marR="76200" marT="76200" marB="76200">
                    <a:gradFill flip="none" rotWithShape="1">
                      <a:gsLst>
                        <a:gs pos="0">
                          <a:srgbClr val="C00000">
                            <a:tint val="66000"/>
                            <a:satMod val="160000"/>
                          </a:srgbClr>
                        </a:gs>
                        <a:gs pos="50000">
                          <a:srgbClr val="C00000">
                            <a:tint val="44500"/>
                            <a:satMod val="160000"/>
                          </a:srgbClr>
                        </a:gs>
                        <a:gs pos="100000">
                          <a:srgbClr val="C00000">
                            <a:tint val="23500"/>
                            <a:satMod val="160000"/>
                          </a:srgbClr>
                        </a:gs>
                      </a:gsLst>
                      <a:lin ang="8100000" scaled="1"/>
                      <a:tileRect/>
                    </a:gradFill>
                  </a:tcPr>
                </a:tc>
                <a:extLst>
                  <a:ext uri="{0D108BD9-81ED-4DB2-BD59-A6C34878D82A}">
                    <a16:rowId xmlns:a16="http://schemas.microsoft.com/office/drawing/2014/main" val="1031201035"/>
                  </a:ext>
                </a:extLst>
              </a:tr>
              <a:tr h="344721">
                <a:tc>
                  <a:txBody>
                    <a:bodyPr/>
                    <a:lstStyle/>
                    <a:p>
                      <a:pPr fontAlgn="t"/>
                      <a:r>
                        <a:rPr lang="it-IT" sz="800" u="none">
                          <a:solidFill>
                            <a:srgbClr val="C00000"/>
                          </a:solidFill>
                          <a:effectLst/>
                        </a:rPr>
                        <a:t>AC-14</a:t>
                      </a:r>
                    </a:p>
                  </a:txBody>
                  <a:tcPr marL="76200" marR="76200" marT="76200" marB="76200">
                    <a:gradFill flip="none" rotWithShape="1">
                      <a:gsLst>
                        <a:gs pos="0">
                          <a:srgbClr val="C00000">
                            <a:tint val="66000"/>
                            <a:satMod val="160000"/>
                          </a:srgbClr>
                        </a:gs>
                        <a:gs pos="50000">
                          <a:srgbClr val="C00000">
                            <a:tint val="44500"/>
                            <a:satMod val="160000"/>
                          </a:srgbClr>
                        </a:gs>
                        <a:gs pos="100000">
                          <a:srgbClr val="C00000">
                            <a:tint val="23500"/>
                            <a:satMod val="160000"/>
                          </a:srgbClr>
                        </a:gs>
                      </a:gsLst>
                      <a:lin ang="8100000" scaled="1"/>
                      <a:tileRect/>
                    </a:gradFill>
                  </a:tcPr>
                </a:tc>
                <a:tc>
                  <a:txBody>
                    <a:bodyPr/>
                    <a:lstStyle/>
                    <a:p>
                      <a:pPr fontAlgn="t"/>
                      <a:r>
                        <a:rPr lang="en-US" sz="800" u="none">
                          <a:solidFill>
                            <a:srgbClr val="C00000"/>
                          </a:solidFill>
                          <a:effectLst/>
                        </a:rPr>
                        <a:t>PERMITTED ACTIONS WITHOUT IDENTIFICATION OR AUTHENTICATION</a:t>
                      </a:r>
                    </a:p>
                  </a:txBody>
                  <a:tcPr marL="76200" marR="76200" marT="76200" marB="76200">
                    <a:gradFill flip="none" rotWithShape="1">
                      <a:gsLst>
                        <a:gs pos="0">
                          <a:srgbClr val="C00000">
                            <a:tint val="66000"/>
                            <a:satMod val="160000"/>
                          </a:srgbClr>
                        </a:gs>
                        <a:gs pos="50000">
                          <a:srgbClr val="C00000">
                            <a:tint val="44500"/>
                            <a:satMod val="160000"/>
                          </a:srgbClr>
                        </a:gs>
                        <a:gs pos="100000">
                          <a:srgbClr val="C00000">
                            <a:tint val="23500"/>
                            <a:satMod val="160000"/>
                          </a:srgbClr>
                        </a:gs>
                      </a:gsLst>
                      <a:lin ang="8100000" scaled="1"/>
                      <a:tileRect/>
                    </a:gradFill>
                  </a:tcPr>
                </a:tc>
                <a:tc>
                  <a:txBody>
                    <a:bodyPr/>
                    <a:lstStyle/>
                    <a:p>
                      <a:pPr fontAlgn="t"/>
                      <a:r>
                        <a:rPr lang="it-IT" sz="800" u="none">
                          <a:solidFill>
                            <a:srgbClr val="C00000"/>
                          </a:solidFill>
                          <a:effectLst/>
                        </a:rPr>
                        <a:t>AC-14</a:t>
                      </a:r>
                    </a:p>
                  </a:txBody>
                  <a:tcPr marL="76200" marR="76200" marT="76200" marB="76200">
                    <a:gradFill flip="none" rotWithShape="1">
                      <a:gsLst>
                        <a:gs pos="0">
                          <a:srgbClr val="C00000">
                            <a:tint val="66000"/>
                            <a:satMod val="160000"/>
                          </a:srgbClr>
                        </a:gs>
                        <a:gs pos="50000">
                          <a:srgbClr val="C00000">
                            <a:tint val="44500"/>
                            <a:satMod val="160000"/>
                          </a:srgbClr>
                        </a:gs>
                        <a:gs pos="100000">
                          <a:srgbClr val="C00000">
                            <a:tint val="23500"/>
                            <a:satMod val="160000"/>
                          </a:srgbClr>
                        </a:gs>
                      </a:gsLst>
                      <a:lin ang="8100000" scaled="1"/>
                      <a:tileRect/>
                    </a:gradFill>
                  </a:tcPr>
                </a:tc>
                <a:tc>
                  <a:txBody>
                    <a:bodyPr/>
                    <a:lstStyle/>
                    <a:p>
                      <a:pPr fontAlgn="t"/>
                      <a:r>
                        <a:rPr lang="it-IT" sz="800" u="none">
                          <a:solidFill>
                            <a:srgbClr val="C00000"/>
                          </a:solidFill>
                          <a:effectLst/>
                        </a:rPr>
                        <a:t>AC-14</a:t>
                      </a:r>
                    </a:p>
                  </a:txBody>
                  <a:tcPr marL="76200" marR="76200" marT="76200" marB="76200">
                    <a:gradFill flip="none" rotWithShape="1">
                      <a:gsLst>
                        <a:gs pos="0">
                          <a:srgbClr val="C00000">
                            <a:tint val="66000"/>
                            <a:satMod val="160000"/>
                          </a:srgbClr>
                        </a:gs>
                        <a:gs pos="50000">
                          <a:srgbClr val="C00000">
                            <a:tint val="44500"/>
                            <a:satMod val="160000"/>
                          </a:srgbClr>
                        </a:gs>
                        <a:gs pos="100000">
                          <a:srgbClr val="C00000">
                            <a:tint val="23500"/>
                            <a:satMod val="160000"/>
                          </a:srgbClr>
                        </a:gs>
                      </a:gsLst>
                      <a:lin ang="8100000" scaled="1"/>
                      <a:tileRect/>
                    </a:gradFill>
                  </a:tcPr>
                </a:tc>
                <a:tc>
                  <a:txBody>
                    <a:bodyPr/>
                    <a:lstStyle/>
                    <a:p>
                      <a:pPr fontAlgn="t"/>
                      <a:r>
                        <a:rPr lang="it-IT" sz="800" u="none">
                          <a:solidFill>
                            <a:srgbClr val="C00000"/>
                          </a:solidFill>
                          <a:effectLst/>
                        </a:rPr>
                        <a:t>AC-14</a:t>
                      </a:r>
                    </a:p>
                  </a:txBody>
                  <a:tcPr marL="76200" marR="76200" marT="76200" marB="76200">
                    <a:gradFill flip="none" rotWithShape="1">
                      <a:gsLst>
                        <a:gs pos="0">
                          <a:srgbClr val="C00000">
                            <a:tint val="66000"/>
                            <a:satMod val="160000"/>
                          </a:srgbClr>
                        </a:gs>
                        <a:gs pos="50000">
                          <a:srgbClr val="C00000">
                            <a:tint val="44500"/>
                            <a:satMod val="160000"/>
                          </a:srgbClr>
                        </a:gs>
                        <a:gs pos="100000">
                          <a:srgbClr val="C00000">
                            <a:tint val="23500"/>
                            <a:satMod val="160000"/>
                          </a:srgbClr>
                        </a:gs>
                      </a:gsLst>
                      <a:lin ang="8100000" scaled="1"/>
                      <a:tileRect/>
                    </a:gradFill>
                  </a:tcPr>
                </a:tc>
                <a:tc>
                  <a:txBody>
                    <a:bodyPr/>
                    <a:lstStyle/>
                    <a:p>
                      <a:pPr fontAlgn="t"/>
                      <a:r>
                        <a:rPr lang="it-IT" sz="800" u="none">
                          <a:solidFill>
                            <a:srgbClr val="C00000"/>
                          </a:solidFill>
                          <a:effectLst/>
                        </a:rPr>
                        <a:t>N/A</a:t>
                      </a:r>
                    </a:p>
                  </a:txBody>
                  <a:tcPr marL="76200" marR="76200" marT="76200" marB="76200">
                    <a:gradFill flip="none" rotWithShape="1">
                      <a:gsLst>
                        <a:gs pos="0">
                          <a:srgbClr val="C00000">
                            <a:tint val="66000"/>
                            <a:satMod val="160000"/>
                          </a:srgbClr>
                        </a:gs>
                        <a:gs pos="50000">
                          <a:srgbClr val="C00000">
                            <a:tint val="44500"/>
                            <a:satMod val="160000"/>
                          </a:srgbClr>
                        </a:gs>
                        <a:gs pos="100000">
                          <a:srgbClr val="C00000">
                            <a:tint val="23500"/>
                            <a:satMod val="160000"/>
                          </a:srgbClr>
                        </a:gs>
                      </a:gsLst>
                      <a:lin ang="8100000" scaled="1"/>
                      <a:tileRect/>
                    </a:gradFill>
                  </a:tcPr>
                </a:tc>
                <a:extLst>
                  <a:ext uri="{0D108BD9-81ED-4DB2-BD59-A6C34878D82A}">
                    <a16:rowId xmlns:a16="http://schemas.microsoft.com/office/drawing/2014/main" val="1141799948"/>
                  </a:ext>
                </a:extLst>
              </a:tr>
              <a:tr h="344721">
                <a:tc>
                  <a:txBody>
                    <a:bodyPr/>
                    <a:lstStyle/>
                    <a:p>
                      <a:pPr fontAlgn="t"/>
                      <a:r>
                        <a:rPr lang="it-IT" sz="800" u="none">
                          <a:solidFill>
                            <a:srgbClr val="C00000"/>
                          </a:solidFill>
                          <a:effectLst/>
                        </a:rPr>
                        <a:t>AC-15</a:t>
                      </a:r>
                    </a:p>
                  </a:txBody>
                  <a:tcPr marL="76200" marR="76200" marT="76200" marB="76200">
                    <a:gradFill flip="none" rotWithShape="1">
                      <a:gsLst>
                        <a:gs pos="0">
                          <a:srgbClr val="C00000">
                            <a:tint val="66000"/>
                            <a:satMod val="160000"/>
                          </a:srgbClr>
                        </a:gs>
                        <a:gs pos="50000">
                          <a:srgbClr val="C00000">
                            <a:tint val="44500"/>
                            <a:satMod val="160000"/>
                          </a:srgbClr>
                        </a:gs>
                        <a:gs pos="100000">
                          <a:srgbClr val="C00000">
                            <a:tint val="23500"/>
                            <a:satMod val="160000"/>
                          </a:srgbClr>
                        </a:gs>
                      </a:gsLst>
                      <a:lin ang="8100000" scaled="1"/>
                      <a:tileRect/>
                    </a:gradFill>
                  </a:tcPr>
                </a:tc>
                <a:tc>
                  <a:txBody>
                    <a:bodyPr/>
                    <a:lstStyle/>
                    <a:p>
                      <a:pPr fontAlgn="t"/>
                      <a:r>
                        <a:rPr lang="it-IT" sz="800" u="none">
                          <a:solidFill>
                            <a:srgbClr val="C00000"/>
                          </a:solidFill>
                          <a:effectLst/>
                        </a:rPr>
                        <a:t>AUTOMATED MARKING</a:t>
                      </a:r>
                    </a:p>
                  </a:txBody>
                  <a:tcPr marL="76200" marR="76200" marT="76200" marB="76200">
                    <a:gradFill flip="none" rotWithShape="1">
                      <a:gsLst>
                        <a:gs pos="0">
                          <a:srgbClr val="C00000">
                            <a:tint val="66000"/>
                            <a:satMod val="160000"/>
                          </a:srgbClr>
                        </a:gs>
                        <a:gs pos="50000">
                          <a:srgbClr val="C00000">
                            <a:tint val="44500"/>
                            <a:satMod val="160000"/>
                          </a:srgbClr>
                        </a:gs>
                        <a:gs pos="100000">
                          <a:srgbClr val="C00000">
                            <a:tint val="23500"/>
                            <a:satMod val="160000"/>
                          </a:srgbClr>
                        </a:gs>
                      </a:gsLst>
                      <a:lin ang="8100000" scaled="1"/>
                      <a:tileRect/>
                    </a:gradFill>
                  </a:tcPr>
                </a:tc>
                <a:tc>
                  <a:txBody>
                    <a:bodyPr/>
                    <a:lstStyle/>
                    <a:p>
                      <a:pPr fontAlgn="t"/>
                      <a:r>
                        <a:rPr lang="it-IT" sz="800" u="none">
                          <a:solidFill>
                            <a:srgbClr val="C00000"/>
                          </a:solidFill>
                          <a:effectLst/>
                        </a:rPr>
                        <a:t>N/A</a:t>
                      </a:r>
                    </a:p>
                  </a:txBody>
                  <a:tcPr marL="76200" marR="76200" marT="76200" marB="76200">
                    <a:gradFill flip="none" rotWithShape="1">
                      <a:gsLst>
                        <a:gs pos="0">
                          <a:srgbClr val="C00000">
                            <a:tint val="66000"/>
                            <a:satMod val="160000"/>
                          </a:srgbClr>
                        </a:gs>
                        <a:gs pos="50000">
                          <a:srgbClr val="C00000">
                            <a:tint val="44500"/>
                            <a:satMod val="160000"/>
                          </a:srgbClr>
                        </a:gs>
                        <a:gs pos="100000">
                          <a:srgbClr val="C00000">
                            <a:tint val="23500"/>
                            <a:satMod val="160000"/>
                          </a:srgbClr>
                        </a:gs>
                      </a:gsLst>
                      <a:lin ang="8100000" scaled="1"/>
                      <a:tileRect/>
                    </a:gradFill>
                  </a:tcPr>
                </a:tc>
                <a:tc>
                  <a:txBody>
                    <a:bodyPr/>
                    <a:lstStyle/>
                    <a:p>
                      <a:pPr fontAlgn="t"/>
                      <a:r>
                        <a:rPr lang="it-IT" sz="800" u="none">
                          <a:solidFill>
                            <a:srgbClr val="C00000"/>
                          </a:solidFill>
                          <a:effectLst/>
                        </a:rPr>
                        <a:t>N/A</a:t>
                      </a:r>
                    </a:p>
                  </a:txBody>
                  <a:tcPr marL="76200" marR="76200" marT="76200" marB="76200">
                    <a:gradFill flip="none" rotWithShape="1">
                      <a:gsLst>
                        <a:gs pos="0">
                          <a:srgbClr val="C00000">
                            <a:tint val="66000"/>
                            <a:satMod val="160000"/>
                          </a:srgbClr>
                        </a:gs>
                        <a:gs pos="50000">
                          <a:srgbClr val="C00000">
                            <a:tint val="44500"/>
                            <a:satMod val="160000"/>
                          </a:srgbClr>
                        </a:gs>
                        <a:gs pos="100000">
                          <a:srgbClr val="C00000">
                            <a:tint val="23500"/>
                            <a:satMod val="160000"/>
                          </a:srgbClr>
                        </a:gs>
                      </a:gsLst>
                      <a:lin ang="8100000" scaled="1"/>
                      <a:tileRect/>
                    </a:gradFill>
                  </a:tcPr>
                </a:tc>
                <a:tc>
                  <a:txBody>
                    <a:bodyPr/>
                    <a:lstStyle/>
                    <a:p>
                      <a:pPr fontAlgn="t"/>
                      <a:r>
                        <a:rPr lang="it-IT" sz="800" u="none">
                          <a:solidFill>
                            <a:srgbClr val="C00000"/>
                          </a:solidFill>
                          <a:effectLst/>
                        </a:rPr>
                        <a:t>N/A</a:t>
                      </a:r>
                    </a:p>
                  </a:txBody>
                  <a:tcPr marL="76200" marR="76200" marT="76200" marB="76200">
                    <a:gradFill flip="none" rotWithShape="1">
                      <a:gsLst>
                        <a:gs pos="0">
                          <a:srgbClr val="C00000">
                            <a:tint val="66000"/>
                            <a:satMod val="160000"/>
                          </a:srgbClr>
                        </a:gs>
                        <a:gs pos="50000">
                          <a:srgbClr val="C00000">
                            <a:tint val="44500"/>
                            <a:satMod val="160000"/>
                          </a:srgbClr>
                        </a:gs>
                        <a:gs pos="100000">
                          <a:srgbClr val="C00000">
                            <a:tint val="23500"/>
                            <a:satMod val="160000"/>
                          </a:srgbClr>
                        </a:gs>
                      </a:gsLst>
                      <a:lin ang="8100000" scaled="1"/>
                      <a:tileRect/>
                    </a:gradFill>
                  </a:tcPr>
                </a:tc>
                <a:tc>
                  <a:txBody>
                    <a:bodyPr/>
                    <a:lstStyle/>
                    <a:p>
                      <a:pPr fontAlgn="t"/>
                      <a:r>
                        <a:rPr lang="it-IT" sz="800" u="none">
                          <a:solidFill>
                            <a:srgbClr val="C00000"/>
                          </a:solidFill>
                          <a:effectLst/>
                        </a:rPr>
                        <a:t>N/A</a:t>
                      </a:r>
                    </a:p>
                  </a:txBody>
                  <a:tcPr marL="76200" marR="76200" marT="76200" marB="76200">
                    <a:gradFill flip="none" rotWithShape="1">
                      <a:gsLst>
                        <a:gs pos="0">
                          <a:srgbClr val="C00000">
                            <a:tint val="66000"/>
                            <a:satMod val="160000"/>
                          </a:srgbClr>
                        </a:gs>
                        <a:gs pos="50000">
                          <a:srgbClr val="C00000">
                            <a:tint val="44500"/>
                            <a:satMod val="160000"/>
                          </a:srgbClr>
                        </a:gs>
                        <a:gs pos="100000">
                          <a:srgbClr val="C00000">
                            <a:tint val="23500"/>
                            <a:satMod val="160000"/>
                          </a:srgbClr>
                        </a:gs>
                      </a:gsLst>
                      <a:lin ang="8100000" scaled="1"/>
                      <a:tileRect/>
                    </a:gradFill>
                  </a:tcPr>
                </a:tc>
                <a:extLst>
                  <a:ext uri="{0D108BD9-81ED-4DB2-BD59-A6C34878D82A}">
                    <a16:rowId xmlns:a16="http://schemas.microsoft.com/office/drawing/2014/main" val="135220153"/>
                  </a:ext>
                </a:extLst>
              </a:tr>
              <a:tr h="472166">
                <a:tc>
                  <a:txBody>
                    <a:bodyPr/>
                    <a:lstStyle/>
                    <a:p>
                      <a:pPr fontAlgn="t"/>
                      <a:r>
                        <a:rPr lang="it-IT" sz="800" u="none">
                          <a:solidFill>
                            <a:srgbClr val="C00000"/>
                          </a:solidFill>
                          <a:effectLst/>
                        </a:rPr>
                        <a:t>AC-16</a:t>
                      </a:r>
                    </a:p>
                  </a:txBody>
                  <a:tcPr marL="76200" marR="76200" marT="76200" marB="76200">
                    <a:gradFill flip="none" rotWithShape="1">
                      <a:gsLst>
                        <a:gs pos="0">
                          <a:srgbClr val="C00000">
                            <a:tint val="66000"/>
                            <a:satMod val="160000"/>
                          </a:srgbClr>
                        </a:gs>
                        <a:gs pos="50000">
                          <a:srgbClr val="C00000">
                            <a:tint val="44500"/>
                            <a:satMod val="160000"/>
                          </a:srgbClr>
                        </a:gs>
                        <a:gs pos="100000">
                          <a:srgbClr val="C00000">
                            <a:tint val="23500"/>
                            <a:satMod val="160000"/>
                          </a:srgbClr>
                        </a:gs>
                      </a:gsLst>
                      <a:lin ang="8100000" scaled="1"/>
                      <a:tileRect/>
                    </a:gradFill>
                  </a:tcPr>
                </a:tc>
                <a:tc>
                  <a:txBody>
                    <a:bodyPr/>
                    <a:lstStyle/>
                    <a:p>
                      <a:pPr fontAlgn="t"/>
                      <a:r>
                        <a:rPr lang="it-IT" sz="800" u="none">
                          <a:solidFill>
                            <a:srgbClr val="C00000"/>
                          </a:solidFill>
                          <a:effectLst/>
                        </a:rPr>
                        <a:t>SECURITY AND PRIVACY ATTRIBUTES</a:t>
                      </a:r>
                    </a:p>
                  </a:txBody>
                  <a:tcPr marL="76200" marR="76200" marT="76200" marB="76200">
                    <a:gradFill flip="none" rotWithShape="1">
                      <a:gsLst>
                        <a:gs pos="0">
                          <a:srgbClr val="C00000">
                            <a:tint val="66000"/>
                            <a:satMod val="160000"/>
                          </a:srgbClr>
                        </a:gs>
                        <a:gs pos="50000">
                          <a:srgbClr val="C00000">
                            <a:tint val="44500"/>
                            <a:satMod val="160000"/>
                          </a:srgbClr>
                        </a:gs>
                        <a:gs pos="100000">
                          <a:srgbClr val="C00000">
                            <a:tint val="23500"/>
                            <a:satMod val="160000"/>
                          </a:srgbClr>
                        </a:gs>
                      </a:gsLst>
                      <a:lin ang="8100000" scaled="1"/>
                      <a:tileRect/>
                    </a:gradFill>
                  </a:tcPr>
                </a:tc>
                <a:tc>
                  <a:txBody>
                    <a:bodyPr/>
                    <a:lstStyle/>
                    <a:p>
                      <a:pPr fontAlgn="t"/>
                      <a:r>
                        <a:rPr lang="it-IT" sz="800" u="none">
                          <a:solidFill>
                            <a:srgbClr val="C00000"/>
                          </a:solidFill>
                          <a:effectLst/>
                        </a:rPr>
                        <a:t>N/A</a:t>
                      </a:r>
                    </a:p>
                  </a:txBody>
                  <a:tcPr marL="76200" marR="76200" marT="76200" marB="76200">
                    <a:gradFill flip="none" rotWithShape="1">
                      <a:gsLst>
                        <a:gs pos="0">
                          <a:srgbClr val="C00000">
                            <a:tint val="66000"/>
                            <a:satMod val="160000"/>
                          </a:srgbClr>
                        </a:gs>
                        <a:gs pos="50000">
                          <a:srgbClr val="C00000">
                            <a:tint val="44500"/>
                            <a:satMod val="160000"/>
                          </a:srgbClr>
                        </a:gs>
                        <a:gs pos="100000">
                          <a:srgbClr val="C00000">
                            <a:tint val="23500"/>
                            <a:satMod val="160000"/>
                          </a:srgbClr>
                        </a:gs>
                      </a:gsLst>
                      <a:lin ang="8100000" scaled="1"/>
                      <a:tileRect/>
                    </a:gradFill>
                  </a:tcPr>
                </a:tc>
                <a:tc>
                  <a:txBody>
                    <a:bodyPr/>
                    <a:lstStyle/>
                    <a:p>
                      <a:pPr fontAlgn="t"/>
                      <a:r>
                        <a:rPr lang="it-IT" sz="800" u="none">
                          <a:solidFill>
                            <a:srgbClr val="C00000"/>
                          </a:solidFill>
                          <a:effectLst/>
                        </a:rPr>
                        <a:t>N/A</a:t>
                      </a:r>
                    </a:p>
                  </a:txBody>
                  <a:tcPr marL="76200" marR="76200" marT="76200" marB="76200">
                    <a:gradFill flip="none" rotWithShape="1">
                      <a:gsLst>
                        <a:gs pos="0">
                          <a:srgbClr val="C00000">
                            <a:tint val="66000"/>
                            <a:satMod val="160000"/>
                          </a:srgbClr>
                        </a:gs>
                        <a:gs pos="50000">
                          <a:srgbClr val="C00000">
                            <a:tint val="44500"/>
                            <a:satMod val="160000"/>
                          </a:srgbClr>
                        </a:gs>
                        <a:gs pos="100000">
                          <a:srgbClr val="C00000">
                            <a:tint val="23500"/>
                            <a:satMod val="160000"/>
                          </a:srgbClr>
                        </a:gs>
                      </a:gsLst>
                      <a:lin ang="8100000" scaled="1"/>
                      <a:tileRect/>
                    </a:gradFill>
                  </a:tcPr>
                </a:tc>
                <a:tc>
                  <a:txBody>
                    <a:bodyPr/>
                    <a:lstStyle/>
                    <a:p>
                      <a:pPr fontAlgn="t"/>
                      <a:r>
                        <a:rPr lang="it-IT" sz="800" u="none">
                          <a:solidFill>
                            <a:srgbClr val="C00000"/>
                          </a:solidFill>
                          <a:effectLst/>
                        </a:rPr>
                        <a:t>N/A</a:t>
                      </a:r>
                    </a:p>
                  </a:txBody>
                  <a:tcPr marL="76200" marR="76200" marT="76200" marB="76200">
                    <a:gradFill flip="none" rotWithShape="1">
                      <a:gsLst>
                        <a:gs pos="0">
                          <a:srgbClr val="C00000">
                            <a:tint val="66000"/>
                            <a:satMod val="160000"/>
                          </a:srgbClr>
                        </a:gs>
                        <a:gs pos="50000">
                          <a:srgbClr val="C00000">
                            <a:tint val="44500"/>
                            <a:satMod val="160000"/>
                          </a:srgbClr>
                        </a:gs>
                        <a:gs pos="100000">
                          <a:srgbClr val="C00000">
                            <a:tint val="23500"/>
                            <a:satMod val="160000"/>
                          </a:srgbClr>
                        </a:gs>
                      </a:gsLst>
                      <a:lin ang="8100000" scaled="1"/>
                      <a:tileRect/>
                    </a:gradFill>
                  </a:tcPr>
                </a:tc>
                <a:tc>
                  <a:txBody>
                    <a:bodyPr/>
                    <a:lstStyle/>
                    <a:p>
                      <a:pPr fontAlgn="t"/>
                      <a:r>
                        <a:rPr lang="it-IT" sz="800" u="none">
                          <a:solidFill>
                            <a:srgbClr val="C00000"/>
                          </a:solidFill>
                          <a:effectLst/>
                        </a:rPr>
                        <a:t>N/A</a:t>
                      </a:r>
                    </a:p>
                  </a:txBody>
                  <a:tcPr marL="76200" marR="76200" marT="76200" marB="76200">
                    <a:gradFill flip="none" rotWithShape="1">
                      <a:gsLst>
                        <a:gs pos="0">
                          <a:srgbClr val="C00000">
                            <a:tint val="66000"/>
                            <a:satMod val="160000"/>
                          </a:srgbClr>
                        </a:gs>
                        <a:gs pos="50000">
                          <a:srgbClr val="C00000">
                            <a:tint val="44500"/>
                            <a:satMod val="160000"/>
                          </a:srgbClr>
                        </a:gs>
                        <a:gs pos="100000">
                          <a:srgbClr val="C00000">
                            <a:tint val="23500"/>
                            <a:satMod val="160000"/>
                          </a:srgbClr>
                        </a:gs>
                      </a:gsLst>
                      <a:lin ang="8100000" scaled="1"/>
                      <a:tileRect/>
                    </a:gradFill>
                  </a:tcPr>
                </a:tc>
                <a:extLst>
                  <a:ext uri="{0D108BD9-81ED-4DB2-BD59-A6C34878D82A}">
                    <a16:rowId xmlns:a16="http://schemas.microsoft.com/office/drawing/2014/main" val="2222332894"/>
                  </a:ext>
                </a:extLst>
              </a:tr>
              <a:tr h="344721">
                <a:tc>
                  <a:txBody>
                    <a:bodyPr/>
                    <a:lstStyle/>
                    <a:p>
                      <a:pPr fontAlgn="t"/>
                      <a:r>
                        <a:rPr lang="it-IT" sz="800" u="none">
                          <a:solidFill>
                            <a:schemeClr val="tx1"/>
                          </a:solidFill>
                          <a:effectLst/>
                        </a:rPr>
                        <a:t>AC-17</a:t>
                      </a:r>
                    </a:p>
                  </a:txBody>
                  <a:tcPr marL="76200" marR="76200" marT="76200" marB="76200"/>
                </a:tc>
                <a:tc>
                  <a:txBody>
                    <a:bodyPr/>
                    <a:lstStyle/>
                    <a:p>
                      <a:pPr fontAlgn="t"/>
                      <a:r>
                        <a:rPr lang="it-IT" sz="800" u="none">
                          <a:solidFill>
                            <a:schemeClr val="tx1"/>
                          </a:solidFill>
                          <a:effectLst/>
                        </a:rPr>
                        <a:t>REMOTE ACCESS</a:t>
                      </a:r>
                    </a:p>
                  </a:txBody>
                  <a:tcPr marL="76200" marR="76200" marT="76200" marB="76200"/>
                </a:tc>
                <a:tc>
                  <a:txBody>
                    <a:bodyPr/>
                    <a:lstStyle/>
                    <a:p>
                      <a:pPr fontAlgn="t"/>
                      <a:r>
                        <a:rPr lang="it-IT" sz="800" u="none">
                          <a:solidFill>
                            <a:schemeClr val="tx1"/>
                          </a:solidFill>
                          <a:effectLst/>
                        </a:rPr>
                        <a:t>AC-17</a:t>
                      </a:r>
                    </a:p>
                  </a:txBody>
                  <a:tcPr marL="76200" marR="76200" marT="76200" marB="76200"/>
                </a:tc>
                <a:tc>
                  <a:txBody>
                    <a:bodyPr/>
                    <a:lstStyle/>
                    <a:p>
                      <a:pPr fontAlgn="t"/>
                      <a:r>
                        <a:rPr lang="it-IT" sz="800" u="none">
                          <a:solidFill>
                            <a:schemeClr val="tx1"/>
                          </a:solidFill>
                          <a:effectLst/>
                        </a:rPr>
                        <a:t>AC-17, (01), (02), (03), (04)</a:t>
                      </a:r>
                    </a:p>
                  </a:txBody>
                  <a:tcPr marL="76200" marR="76200" marT="76200" marB="76200"/>
                </a:tc>
                <a:tc>
                  <a:txBody>
                    <a:bodyPr/>
                    <a:lstStyle/>
                    <a:p>
                      <a:pPr fontAlgn="t"/>
                      <a:r>
                        <a:rPr lang="it-IT" sz="800" u="none">
                          <a:solidFill>
                            <a:schemeClr val="accent6">
                              <a:lumMod val="75000"/>
                            </a:schemeClr>
                          </a:solidFill>
                          <a:effectLst/>
                        </a:rPr>
                        <a:t>AC-17, (01), (02), (03), (04)</a:t>
                      </a:r>
                    </a:p>
                  </a:txBody>
                  <a:tcPr marL="76200" marR="76200" marT="76200" marB="76200"/>
                </a:tc>
                <a:tc>
                  <a:txBody>
                    <a:bodyPr/>
                    <a:lstStyle/>
                    <a:p>
                      <a:pPr fontAlgn="t"/>
                      <a:r>
                        <a:rPr lang="it-IT" sz="800" u="none">
                          <a:solidFill>
                            <a:schemeClr val="tx1"/>
                          </a:solidFill>
                          <a:effectLst/>
                        </a:rPr>
                        <a:t>N/A</a:t>
                      </a:r>
                    </a:p>
                  </a:txBody>
                  <a:tcPr marL="76200" marR="76200" marT="76200" marB="76200"/>
                </a:tc>
                <a:extLst>
                  <a:ext uri="{0D108BD9-81ED-4DB2-BD59-A6C34878D82A}">
                    <a16:rowId xmlns:a16="http://schemas.microsoft.com/office/drawing/2014/main" val="873438807"/>
                  </a:ext>
                </a:extLst>
              </a:tr>
              <a:tr h="344721">
                <a:tc>
                  <a:txBody>
                    <a:bodyPr/>
                    <a:lstStyle/>
                    <a:p>
                      <a:pPr fontAlgn="t"/>
                      <a:r>
                        <a:rPr lang="it-IT" sz="800" u="none">
                          <a:solidFill>
                            <a:srgbClr val="C00000"/>
                          </a:solidFill>
                          <a:effectLst/>
                        </a:rPr>
                        <a:t>AC-18</a:t>
                      </a:r>
                    </a:p>
                  </a:txBody>
                  <a:tcPr marL="76200" marR="76200" marT="76200" marB="76200">
                    <a:gradFill flip="none" rotWithShape="1">
                      <a:gsLst>
                        <a:gs pos="0">
                          <a:srgbClr val="C00000">
                            <a:tint val="66000"/>
                            <a:satMod val="160000"/>
                          </a:srgbClr>
                        </a:gs>
                        <a:gs pos="50000">
                          <a:srgbClr val="C00000">
                            <a:tint val="44500"/>
                            <a:satMod val="160000"/>
                          </a:srgbClr>
                        </a:gs>
                        <a:gs pos="100000">
                          <a:srgbClr val="C00000">
                            <a:tint val="23500"/>
                            <a:satMod val="160000"/>
                          </a:srgbClr>
                        </a:gs>
                      </a:gsLst>
                      <a:lin ang="8100000" scaled="1"/>
                      <a:tileRect/>
                    </a:gradFill>
                  </a:tcPr>
                </a:tc>
                <a:tc>
                  <a:txBody>
                    <a:bodyPr/>
                    <a:lstStyle/>
                    <a:p>
                      <a:pPr fontAlgn="t"/>
                      <a:r>
                        <a:rPr lang="it-IT" sz="800" u="none">
                          <a:solidFill>
                            <a:srgbClr val="C00000"/>
                          </a:solidFill>
                          <a:effectLst/>
                        </a:rPr>
                        <a:t>WIRELESS ACCESS</a:t>
                      </a:r>
                    </a:p>
                  </a:txBody>
                  <a:tcPr marL="76200" marR="76200" marT="76200" marB="76200">
                    <a:gradFill flip="none" rotWithShape="1">
                      <a:gsLst>
                        <a:gs pos="0">
                          <a:srgbClr val="C00000">
                            <a:tint val="66000"/>
                            <a:satMod val="160000"/>
                          </a:srgbClr>
                        </a:gs>
                        <a:gs pos="50000">
                          <a:srgbClr val="C00000">
                            <a:tint val="44500"/>
                            <a:satMod val="160000"/>
                          </a:srgbClr>
                        </a:gs>
                        <a:gs pos="100000">
                          <a:srgbClr val="C00000">
                            <a:tint val="23500"/>
                            <a:satMod val="160000"/>
                          </a:srgbClr>
                        </a:gs>
                      </a:gsLst>
                      <a:lin ang="8100000" scaled="1"/>
                      <a:tileRect/>
                    </a:gradFill>
                  </a:tcPr>
                </a:tc>
                <a:tc>
                  <a:txBody>
                    <a:bodyPr/>
                    <a:lstStyle/>
                    <a:p>
                      <a:pPr fontAlgn="t"/>
                      <a:r>
                        <a:rPr lang="it-IT" sz="800" u="none">
                          <a:solidFill>
                            <a:srgbClr val="C00000"/>
                          </a:solidFill>
                          <a:effectLst/>
                        </a:rPr>
                        <a:t>AC-18</a:t>
                      </a:r>
                    </a:p>
                  </a:txBody>
                  <a:tcPr marL="76200" marR="76200" marT="76200" marB="76200">
                    <a:gradFill flip="none" rotWithShape="1">
                      <a:gsLst>
                        <a:gs pos="0">
                          <a:srgbClr val="C00000">
                            <a:tint val="66000"/>
                            <a:satMod val="160000"/>
                          </a:srgbClr>
                        </a:gs>
                        <a:gs pos="50000">
                          <a:srgbClr val="C00000">
                            <a:tint val="44500"/>
                            <a:satMod val="160000"/>
                          </a:srgbClr>
                        </a:gs>
                        <a:gs pos="100000">
                          <a:srgbClr val="C00000">
                            <a:tint val="23500"/>
                            <a:satMod val="160000"/>
                          </a:srgbClr>
                        </a:gs>
                      </a:gsLst>
                      <a:lin ang="8100000" scaled="1"/>
                      <a:tileRect/>
                    </a:gradFill>
                  </a:tcPr>
                </a:tc>
                <a:tc>
                  <a:txBody>
                    <a:bodyPr/>
                    <a:lstStyle/>
                    <a:p>
                      <a:pPr fontAlgn="t"/>
                      <a:r>
                        <a:rPr lang="it-IT" sz="800" u="none">
                          <a:solidFill>
                            <a:srgbClr val="C00000"/>
                          </a:solidFill>
                          <a:effectLst/>
                        </a:rPr>
                        <a:t>AC-18, (01), (03)</a:t>
                      </a:r>
                    </a:p>
                  </a:txBody>
                  <a:tcPr marL="76200" marR="76200" marT="76200" marB="76200">
                    <a:gradFill flip="none" rotWithShape="1">
                      <a:gsLst>
                        <a:gs pos="0">
                          <a:srgbClr val="C00000">
                            <a:tint val="66000"/>
                            <a:satMod val="160000"/>
                          </a:srgbClr>
                        </a:gs>
                        <a:gs pos="50000">
                          <a:srgbClr val="C00000">
                            <a:tint val="44500"/>
                            <a:satMod val="160000"/>
                          </a:srgbClr>
                        </a:gs>
                        <a:gs pos="100000">
                          <a:srgbClr val="C00000">
                            <a:tint val="23500"/>
                            <a:satMod val="160000"/>
                          </a:srgbClr>
                        </a:gs>
                      </a:gsLst>
                      <a:lin ang="8100000" scaled="1"/>
                      <a:tileRect/>
                    </a:gradFill>
                  </a:tcPr>
                </a:tc>
                <a:tc>
                  <a:txBody>
                    <a:bodyPr/>
                    <a:lstStyle/>
                    <a:p>
                      <a:pPr fontAlgn="t"/>
                      <a:r>
                        <a:rPr lang="it-IT" sz="800" u="none">
                          <a:solidFill>
                            <a:srgbClr val="C00000"/>
                          </a:solidFill>
                          <a:effectLst/>
                        </a:rPr>
                        <a:t>AC-18, (01), (03), (04), (05)</a:t>
                      </a:r>
                    </a:p>
                  </a:txBody>
                  <a:tcPr marL="76200" marR="76200" marT="76200" marB="76200">
                    <a:gradFill flip="none" rotWithShape="1">
                      <a:gsLst>
                        <a:gs pos="0">
                          <a:srgbClr val="C00000">
                            <a:tint val="66000"/>
                            <a:satMod val="160000"/>
                          </a:srgbClr>
                        </a:gs>
                        <a:gs pos="50000">
                          <a:srgbClr val="C00000">
                            <a:tint val="44500"/>
                            <a:satMod val="160000"/>
                          </a:srgbClr>
                        </a:gs>
                        <a:gs pos="100000">
                          <a:srgbClr val="C00000">
                            <a:tint val="23500"/>
                            <a:satMod val="160000"/>
                          </a:srgbClr>
                        </a:gs>
                      </a:gsLst>
                      <a:lin ang="8100000" scaled="1"/>
                      <a:tileRect/>
                    </a:gradFill>
                  </a:tcPr>
                </a:tc>
                <a:tc>
                  <a:txBody>
                    <a:bodyPr/>
                    <a:lstStyle/>
                    <a:p>
                      <a:pPr fontAlgn="t"/>
                      <a:r>
                        <a:rPr lang="it-IT" sz="800" u="none">
                          <a:solidFill>
                            <a:srgbClr val="C00000"/>
                          </a:solidFill>
                          <a:effectLst/>
                        </a:rPr>
                        <a:t>N/A</a:t>
                      </a:r>
                    </a:p>
                  </a:txBody>
                  <a:tcPr marL="76200" marR="76200" marT="76200" marB="76200">
                    <a:gradFill flip="none" rotWithShape="1">
                      <a:gsLst>
                        <a:gs pos="0">
                          <a:srgbClr val="C00000">
                            <a:tint val="66000"/>
                            <a:satMod val="160000"/>
                          </a:srgbClr>
                        </a:gs>
                        <a:gs pos="50000">
                          <a:srgbClr val="C00000">
                            <a:tint val="44500"/>
                            <a:satMod val="160000"/>
                          </a:srgbClr>
                        </a:gs>
                        <a:gs pos="100000">
                          <a:srgbClr val="C00000">
                            <a:tint val="23500"/>
                            <a:satMod val="160000"/>
                          </a:srgbClr>
                        </a:gs>
                      </a:gsLst>
                      <a:lin ang="8100000" scaled="1"/>
                      <a:tileRect/>
                    </a:gradFill>
                  </a:tcPr>
                </a:tc>
                <a:extLst>
                  <a:ext uri="{0D108BD9-81ED-4DB2-BD59-A6C34878D82A}">
                    <a16:rowId xmlns:a16="http://schemas.microsoft.com/office/drawing/2014/main" val="1864474251"/>
                  </a:ext>
                </a:extLst>
              </a:tr>
              <a:tr h="344721">
                <a:tc>
                  <a:txBody>
                    <a:bodyPr/>
                    <a:lstStyle/>
                    <a:p>
                      <a:pPr fontAlgn="t"/>
                      <a:r>
                        <a:rPr lang="it-IT" sz="800" u="none">
                          <a:solidFill>
                            <a:srgbClr val="C00000"/>
                          </a:solidFill>
                          <a:effectLst/>
                        </a:rPr>
                        <a:t>AC-19</a:t>
                      </a:r>
                    </a:p>
                  </a:txBody>
                  <a:tcPr marL="76200" marR="76200" marT="76200" marB="76200">
                    <a:gradFill flip="none" rotWithShape="1">
                      <a:gsLst>
                        <a:gs pos="0">
                          <a:srgbClr val="C00000">
                            <a:tint val="66000"/>
                            <a:satMod val="160000"/>
                          </a:srgbClr>
                        </a:gs>
                        <a:gs pos="50000">
                          <a:srgbClr val="C00000">
                            <a:tint val="44500"/>
                            <a:satMod val="160000"/>
                          </a:srgbClr>
                        </a:gs>
                        <a:gs pos="100000">
                          <a:srgbClr val="C00000">
                            <a:tint val="23500"/>
                            <a:satMod val="160000"/>
                          </a:srgbClr>
                        </a:gs>
                      </a:gsLst>
                      <a:lin ang="8100000" scaled="1"/>
                      <a:tileRect/>
                    </a:gradFill>
                  </a:tcPr>
                </a:tc>
                <a:tc>
                  <a:txBody>
                    <a:bodyPr/>
                    <a:lstStyle/>
                    <a:p>
                      <a:pPr fontAlgn="t"/>
                      <a:r>
                        <a:rPr lang="it-IT" sz="800" u="none">
                          <a:solidFill>
                            <a:srgbClr val="C00000"/>
                          </a:solidFill>
                          <a:effectLst/>
                        </a:rPr>
                        <a:t>ACCESS CONTROL FOR MOBILE DEVICES</a:t>
                      </a:r>
                    </a:p>
                  </a:txBody>
                  <a:tcPr marL="76200" marR="76200" marT="76200" marB="76200">
                    <a:gradFill flip="none" rotWithShape="1">
                      <a:gsLst>
                        <a:gs pos="0">
                          <a:srgbClr val="C00000">
                            <a:tint val="66000"/>
                            <a:satMod val="160000"/>
                          </a:srgbClr>
                        </a:gs>
                        <a:gs pos="50000">
                          <a:srgbClr val="C00000">
                            <a:tint val="44500"/>
                            <a:satMod val="160000"/>
                          </a:srgbClr>
                        </a:gs>
                        <a:gs pos="100000">
                          <a:srgbClr val="C00000">
                            <a:tint val="23500"/>
                            <a:satMod val="160000"/>
                          </a:srgbClr>
                        </a:gs>
                      </a:gsLst>
                      <a:lin ang="8100000" scaled="1"/>
                      <a:tileRect/>
                    </a:gradFill>
                  </a:tcPr>
                </a:tc>
                <a:tc>
                  <a:txBody>
                    <a:bodyPr/>
                    <a:lstStyle/>
                    <a:p>
                      <a:pPr fontAlgn="t"/>
                      <a:r>
                        <a:rPr lang="it-IT" sz="800" u="none">
                          <a:solidFill>
                            <a:srgbClr val="C00000"/>
                          </a:solidFill>
                          <a:effectLst/>
                        </a:rPr>
                        <a:t>AC-19</a:t>
                      </a:r>
                    </a:p>
                  </a:txBody>
                  <a:tcPr marL="76200" marR="76200" marT="76200" marB="76200">
                    <a:gradFill flip="none" rotWithShape="1">
                      <a:gsLst>
                        <a:gs pos="0">
                          <a:srgbClr val="C00000">
                            <a:tint val="66000"/>
                            <a:satMod val="160000"/>
                          </a:srgbClr>
                        </a:gs>
                        <a:gs pos="50000">
                          <a:srgbClr val="C00000">
                            <a:tint val="44500"/>
                            <a:satMod val="160000"/>
                          </a:srgbClr>
                        </a:gs>
                        <a:gs pos="100000">
                          <a:srgbClr val="C00000">
                            <a:tint val="23500"/>
                            <a:satMod val="160000"/>
                          </a:srgbClr>
                        </a:gs>
                      </a:gsLst>
                      <a:lin ang="8100000" scaled="1"/>
                      <a:tileRect/>
                    </a:gradFill>
                  </a:tcPr>
                </a:tc>
                <a:tc>
                  <a:txBody>
                    <a:bodyPr/>
                    <a:lstStyle/>
                    <a:p>
                      <a:pPr fontAlgn="t"/>
                      <a:r>
                        <a:rPr lang="it-IT" sz="800" u="none">
                          <a:solidFill>
                            <a:srgbClr val="C00000"/>
                          </a:solidFill>
                          <a:effectLst/>
                        </a:rPr>
                        <a:t>AC-19, (05)</a:t>
                      </a:r>
                    </a:p>
                  </a:txBody>
                  <a:tcPr marL="76200" marR="76200" marT="76200" marB="76200">
                    <a:gradFill flip="none" rotWithShape="1">
                      <a:gsLst>
                        <a:gs pos="0">
                          <a:srgbClr val="C00000">
                            <a:tint val="66000"/>
                            <a:satMod val="160000"/>
                          </a:srgbClr>
                        </a:gs>
                        <a:gs pos="50000">
                          <a:srgbClr val="C00000">
                            <a:tint val="44500"/>
                            <a:satMod val="160000"/>
                          </a:srgbClr>
                        </a:gs>
                        <a:gs pos="100000">
                          <a:srgbClr val="C00000">
                            <a:tint val="23500"/>
                            <a:satMod val="160000"/>
                          </a:srgbClr>
                        </a:gs>
                      </a:gsLst>
                      <a:lin ang="8100000" scaled="1"/>
                      <a:tileRect/>
                    </a:gradFill>
                  </a:tcPr>
                </a:tc>
                <a:tc>
                  <a:txBody>
                    <a:bodyPr/>
                    <a:lstStyle/>
                    <a:p>
                      <a:pPr fontAlgn="t"/>
                      <a:r>
                        <a:rPr lang="it-IT" sz="800" u="none">
                          <a:solidFill>
                            <a:srgbClr val="C00000"/>
                          </a:solidFill>
                          <a:effectLst/>
                        </a:rPr>
                        <a:t>AC-19, (05)</a:t>
                      </a:r>
                    </a:p>
                  </a:txBody>
                  <a:tcPr marL="76200" marR="76200" marT="76200" marB="76200">
                    <a:gradFill flip="none" rotWithShape="1">
                      <a:gsLst>
                        <a:gs pos="0">
                          <a:srgbClr val="C00000">
                            <a:tint val="66000"/>
                            <a:satMod val="160000"/>
                          </a:srgbClr>
                        </a:gs>
                        <a:gs pos="50000">
                          <a:srgbClr val="C00000">
                            <a:tint val="44500"/>
                            <a:satMod val="160000"/>
                          </a:srgbClr>
                        </a:gs>
                        <a:gs pos="100000">
                          <a:srgbClr val="C00000">
                            <a:tint val="23500"/>
                            <a:satMod val="160000"/>
                          </a:srgbClr>
                        </a:gs>
                      </a:gsLst>
                      <a:lin ang="8100000" scaled="1"/>
                      <a:tileRect/>
                    </a:gradFill>
                  </a:tcPr>
                </a:tc>
                <a:tc>
                  <a:txBody>
                    <a:bodyPr/>
                    <a:lstStyle/>
                    <a:p>
                      <a:pPr fontAlgn="t"/>
                      <a:r>
                        <a:rPr lang="it-IT" sz="800" u="none">
                          <a:solidFill>
                            <a:srgbClr val="C00000"/>
                          </a:solidFill>
                          <a:effectLst/>
                        </a:rPr>
                        <a:t>N/A</a:t>
                      </a:r>
                    </a:p>
                  </a:txBody>
                  <a:tcPr marL="76200" marR="76200" marT="76200" marB="76200">
                    <a:gradFill flip="none" rotWithShape="1">
                      <a:gsLst>
                        <a:gs pos="0">
                          <a:srgbClr val="C00000">
                            <a:tint val="66000"/>
                            <a:satMod val="160000"/>
                          </a:srgbClr>
                        </a:gs>
                        <a:gs pos="50000">
                          <a:srgbClr val="C00000">
                            <a:tint val="44500"/>
                            <a:satMod val="160000"/>
                          </a:srgbClr>
                        </a:gs>
                        <a:gs pos="100000">
                          <a:srgbClr val="C00000">
                            <a:tint val="23500"/>
                            <a:satMod val="160000"/>
                          </a:srgbClr>
                        </a:gs>
                      </a:gsLst>
                      <a:lin ang="8100000" scaled="1"/>
                      <a:tileRect/>
                    </a:gradFill>
                  </a:tcPr>
                </a:tc>
                <a:extLst>
                  <a:ext uri="{0D108BD9-81ED-4DB2-BD59-A6C34878D82A}">
                    <a16:rowId xmlns:a16="http://schemas.microsoft.com/office/drawing/2014/main" val="1721028214"/>
                  </a:ext>
                </a:extLst>
              </a:tr>
              <a:tr h="344721">
                <a:tc>
                  <a:txBody>
                    <a:bodyPr/>
                    <a:lstStyle/>
                    <a:p>
                      <a:pPr fontAlgn="t"/>
                      <a:r>
                        <a:rPr lang="it-IT" sz="800" u="none">
                          <a:solidFill>
                            <a:srgbClr val="C00000"/>
                          </a:solidFill>
                          <a:effectLst/>
                        </a:rPr>
                        <a:t>AC-20</a:t>
                      </a:r>
                    </a:p>
                  </a:txBody>
                  <a:tcPr marL="76200" marR="76200" marT="76200" marB="76200">
                    <a:gradFill flip="none" rotWithShape="1">
                      <a:gsLst>
                        <a:gs pos="0">
                          <a:srgbClr val="C00000">
                            <a:tint val="66000"/>
                            <a:satMod val="160000"/>
                          </a:srgbClr>
                        </a:gs>
                        <a:gs pos="50000">
                          <a:srgbClr val="C00000">
                            <a:tint val="44500"/>
                            <a:satMod val="160000"/>
                          </a:srgbClr>
                        </a:gs>
                        <a:gs pos="100000">
                          <a:srgbClr val="C00000">
                            <a:tint val="23500"/>
                            <a:satMod val="160000"/>
                          </a:srgbClr>
                        </a:gs>
                      </a:gsLst>
                      <a:lin ang="8100000" scaled="1"/>
                      <a:tileRect/>
                    </a:gradFill>
                  </a:tcPr>
                </a:tc>
                <a:tc>
                  <a:txBody>
                    <a:bodyPr/>
                    <a:lstStyle/>
                    <a:p>
                      <a:pPr fontAlgn="t"/>
                      <a:r>
                        <a:rPr lang="it-IT" sz="800" u="none">
                          <a:solidFill>
                            <a:srgbClr val="C00000"/>
                          </a:solidFill>
                          <a:effectLst/>
                        </a:rPr>
                        <a:t>USE OF EXTERNAL SYSTEMS</a:t>
                      </a:r>
                    </a:p>
                  </a:txBody>
                  <a:tcPr marL="76200" marR="76200" marT="76200" marB="76200">
                    <a:gradFill flip="none" rotWithShape="1">
                      <a:gsLst>
                        <a:gs pos="0">
                          <a:srgbClr val="C00000">
                            <a:tint val="66000"/>
                            <a:satMod val="160000"/>
                          </a:srgbClr>
                        </a:gs>
                        <a:gs pos="50000">
                          <a:srgbClr val="C00000">
                            <a:tint val="44500"/>
                            <a:satMod val="160000"/>
                          </a:srgbClr>
                        </a:gs>
                        <a:gs pos="100000">
                          <a:srgbClr val="C00000">
                            <a:tint val="23500"/>
                            <a:satMod val="160000"/>
                          </a:srgbClr>
                        </a:gs>
                      </a:gsLst>
                      <a:lin ang="8100000" scaled="1"/>
                      <a:tileRect/>
                    </a:gradFill>
                  </a:tcPr>
                </a:tc>
                <a:tc>
                  <a:txBody>
                    <a:bodyPr/>
                    <a:lstStyle/>
                    <a:p>
                      <a:pPr fontAlgn="t"/>
                      <a:r>
                        <a:rPr lang="it-IT" sz="800" u="none">
                          <a:solidFill>
                            <a:srgbClr val="C00000"/>
                          </a:solidFill>
                          <a:effectLst/>
                        </a:rPr>
                        <a:t>AC-20</a:t>
                      </a:r>
                    </a:p>
                  </a:txBody>
                  <a:tcPr marL="76200" marR="76200" marT="76200" marB="76200">
                    <a:gradFill flip="none" rotWithShape="1">
                      <a:gsLst>
                        <a:gs pos="0">
                          <a:srgbClr val="C00000">
                            <a:tint val="66000"/>
                            <a:satMod val="160000"/>
                          </a:srgbClr>
                        </a:gs>
                        <a:gs pos="50000">
                          <a:srgbClr val="C00000">
                            <a:tint val="44500"/>
                            <a:satMod val="160000"/>
                          </a:srgbClr>
                        </a:gs>
                        <a:gs pos="100000">
                          <a:srgbClr val="C00000">
                            <a:tint val="23500"/>
                            <a:satMod val="160000"/>
                          </a:srgbClr>
                        </a:gs>
                      </a:gsLst>
                      <a:lin ang="8100000" scaled="1"/>
                      <a:tileRect/>
                    </a:gradFill>
                  </a:tcPr>
                </a:tc>
                <a:tc>
                  <a:txBody>
                    <a:bodyPr/>
                    <a:lstStyle/>
                    <a:p>
                      <a:pPr fontAlgn="t"/>
                      <a:r>
                        <a:rPr lang="it-IT" sz="800" u="none">
                          <a:solidFill>
                            <a:srgbClr val="C00000"/>
                          </a:solidFill>
                          <a:effectLst/>
                        </a:rPr>
                        <a:t>AC-20, (01), (02)</a:t>
                      </a:r>
                    </a:p>
                  </a:txBody>
                  <a:tcPr marL="76200" marR="76200" marT="76200" marB="76200">
                    <a:gradFill flip="none" rotWithShape="1">
                      <a:gsLst>
                        <a:gs pos="0">
                          <a:srgbClr val="C00000">
                            <a:tint val="66000"/>
                            <a:satMod val="160000"/>
                          </a:srgbClr>
                        </a:gs>
                        <a:gs pos="50000">
                          <a:srgbClr val="C00000">
                            <a:tint val="44500"/>
                            <a:satMod val="160000"/>
                          </a:srgbClr>
                        </a:gs>
                        <a:gs pos="100000">
                          <a:srgbClr val="C00000">
                            <a:tint val="23500"/>
                            <a:satMod val="160000"/>
                          </a:srgbClr>
                        </a:gs>
                      </a:gsLst>
                      <a:lin ang="8100000" scaled="1"/>
                      <a:tileRect/>
                    </a:gradFill>
                  </a:tcPr>
                </a:tc>
                <a:tc>
                  <a:txBody>
                    <a:bodyPr/>
                    <a:lstStyle/>
                    <a:p>
                      <a:pPr fontAlgn="t"/>
                      <a:r>
                        <a:rPr lang="it-IT" sz="800" u="none">
                          <a:solidFill>
                            <a:srgbClr val="C00000"/>
                          </a:solidFill>
                          <a:effectLst/>
                        </a:rPr>
                        <a:t>AC-20, (01), (02)</a:t>
                      </a:r>
                    </a:p>
                  </a:txBody>
                  <a:tcPr marL="76200" marR="76200" marT="76200" marB="76200">
                    <a:gradFill flip="none" rotWithShape="1">
                      <a:gsLst>
                        <a:gs pos="0">
                          <a:srgbClr val="C00000">
                            <a:tint val="66000"/>
                            <a:satMod val="160000"/>
                          </a:srgbClr>
                        </a:gs>
                        <a:gs pos="50000">
                          <a:srgbClr val="C00000">
                            <a:tint val="44500"/>
                            <a:satMod val="160000"/>
                          </a:srgbClr>
                        </a:gs>
                        <a:gs pos="100000">
                          <a:srgbClr val="C00000">
                            <a:tint val="23500"/>
                            <a:satMod val="160000"/>
                          </a:srgbClr>
                        </a:gs>
                      </a:gsLst>
                      <a:lin ang="8100000" scaled="1"/>
                      <a:tileRect/>
                    </a:gradFill>
                  </a:tcPr>
                </a:tc>
                <a:tc>
                  <a:txBody>
                    <a:bodyPr/>
                    <a:lstStyle/>
                    <a:p>
                      <a:pPr fontAlgn="t"/>
                      <a:r>
                        <a:rPr lang="it-IT" sz="800" u="none">
                          <a:solidFill>
                            <a:srgbClr val="C00000"/>
                          </a:solidFill>
                          <a:effectLst/>
                        </a:rPr>
                        <a:t>N/A</a:t>
                      </a:r>
                    </a:p>
                  </a:txBody>
                  <a:tcPr marL="76200" marR="76200" marT="76200" marB="76200">
                    <a:gradFill flip="none" rotWithShape="1">
                      <a:gsLst>
                        <a:gs pos="0">
                          <a:srgbClr val="C00000">
                            <a:tint val="66000"/>
                            <a:satMod val="160000"/>
                          </a:srgbClr>
                        </a:gs>
                        <a:gs pos="50000">
                          <a:srgbClr val="C00000">
                            <a:tint val="44500"/>
                            <a:satMod val="160000"/>
                          </a:srgbClr>
                        </a:gs>
                        <a:gs pos="100000">
                          <a:srgbClr val="C00000">
                            <a:tint val="23500"/>
                            <a:satMod val="160000"/>
                          </a:srgbClr>
                        </a:gs>
                      </a:gsLst>
                      <a:lin ang="8100000" scaled="1"/>
                      <a:tileRect/>
                    </a:gradFill>
                  </a:tcPr>
                </a:tc>
                <a:extLst>
                  <a:ext uri="{0D108BD9-81ED-4DB2-BD59-A6C34878D82A}">
                    <a16:rowId xmlns:a16="http://schemas.microsoft.com/office/drawing/2014/main" val="4146016472"/>
                  </a:ext>
                </a:extLst>
              </a:tr>
            </a:tbl>
          </a:graphicData>
        </a:graphic>
      </p:graphicFrame>
    </p:spTree>
    <p:extLst>
      <p:ext uri="{BB962C8B-B14F-4D97-AF65-F5344CB8AC3E}">
        <p14:creationId xmlns:p14="http://schemas.microsoft.com/office/powerpoint/2010/main" val="2240636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arn(outVertical)">
                                      <p:cBhvr>
                                        <p:cTn id="7" dur="25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10" presetClass="exit" presetSubtype="0" fill="hold" nodeType="withEffect">
                                  <p:stCondLst>
                                    <p:cond delay="0"/>
                                  </p:stCondLst>
                                  <p:childTnLst>
                                    <p:animEffect transition="out" filter="fade">
                                      <p:cBhvr>
                                        <p:cTn id="14" dur="500"/>
                                        <p:tgtEl>
                                          <p:spTgt spid="12"/>
                                        </p:tgtEl>
                                      </p:cBhvr>
                                    </p:animEffect>
                                    <p:set>
                                      <p:cBhvr>
                                        <p:cTn id="15" dur="1" fill="hold">
                                          <p:stCondLst>
                                            <p:cond delay="49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Title 67" hidden="1">
            <a:extLst>
              <a:ext uri="{FF2B5EF4-FFF2-40B4-BE49-F238E27FC236}">
                <a16:creationId xmlns:a16="http://schemas.microsoft.com/office/drawing/2014/main" id="{3D46526D-118F-4F6F-BAE0-066F422EBD1E}"/>
              </a:ext>
            </a:extLst>
          </p:cNvPr>
          <p:cNvSpPr>
            <a:spLocks noGrp="1"/>
          </p:cNvSpPr>
          <p:nvPr>
            <p:ph type="title"/>
          </p:nvPr>
        </p:nvSpPr>
        <p:spPr/>
        <p:txBody>
          <a:bodyPr/>
          <a:lstStyle/>
          <a:p>
            <a:r>
              <a:rPr lang="en-US"/>
              <a:t>Human resources slide 3</a:t>
            </a:r>
          </a:p>
        </p:txBody>
      </p:sp>
      <p:pic>
        <p:nvPicPr>
          <p:cNvPr id="3" name="Immagine 2" descr="Immagine che contiene testo, Carattere, logo, simbolo&#10;&#10;Descrizione generata automaticamente">
            <a:extLst>
              <a:ext uri="{FF2B5EF4-FFF2-40B4-BE49-F238E27FC236}">
                <a16:creationId xmlns:a16="http://schemas.microsoft.com/office/drawing/2014/main" id="{F2050FBB-BE25-59B0-EEB8-15CFD58B53CC}"/>
              </a:ext>
            </a:extLst>
          </p:cNvPr>
          <p:cNvPicPr>
            <a:picLocks noChangeAspect="1"/>
          </p:cNvPicPr>
          <p:nvPr/>
        </p:nvPicPr>
        <p:blipFill>
          <a:blip r:embed="rId3"/>
          <a:stretch>
            <a:fillRect/>
          </a:stretch>
        </p:blipFill>
        <p:spPr>
          <a:xfrm>
            <a:off x="122830" y="142843"/>
            <a:ext cx="1787858" cy="503622"/>
          </a:xfrm>
          <a:prstGeom prst="rect">
            <a:avLst/>
          </a:prstGeom>
        </p:spPr>
      </p:pic>
      <p:sp>
        <p:nvSpPr>
          <p:cNvPr id="6" name="CasellaDiTesto 5">
            <a:extLst>
              <a:ext uri="{FF2B5EF4-FFF2-40B4-BE49-F238E27FC236}">
                <a16:creationId xmlns:a16="http://schemas.microsoft.com/office/drawing/2014/main" id="{F296BE79-B134-04DF-F2F0-8B8BDF7A3855}"/>
              </a:ext>
            </a:extLst>
          </p:cNvPr>
          <p:cNvSpPr txBox="1"/>
          <p:nvPr/>
        </p:nvSpPr>
        <p:spPr>
          <a:xfrm>
            <a:off x="0" y="681202"/>
            <a:ext cx="2844048" cy="215444"/>
          </a:xfrm>
          <a:prstGeom prst="rect">
            <a:avLst/>
          </a:prstGeom>
          <a:noFill/>
        </p:spPr>
        <p:txBody>
          <a:bodyPr wrap="none" rtlCol="0">
            <a:spAutoFit/>
          </a:bodyPr>
          <a:lstStyle/>
          <a:p>
            <a:r>
              <a:rPr lang="it-IT" sz="800">
                <a:latin typeface="Adobe Caslon Pro" panose="0205050205050A020403" pitchFamily="18" charset="0"/>
                <a:ea typeface="NSimSun" panose="02010609030101010101" pitchFamily="49" charset="-122"/>
              </a:rPr>
              <a:t>Dip. di Ingegneria Elettrica e delle Tecnologie dell’Informazione</a:t>
            </a:r>
          </a:p>
        </p:txBody>
      </p:sp>
      <p:sp>
        <p:nvSpPr>
          <p:cNvPr id="10" name="TextBox 1">
            <a:extLst>
              <a:ext uri="{FF2B5EF4-FFF2-40B4-BE49-F238E27FC236}">
                <a16:creationId xmlns:a16="http://schemas.microsoft.com/office/drawing/2014/main" id="{D2ED6C67-E37C-EEB8-3111-FFFC2CD931DE}"/>
              </a:ext>
            </a:extLst>
          </p:cNvPr>
          <p:cNvSpPr txBox="1"/>
          <p:nvPr/>
        </p:nvSpPr>
        <p:spPr>
          <a:xfrm>
            <a:off x="3241154" y="325435"/>
            <a:ext cx="5709687" cy="512961"/>
          </a:xfrm>
          <a:prstGeom prst="rect">
            <a:avLst/>
          </a:prstGeom>
          <a:noFill/>
        </p:spPr>
        <p:txBody>
          <a:bodyPr wrap="square" lIns="0" tIns="0" rIns="0" bIns="0" rtlCol="0">
            <a:spAutoFit/>
          </a:bodyPr>
          <a:lstStyle/>
          <a:p>
            <a:pPr>
              <a:lnSpc>
                <a:spcPts val="4000"/>
              </a:lnSpc>
            </a:pPr>
            <a:r>
              <a:rPr lang="en-US" sz="4400" b="1">
                <a:solidFill>
                  <a:srgbClr val="002060"/>
                </a:solidFill>
                <a:latin typeface="Segoe UI" panose="020B0502040204020203" pitchFamily="34" charset="0"/>
                <a:cs typeface="Segoe UI" panose="020B0502040204020203" pitchFamily="34" charset="0"/>
              </a:rPr>
              <a:t>NIST Control Families</a:t>
            </a:r>
          </a:p>
        </p:txBody>
      </p:sp>
      <p:sp>
        <p:nvSpPr>
          <p:cNvPr id="4" name="Parallelogram 3">
            <a:extLst>
              <a:ext uri="{FF2B5EF4-FFF2-40B4-BE49-F238E27FC236}">
                <a16:creationId xmlns:a16="http://schemas.microsoft.com/office/drawing/2014/main" id="{4E918A19-3871-CABA-52BE-148B81EF0CF3}"/>
              </a:ext>
              <a:ext uri="{C183D7F6-B498-43B3-948B-1728B52AA6E4}">
                <adec:decorative xmlns:adec="http://schemas.microsoft.com/office/drawing/2017/decorative" val="1"/>
              </a:ext>
            </a:extLst>
          </p:cNvPr>
          <p:cNvSpPr/>
          <p:nvPr/>
        </p:nvSpPr>
        <p:spPr>
          <a:xfrm>
            <a:off x="7998000" y="974366"/>
            <a:ext cx="4194000" cy="5904000"/>
          </a:xfrm>
          <a:prstGeom prst="parallelogram">
            <a:avLst>
              <a:gd name="adj" fmla="val 0"/>
            </a:avLst>
          </a:prstGeom>
          <a:gradFill>
            <a:gsLst>
              <a:gs pos="0">
                <a:srgbClr val="7CEFD8"/>
              </a:gs>
              <a:gs pos="55000">
                <a:srgbClr val="6672E4"/>
              </a:gs>
              <a:gs pos="100000">
                <a:srgbClr val="882BE5"/>
              </a:gs>
            </a:gsLst>
            <a:lin ang="5400000" scaled="1"/>
          </a:gra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cxnSp>
        <p:nvCxnSpPr>
          <p:cNvPr id="8" name="Connettore diritto 7">
            <a:extLst>
              <a:ext uri="{FF2B5EF4-FFF2-40B4-BE49-F238E27FC236}">
                <a16:creationId xmlns:a16="http://schemas.microsoft.com/office/drawing/2014/main" id="{98562AB4-E18E-8F3B-067E-101C9EB31D1A}"/>
              </a:ext>
            </a:extLst>
          </p:cNvPr>
          <p:cNvCxnSpPr>
            <a:cxnSpLocks/>
          </p:cNvCxnSpPr>
          <p:nvPr/>
        </p:nvCxnSpPr>
        <p:spPr>
          <a:xfrm>
            <a:off x="122830" y="974366"/>
            <a:ext cx="1206917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2">
            <a:extLst>
              <a:ext uri="{FF2B5EF4-FFF2-40B4-BE49-F238E27FC236}">
                <a16:creationId xmlns:a16="http://schemas.microsoft.com/office/drawing/2014/main" id="{1938CEE2-C201-A451-BE66-F4EDA593E4B7}"/>
              </a:ext>
            </a:extLst>
          </p:cNvPr>
          <p:cNvSpPr txBox="1"/>
          <p:nvPr/>
        </p:nvSpPr>
        <p:spPr>
          <a:xfrm>
            <a:off x="122829" y="1221520"/>
            <a:ext cx="7733001" cy="405205"/>
          </a:xfrm>
          <a:prstGeom prst="rect">
            <a:avLst/>
          </a:prstGeom>
          <a:noFill/>
        </p:spPr>
        <p:txBody>
          <a:bodyPr wrap="square" lIns="0" tIns="0" rIns="0" bIns="0" rtlCol="0">
            <a:noAutofit/>
          </a:bodyPr>
          <a:lstStyle>
            <a:defPPr>
              <a:defRPr lang="en-US"/>
            </a:defPPr>
            <a:lvl1pPr>
              <a:lnSpc>
                <a:spcPts val="4000"/>
              </a:lnSpc>
              <a:defRPr sz="3600" b="1">
                <a:solidFill>
                  <a:srgbClr val="002060"/>
                </a:solidFill>
                <a:latin typeface="Segoe UI" panose="020B0502040204020203" pitchFamily="34" charset="0"/>
                <a:cs typeface="Segoe UI" panose="020B0502040204020203" pitchFamily="34" charset="0"/>
              </a:defRPr>
            </a:lvl1pPr>
          </a:lstStyle>
          <a:p>
            <a:r>
              <a:rPr lang="en-US" sz="3200"/>
              <a:t>System And Communications Protection</a:t>
            </a:r>
          </a:p>
        </p:txBody>
      </p:sp>
      <p:sp>
        <p:nvSpPr>
          <p:cNvPr id="13" name="TextBox 4">
            <a:extLst>
              <a:ext uri="{FF2B5EF4-FFF2-40B4-BE49-F238E27FC236}">
                <a16:creationId xmlns:a16="http://schemas.microsoft.com/office/drawing/2014/main" id="{282294A6-C715-CDAB-0A04-D7DCCEBF4C9A}"/>
              </a:ext>
            </a:extLst>
          </p:cNvPr>
          <p:cNvSpPr txBox="1"/>
          <p:nvPr/>
        </p:nvSpPr>
        <p:spPr>
          <a:xfrm>
            <a:off x="159438" y="1873879"/>
            <a:ext cx="7783161" cy="3231654"/>
          </a:xfrm>
          <a:prstGeom prst="rect">
            <a:avLst/>
          </a:prstGeom>
        </p:spPr>
        <p:txBody>
          <a:bodyPr wrap="square" lIns="0" tIns="0" rIns="0" bIns="0">
            <a:spAutoFit/>
          </a:bodyPr>
          <a:lstStyle>
            <a:defPPr>
              <a:defRPr lang="en-US"/>
            </a:defPPr>
            <a:lvl1pPr>
              <a:defRPr sz="1600" i="1">
                <a:solidFill>
                  <a:srgbClr val="002060"/>
                </a:solidFill>
                <a:latin typeface="+mj-lt"/>
                <a:cs typeface="Segoe UI" panose="020B0502040204020203" pitchFamily="34" charset="0"/>
              </a:defRPr>
            </a:lvl1pPr>
          </a:lstStyle>
          <a:p>
            <a:r>
              <a:rPr lang="it-IT" sz="1400"/>
              <a:t>Il controllo System and Communications Protection si concentra sulla protezione dei sistemi informativi e delle comunicazioni all'interno di un'organizzazione. Questo controllo è essenziale per assicurare l'integrità, la riservatezza e la disponibilità dei dati, sia durante la trasmissione sia quando sono archiviati.</a:t>
            </a:r>
          </a:p>
          <a:p>
            <a:endParaRPr lang="it-IT" sz="1400"/>
          </a:p>
          <a:p>
            <a:r>
              <a:rPr lang="it-IT" sz="1400"/>
              <a:t>L'obiettivo principale di questo controllo è garantire che i sistemi informativi e le comunicazioni siano protetti contro accessi non autorizzati, modifiche o distruzioni. Per raggiungere questo obiettivo, vengono implementate diverse misure di sicurezza.</a:t>
            </a:r>
          </a:p>
          <a:p>
            <a:endParaRPr lang="it-IT" sz="1400"/>
          </a:p>
          <a:p>
            <a:r>
              <a:rPr lang="it-IT" sz="1400"/>
              <a:t>Un aspetto cruciale è la riservatezza e l'integrità delle trasmissioni. Per proteggere le informazioni durante la trasmissione, vengono utilizzate tecniche di crittografia che garantiscono che i dati non possano essere intercettati o modificati. Questo è essenziale per le comunicazioni su reti sia pubbliche sia private.</a:t>
            </a:r>
          </a:p>
          <a:p>
            <a:endParaRPr lang="it-IT" sz="1400"/>
          </a:p>
          <a:p>
            <a:r>
              <a:rPr lang="it-IT" sz="1400"/>
              <a:t>Quindi, questo controllo prevede un insieme di misure integrate per proteggere i sistemi informativi e le comunicazioni di un'organizzazione, assicurando che i dati siano sempre protetti contro accessi non autorizzati, modifiche e distruzioni.</a:t>
            </a:r>
          </a:p>
        </p:txBody>
      </p:sp>
      <p:pic>
        <p:nvPicPr>
          <p:cNvPr id="7" name="Immagine 6" descr="Immagine che contiene Elementi grafici, cerchio, clipart, cartone animato&#10;&#10;Descrizione generata automaticamente">
            <a:extLst>
              <a:ext uri="{FF2B5EF4-FFF2-40B4-BE49-F238E27FC236}">
                <a16:creationId xmlns:a16="http://schemas.microsoft.com/office/drawing/2014/main" id="{4B4C408D-9446-1418-25C1-49C0D7F22F01}"/>
              </a:ext>
            </a:extLst>
          </p:cNvPr>
          <p:cNvPicPr>
            <a:picLocks noChangeAspect="1"/>
          </p:cNvPicPr>
          <p:nvPr/>
        </p:nvPicPr>
        <p:blipFill>
          <a:blip r:embed="rId4"/>
          <a:stretch>
            <a:fillRect/>
          </a:stretch>
        </p:blipFill>
        <p:spPr>
          <a:xfrm>
            <a:off x="7971568" y="2731002"/>
            <a:ext cx="4246863" cy="2390728"/>
          </a:xfrm>
          <a:prstGeom prst="rect">
            <a:avLst/>
          </a:prstGeom>
        </p:spPr>
      </p:pic>
    </p:spTree>
    <p:extLst>
      <p:ext uri="{BB962C8B-B14F-4D97-AF65-F5344CB8AC3E}">
        <p14:creationId xmlns:p14="http://schemas.microsoft.com/office/powerpoint/2010/main" val="283756654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Immagine 14" descr="Immagine che contiene testo, Carattere, logo, Elementi grafici&#10;&#10;Descrizione generata automaticamente">
            <a:extLst>
              <a:ext uri="{FF2B5EF4-FFF2-40B4-BE49-F238E27FC236}">
                <a16:creationId xmlns:a16="http://schemas.microsoft.com/office/drawing/2014/main" id="{520F538A-1EFC-6F0D-6BAE-6F4BFB5770C0}"/>
              </a:ext>
            </a:extLst>
          </p:cNvPr>
          <p:cNvPicPr>
            <a:picLocks noChangeAspect="1"/>
          </p:cNvPicPr>
          <p:nvPr/>
        </p:nvPicPr>
        <p:blipFill>
          <a:blip r:embed="rId3"/>
          <a:stretch>
            <a:fillRect/>
          </a:stretch>
        </p:blipFill>
        <p:spPr>
          <a:xfrm>
            <a:off x="9256476" y="2303037"/>
            <a:ext cx="1549438" cy="740502"/>
          </a:xfrm>
          <a:prstGeom prst="rect">
            <a:avLst/>
          </a:prstGeom>
        </p:spPr>
      </p:pic>
      <p:sp>
        <p:nvSpPr>
          <p:cNvPr id="13" name="Rectangle 2" descr="This is an image of a desk with laptop computers and people working.">
            <a:extLst>
              <a:ext uri="{FF2B5EF4-FFF2-40B4-BE49-F238E27FC236}">
                <a16:creationId xmlns:a16="http://schemas.microsoft.com/office/drawing/2014/main" id="{3E5B1C40-E7FB-3A7E-0E4D-AB28CA97936D}"/>
              </a:ext>
            </a:extLst>
          </p:cNvPr>
          <p:cNvSpPr/>
          <p:nvPr/>
        </p:nvSpPr>
        <p:spPr>
          <a:xfrm>
            <a:off x="595038" y="1901887"/>
            <a:ext cx="10964101" cy="1527114"/>
          </a:xfrm>
          <a:prstGeom prst="roundRect">
            <a:avLst/>
          </a:prstGeom>
          <a:gradFill>
            <a:gsLst>
              <a:gs pos="1000">
                <a:srgbClr val="7CEFD8">
                  <a:alpha val="79000"/>
                </a:srgbClr>
              </a:gs>
              <a:gs pos="79000">
                <a:srgbClr val="6672E4">
                  <a:alpha val="84000"/>
                </a:srgbClr>
              </a:gs>
              <a:gs pos="98000">
                <a:srgbClr val="882BE5">
                  <a:alpha val="66000"/>
                </a:srgbClr>
              </a:gs>
            </a:gsLst>
            <a:lin ang="5400000" scaled="1"/>
          </a:gradFill>
          <a:ln w="12700" cap="flat">
            <a:noFill/>
            <a:prstDash val="solid"/>
            <a:miter lim="800000"/>
            <a:headEnd/>
            <a:tailEnd/>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a:solidFill>
                <a:schemeClr val="tx1"/>
              </a:solidFill>
            </a:endParaRPr>
          </a:p>
        </p:txBody>
      </p:sp>
      <p:sp>
        <p:nvSpPr>
          <p:cNvPr id="68" name="Title 67" hidden="1">
            <a:extLst>
              <a:ext uri="{FF2B5EF4-FFF2-40B4-BE49-F238E27FC236}">
                <a16:creationId xmlns:a16="http://schemas.microsoft.com/office/drawing/2014/main" id="{3D46526D-118F-4F6F-BAE0-066F422EBD1E}"/>
              </a:ext>
            </a:extLst>
          </p:cNvPr>
          <p:cNvSpPr>
            <a:spLocks noGrp="1"/>
          </p:cNvSpPr>
          <p:nvPr>
            <p:ph type="title"/>
          </p:nvPr>
        </p:nvSpPr>
        <p:spPr/>
        <p:txBody>
          <a:bodyPr/>
          <a:lstStyle/>
          <a:p>
            <a:r>
              <a:rPr lang="en-US"/>
              <a:t>Human resources slide 3</a:t>
            </a:r>
          </a:p>
        </p:txBody>
      </p:sp>
      <p:cxnSp>
        <p:nvCxnSpPr>
          <p:cNvPr id="25" name="Connettore diritto 24">
            <a:extLst>
              <a:ext uri="{FF2B5EF4-FFF2-40B4-BE49-F238E27FC236}">
                <a16:creationId xmlns:a16="http://schemas.microsoft.com/office/drawing/2014/main" id="{F34CCCFE-A208-A168-A9F0-346B7A1E6E2F}"/>
              </a:ext>
            </a:extLst>
          </p:cNvPr>
          <p:cNvCxnSpPr>
            <a:cxnSpLocks/>
          </p:cNvCxnSpPr>
          <p:nvPr/>
        </p:nvCxnSpPr>
        <p:spPr>
          <a:xfrm>
            <a:off x="122830" y="974366"/>
            <a:ext cx="1195283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 name="Immagine 1" descr="Immagine che contiene testo, Carattere, logo, simbolo&#10;&#10;Descrizione generata automaticamente">
            <a:extLst>
              <a:ext uri="{FF2B5EF4-FFF2-40B4-BE49-F238E27FC236}">
                <a16:creationId xmlns:a16="http://schemas.microsoft.com/office/drawing/2014/main" id="{9AD0B3B6-5CFF-4EDB-B544-1ED89D77C385}"/>
              </a:ext>
            </a:extLst>
          </p:cNvPr>
          <p:cNvPicPr>
            <a:picLocks noChangeAspect="1"/>
          </p:cNvPicPr>
          <p:nvPr/>
        </p:nvPicPr>
        <p:blipFill>
          <a:blip r:embed="rId4"/>
          <a:stretch>
            <a:fillRect/>
          </a:stretch>
        </p:blipFill>
        <p:spPr>
          <a:xfrm>
            <a:off x="122830" y="142843"/>
            <a:ext cx="1787858" cy="503622"/>
          </a:xfrm>
          <a:prstGeom prst="rect">
            <a:avLst/>
          </a:prstGeom>
        </p:spPr>
      </p:pic>
      <p:sp>
        <p:nvSpPr>
          <p:cNvPr id="4" name="CasellaDiTesto 3">
            <a:extLst>
              <a:ext uri="{FF2B5EF4-FFF2-40B4-BE49-F238E27FC236}">
                <a16:creationId xmlns:a16="http://schemas.microsoft.com/office/drawing/2014/main" id="{7B503EC1-E8A7-277B-5AEC-FF53393C5634}"/>
              </a:ext>
            </a:extLst>
          </p:cNvPr>
          <p:cNvSpPr txBox="1"/>
          <p:nvPr/>
        </p:nvSpPr>
        <p:spPr>
          <a:xfrm>
            <a:off x="0" y="681202"/>
            <a:ext cx="2844048" cy="215444"/>
          </a:xfrm>
          <a:prstGeom prst="rect">
            <a:avLst/>
          </a:prstGeom>
          <a:noFill/>
        </p:spPr>
        <p:txBody>
          <a:bodyPr wrap="none" rtlCol="0">
            <a:spAutoFit/>
          </a:bodyPr>
          <a:lstStyle/>
          <a:p>
            <a:r>
              <a:rPr lang="it-IT" sz="800">
                <a:latin typeface="Adobe Caslon Pro" panose="0205050205050A020403" pitchFamily="18" charset="0"/>
                <a:ea typeface="NSimSun" panose="02010609030101010101" pitchFamily="49" charset="-122"/>
              </a:rPr>
              <a:t>Dip. di Ingegneria Elettrica e delle Tecnologie dell’Informazione</a:t>
            </a:r>
          </a:p>
        </p:txBody>
      </p:sp>
      <p:sp>
        <p:nvSpPr>
          <p:cNvPr id="8" name="TextBox 1">
            <a:extLst>
              <a:ext uri="{FF2B5EF4-FFF2-40B4-BE49-F238E27FC236}">
                <a16:creationId xmlns:a16="http://schemas.microsoft.com/office/drawing/2014/main" id="{655D0F37-5227-DEA3-2232-A6F45ABE66C8}"/>
              </a:ext>
            </a:extLst>
          </p:cNvPr>
          <p:cNvSpPr txBox="1"/>
          <p:nvPr/>
        </p:nvSpPr>
        <p:spPr>
          <a:xfrm>
            <a:off x="3241154" y="325435"/>
            <a:ext cx="5709687" cy="512961"/>
          </a:xfrm>
          <a:prstGeom prst="rect">
            <a:avLst/>
          </a:prstGeom>
          <a:noFill/>
        </p:spPr>
        <p:txBody>
          <a:bodyPr wrap="square" lIns="0" tIns="0" rIns="0" bIns="0" rtlCol="0">
            <a:spAutoFit/>
          </a:bodyPr>
          <a:lstStyle/>
          <a:p>
            <a:pPr>
              <a:lnSpc>
                <a:spcPts val="4000"/>
              </a:lnSpc>
            </a:pPr>
            <a:r>
              <a:rPr lang="en-US" sz="4400" b="1">
                <a:solidFill>
                  <a:srgbClr val="002060"/>
                </a:solidFill>
                <a:latin typeface="Segoe UI" panose="020B0502040204020203" pitchFamily="34" charset="0"/>
                <a:cs typeface="Segoe UI" panose="020B0502040204020203" pitchFamily="34" charset="0"/>
              </a:rPr>
              <a:t>NIST Control Families</a:t>
            </a:r>
          </a:p>
        </p:txBody>
      </p:sp>
      <p:sp>
        <p:nvSpPr>
          <p:cNvPr id="16" name="TextBox 4">
            <a:extLst>
              <a:ext uri="{FF2B5EF4-FFF2-40B4-BE49-F238E27FC236}">
                <a16:creationId xmlns:a16="http://schemas.microsoft.com/office/drawing/2014/main" id="{0C897FB8-64A0-2536-2201-607E85D9AB04}"/>
              </a:ext>
            </a:extLst>
          </p:cNvPr>
          <p:cNvSpPr txBox="1"/>
          <p:nvPr/>
        </p:nvSpPr>
        <p:spPr>
          <a:xfrm>
            <a:off x="940348" y="2303037"/>
            <a:ext cx="7562903" cy="430887"/>
          </a:xfrm>
          <a:prstGeom prst="rect">
            <a:avLst/>
          </a:prstGeom>
        </p:spPr>
        <p:txBody>
          <a:bodyPr wrap="square" lIns="0" tIns="0" rIns="0" bIns="0">
            <a:spAutoFit/>
          </a:bodyPr>
          <a:lstStyle>
            <a:defPPr>
              <a:defRPr lang="en-US"/>
            </a:defPPr>
            <a:lvl1pPr>
              <a:defRPr sz="1600" i="1">
                <a:solidFill>
                  <a:srgbClr val="002060"/>
                </a:solidFill>
                <a:latin typeface="+mj-lt"/>
                <a:cs typeface="Segoe UI" panose="020B0502040204020203" pitchFamily="34" charset="0"/>
              </a:defRPr>
            </a:lvl1pPr>
          </a:lstStyle>
          <a:p>
            <a:r>
              <a:rPr lang="it-IT" sz="1400"/>
              <a:t>Separare le funzionalità utente, inclusi i servizi dell'interfaccia utente, dalle funzionalità di gestione del sistema.</a:t>
            </a:r>
            <a:endParaRPr lang="it-IT" sz="1400" dirty="0"/>
          </a:p>
        </p:txBody>
      </p:sp>
      <p:sp>
        <p:nvSpPr>
          <p:cNvPr id="19" name="TextBox 4">
            <a:extLst>
              <a:ext uri="{FF2B5EF4-FFF2-40B4-BE49-F238E27FC236}">
                <a16:creationId xmlns:a16="http://schemas.microsoft.com/office/drawing/2014/main" id="{65E19256-0439-EC6C-C898-2220A1038244}"/>
              </a:ext>
            </a:extLst>
          </p:cNvPr>
          <p:cNvSpPr txBox="1"/>
          <p:nvPr/>
        </p:nvSpPr>
        <p:spPr>
          <a:xfrm>
            <a:off x="595038" y="3532807"/>
            <a:ext cx="10964101" cy="2215991"/>
          </a:xfrm>
          <a:prstGeom prst="rect">
            <a:avLst/>
          </a:prstGeom>
        </p:spPr>
        <p:txBody>
          <a:bodyPr wrap="square" lIns="0" tIns="0" rIns="0" bIns="0">
            <a:spAutoFit/>
          </a:bodyPr>
          <a:lstStyle>
            <a:defPPr>
              <a:defRPr lang="en-US"/>
            </a:defPPr>
            <a:lvl1pPr>
              <a:defRPr sz="1600" i="1">
                <a:solidFill>
                  <a:srgbClr val="002060"/>
                </a:solidFill>
                <a:latin typeface="+mj-lt"/>
                <a:cs typeface="Segoe UI" panose="020B0502040204020203" pitchFamily="34" charset="0"/>
              </a:defRPr>
            </a:lvl1pPr>
          </a:lstStyle>
          <a:p>
            <a:r>
              <a:rPr lang="it-IT" sz="1800"/>
              <a:t>L'accesso alla configurazione dei servizi utilizzati, che costituiscono l'intera infrastruttura, è limitato esclusivamente agli sviluppatori attraverso il pannello di controllo di AWS. Il backend è stato implementato utilizzando Serverless Framework, il quale esegue operazioni nel cloud di AWS solo se è in possesso delle credenziali IAM. Tali credenziali vengono create e definite esclusivamente tramite il pannello di amministrazione su AWS, garantendo un controllo rigoroso sull'accesso alle risorse. </a:t>
            </a:r>
          </a:p>
          <a:p>
            <a:r>
              <a:rPr lang="it-IT" sz="1800"/>
              <a:t>L'accesso ai servizi web è consentito unicamente attraverso il browser, dirigendosi agli hostname specifici dei servizi, assicurando così una navigazione sicura e controllata. In questo modo, si implementa una separazione chiara delle funzionalità e un accesso limitato.</a:t>
            </a:r>
            <a:endParaRPr lang="it-IT" sz="1800" dirty="0"/>
          </a:p>
        </p:txBody>
      </p:sp>
      <p:sp>
        <p:nvSpPr>
          <p:cNvPr id="3" name="TextBox 1">
            <a:extLst>
              <a:ext uri="{FF2B5EF4-FFF2-40B4-BE49-F238E27FC236}">
                <a16:creationId xmlns:a16="http://schemas.microsoft.com/office/drawing/2014/main" id="{7E1410A8-194D-1BE7-B391-8DD57ECBBA26}"/>
              </a:ext>
            </a:extLst>
          </p:cNvPr>
          <p:cNvSpPr txBox="1"/>
          <p:nvPr/>
        </p:nvSpPr>
        <p:spPr>
          <a:xfrm>
            <a:off x="2481555" y="1047600"/>
            <a:ext cx="7228884" cy="454420"/>
          </a:xfrm>
          <a:prstGeom prst="rect">
            <a:avLst/>
          </a:prstGeom>
          <a:noFill/>
        </p:spPr>
        <p:txBody>
          <a:bodyPr wrap="square" lIns="0" tIns="0" rIns="0" bIns="0" rtlCol="0">
            <a:spAutoFit/>
          </a:bodyPr>
          <a:lstStyle/>
          <a:p>
            <a:pPr>
              <a:lnSpc>
                <a:spcPts val="4000"/>
              </a:lnSpc>
            </a:pPr>
            <a:r>
              <a:rPr lang="en-US" sz="2400" b="1">
                <a:solidFill>
                  <a:schemeClr val="accent1">
                    <a:lumMod val="50000"/>
                  </a:schemeClr>
                </a:solidFill>
                <a:latin typeface="Segoe UI" panose="020B0502040204020203" pitchFamily="34" charset="0"/>
                <a:cs typeface="Segoe UI" panose="020B0502040204020203" pitchFamily="34" charset="0"/>
              </a:rPr>
              <a:t>SC-2: Separation of System and User Functionality</a:t>
            </a:r>
            <a:endParaRPr lang="en-US" sz="2400" b="1" dirty="0">
              <a:solidFill>
                <a:schemeClr val="accent1">
                  <a:lumMod val="50000"/>
                </a:schemeClr>
              </a:solidFill>
              <a:latin typeface="Segoe UI" panose="020B0502040204020203" pitchFamily="34" charset="0"/>
              <a:cs typeface="Segoe UI" panose="020B0502040204020203" pitchFamily="34" charset="0"/>
            </a:endParaRPr>
          </a:p>
        </p:txBody>
      </p:sp>
      <p:cxnSp>
        <p:nvCxnSpPr>
          <p:cNvPr id="5" name="Connettore diritto 4">
            <a:extLst>
              <a:ext uri="{FF2B5EF4-FFF2-40B4-BE49-F238E27FC236}">
                <a16:creationId xmlns:a16="http://schemas.microsoft.com/office/drawing/2014/main" id="{7FEF40D8-7293-47E6-1C11-0F1550A33652}"/>
              </a:ext>
            </a:extLst>
          </p:cNvPr>
          <p:cNvCxnSpPr>
            <a:cxnSpLocks/>
          </p:cNvCxnSpPr>
          <p:nvPr/>
        </p:nvCxnSpPr>
        <p:spPr>
          <a:xfrm>
            <a:off x="2569664" y="1565000"/>
            <a:ext cx="692808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08596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outVertical)">
                                      <p:cBhvr>
                                        <p:cTn id="7" dur="2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Immagine 14" descr="Immagine che contiene testo, Carattere, logo, Elementi grafici&#10;&#10;Descrizione generata automaticamente">
            <a:extLst>
              <a:ext uri="{FF2B5EF4-FFF2-40B4-BE49-F238E27FC236}">
                <a16:creationId xmlns:a16="http://schemas.microsoft.com/office/drawing/2014/main" id="{520F538A-1EFC-6F0D-6BAE-6F4BFB5770C0}"/>
              </a:ext>
            </a:extLst>
          </p:cNvPr>
          <p:cNvPicPr>
            <a:picLocks noChangeAspect="1"/>
          </p:cNvPicPr>
          <p:nvPr/>
        </p:nvPicPr>
        <p:blipFill>
          <a:blip r:embed="rId3"/>
          <a:stretch>
            <a:fillRect/>
          </a:stretch>
        </p:blipFill>
        <p:spPr>
          <a:xfrm>
            <a:off x="9256476" y="2303037"/>
            <a:ext cx="1549438" cy="740502"/>
          </a:xfrm>
          <a:prstGeom prst="rect">
            <a:avLst/>
          </a:prstGeom>
        </p:spPr>
      </p:pic>
      <p:sp>
        <p:nvSpPr>
          <p:cNvPr id="13" name="Rectangle 2" descr="This is an image of a desk with laptop computers and people working.">
            <a:extLst>
              <a:ext uri="{FF2B5EF4-FFF2-40B4-BE49-F238E27FC236}">
                <a16:creationId xmlns:a16="http://schemas.microsoft.com/office/drawing/2014/main" id="{3E5B1C40-E7FB-3A7E-0E4D-AB28CA97936D}"/>
              </a:ext>
            </a:extLst>
          </p:cNvPr>
          <p:cNvSpPr/>
          <p:nvPr/>
        </p:nvSpPr>
        <p:spPr>
          <a:xfrm>
            <a:off x="595038" y="1901886"/>
            <a:ext cx="10964101" cy="1842481"/>
          </a:xfrm>
          <a:prstGeom prst="roundRect">
            <a:avLst/>
          </a:prstGeom>
          <a:gradFill>
            <a:gsLst>
              <a:gs pos="1000">
                <a:srgbClr val="7CEFD8">
                  <a:alpha val="79000"/>
                </a:srgbClr>
              </a:gs>
              <a:gs pos="79000">
                <a:srgbClr val="6672E4">
                  <a:alpha val="84000"/>
                </a:srgbClr>
              </a:gs>
              <a:gs pos="98000">
                <a:srgbClr val="882BE5">
                  <a:alpha val="66000"/>
                </a:srgbClr>
              </a:gs>
            </a:gsLst>
            <a:lin ang="5400000" scaled="1"/>
          </a:gradFill>
          <a:ln w="12700" cap="flat">
            <a:noFill/>
            <a:prstDash val="solid"/>
            <a:miter lim="800000"/>
            <a:headEnd/>
            <a:tailEnd/>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a:solidFill>
                <a:schemeClr val="tx1"/>
              </a:solidFill>
            </a:endParaRPr>
          </a:p>
        </p:txBody>
      </p:sp>
      <p:sp>
        <p:nvSpPr>
          <p:cNvPr id="68" name="Title 67" hidden="1">
            <a:extLst>
              <a:ext uri="{FF2B5EF4-FFF2-40B4-BE49-F238E27FC236}">
                <a16:creationId xmlns:a16="http://schemas.microsoft.com/office/drawing/2014/main" id="{3D46526D-118F-4F6F-BAE0-066F422EBD1E}"/>
              </a:ext>
            </a:extLst>
          </p:cNvPr>
          <p:cNvSpPr>
            <a:spLocks noGrp="1"/>
          </p:cNvSpPr>
          <p:nvPr>
            <p:ph type="title"/>
          </p:nvPr>
        </p:nvSpPr>
        <p:spPr/>
        <p:txBody>
          <a:bodyPr/>
          <a:lstStyle/>
          <a:p>
            <a:r>
              <a:rPr lang="en-US"/>
              <a:t>Human resources slide 3</a:t>
            </a:r>
          </a:p>
        </p:txBody>
      </p:sp>
      <p:cxnSp>
        <p:nvCxnSpPr>
          <p:cNvPr id="25" name="Connettore diritto 24">
            <a:extLst>
              <a:ext uri="{FF2B5EF4-FFF2-40B4-BE49-F238E27FC236}">
                <a16:creationId xmlns:a16="http://schemas.microsoft.com/office/drawing/2014/main" id="{F34CCCFE-A208-A168-A9F0-346B7A1E6E2F}"/>
              </a:ext>
            </a:extLst>
          </p:cNvPr>
          <p:cNvCxnSpPr>
            <a:cxnSpLocks/>
          </p:cNvCxnSpPr>
          <p:nvPr/>
        </p:nvCxnSpPr>
        <p:spPr>
          <a:xfrm>
            <a:off x="122830" y="974366"/>
            <a:ext cx="1195283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 name="Immagine 1" descr="Immagine che contiene testo, Carattere, logo, simbolo&#10;&#10;Descrizione generata automaticamente">
            <a:extLst>
              <a:ext uri="{FF2B5EF4-FFF2-40B4-BE49-F238E27FC236}">
                <a16:creationId xmlns:a16="http://schemas.microsoft.com/office/drawing/2014/main" id="{9AD0B3B6-5CFF-4EDB-B544-1ED89D77C385}"/>
              </a:ext>
            </a:extLst>
          </p:cNvPr>
          <p:cNvPicPr>
            <a:picLocks noChangeAspect="1"/>
          </p:cNvPicPr>
          <p:nvPr/>
        </p:nvPicPr>
        <p:blipFill>
          <a:blip r:embed="rId4"/>
          <a:stretch>
            <a:fillRect/>
          </a:stretch>
        </p:blipFill>
        <p:spPr>
          <a:xfrm>
            <a:off x="122830" y="142843"/>
            <a:ext cx="1787858" cy="503622"/>
          </a:xfrm>
          <a:prstGeom prst="rect">
            <a:avLst/>
          </a:prstGeom>
        </p:spPr>
      </p:pic>
      <p:sp>
        <p:nvSpPr>
          <p:cNvPr id="4" name="CasellaDiTesto 3">
            <a:extLst>
              <a:ext uri="{FF2B5EF4-FFF2-40B4-BE49-F238E27FC236}">
                <a16:creationId xmlns:a16="http://schemas.microsoft.com/office/drawing/2014/main" id="{7B503EC1-E8A7-277B-5AEC-FF53393C5634}"/>
              </a:ext>
            </a:extLst>
          </p:cNvPr>
          <p:cNvSpPr txBox="1"/>
          <p:nvPr/>
        </p:nvSpPr>
        <p:spPr>
          <a:xfrm>
            <a:off x="0" y="681202"/>
            <a:ext cx="2844048" cy="215444"/>
          </a:xfrm>
          <a:prstGeom prst="rect">
            <a:avLst/>
          </a:prstGeom>
          <a:noFill/>
        </p:spPr>
        <p:txBody>
          <a:bodyPr wrap="none" rtlCol="0">
            <a:spAutoFit/>
          </a:bodyPr>
          <a:lstStyle/>
          <a:p>
            <a:r>
              <a:rPr lang="it-IT" sz="800">
                <a:latin typeface="Adobe Caslon Pro" panose="0205050205050A020403" pitchFamily="18" charset="0"/>
                <a:ea typeface="NSimSun" panose="02010609030101010101" pitchFamily="49" charset="-122"/>
              </a:rPr>
              <a:t>Dip. di Ingegneria Elettrica e delle Tecnologie dell’Informazione</a:t>
            </a:r>
          </a:p>
        </p:txBody>
      </p:sp>
      <p:sp>
        <p:nvSpPr>
          <p:cNvPr id="8" name="TextBox 1">
            <a:extLst>
              <a:ext uri="{FF2B5EF4-FFF2-40B4-BE49-F238E27FC236}">
                <a16:creationId xmlns:a16="http://schemas.microsoft.com/office/drawing/2014/main" id="{655D0F37-5227-DEA3-2232-A6F45ABE66C8}"/>
              </a:ext>
            </a:extLst>
          </p:cNvPr>
          <p:cNvSpPr txBox="1"/>
          <p:nvPr/>
        </p:nvSpPr>
        <p:spPr>
          <a:xfrm>
            <a:off x="3241154" y="325435"/>
            <a:ext cx="5709687" cy="512961"/>
          </a:xfrm>
          <a:prstGeom prst="rect">
            <a:avLst/>
          </a:prstGeom>
          <a:noFill/>
        </p:spPr>
        <p:txBody>
          <a:bodyPr wrap="square" lIns="0" tIns="0" rIns="0" bIns="0" rtlCol="0">
            <a:spAutoFit/>
          </a:bodyPr>
          <a:lstStyle/>
          <a:p>
            <a:pPr>
              <a:lnSpc>
                <a:spcPts val="4000"/>
              </a:lnSpc>
            </a:pPr>
            <a:r>
              <a:rPr lang="en-US" sz="4400" b="1">
                <a:solidFill>
                  <a:srgbClr val="002060"/>
                </a:solidFill>
                <a:latin typeface="Segoe UI" panose="020B0502040204020203" pitchFamily="34" charset="0"/>
                <a:cs typeface="Segoe UI" panose="020B0502040204020203" pitchFamily="34" charset="0"/>
              </a:rPr>
              <a:t>NIST Control Families</a:t>
            </a:r>
          </a:p>
        </p:txBody>
      </p:sp>
      <p:sp>
        <p:nvSpPr>
          <p:cNvPr id="16" name="TextBox 4">
            <a:extLst>
              <a:ext uri="{FF2B5EF4-FFF2-40B4-BE49-F238E27FC236}">
                <a16:creationId xmlns:a16="http://schemas.microsoft.com/office/drawing/2014/main" id="{0C897FB8-64A0-2536-2201-607E85D9AB04}"/>
              </a:ext>
            </a:extLst>
          </p:cNvPr>
          <p:cNvSpPr txBox="1"/>
          <p:nvPr/>
        </p:nvSpPr>
        <p:spPr>
          <a:xfrm>
            <a:off x="940348" y="2303037"/>
            <a:ext cx="7562903" cy="1077218"/>
          </a:xfrm>
          <a:prstGeom prst="rect">
            <a:avLst/>
          </a:prstGeom>
        </p:spPr>
        <p:txBody>
          <a:bodyPr wrap="square" lIns="0" tIns="0" rIns="0" bIns="0">
            <a:spAutoFit/>
          </a:bodyPr>
          <a:lstStyle>
            <a:defPPr>
              <a:defRPr lang="en-US"/>
            </a:defPPr>
            <a:lvl1pPr>
              <a:defRPr sz="1600" i="1">
                <a:solidFill>
                  <a:srgbClr val="002060"/>
                </a:solidFill>
                <a:latin typeface="+mj-lt"/>
                <a:cs typeface="Segoe UI" panose="020B0502040204020203" pitchFamily="34" charset="0"/>
              </a:defRPr>
            </a:lvl1pPr>
          </a:lstStyle>
          <a:p>
            <a:r>
              <a:rPr lang="it-IT" sz="1400"/>
              <a:t>Il controllo mira a mitigare gli attacchi di denial-of-service (DoS) o distribuiti (DDoS) attraverso l'implementazione di misure preventive e reattive.</a:t>
            </a:r>
          </a:p>
          <a:p>
            <a:endParaRPr lang="it-IT" sz="1400"/>
          </a:p>
          <a:p>
            <a:r>
              <a:rPr lang="it-IT" sz="1400"/>
              <a:t>1. Proteggi o limita gli effetti degli eventi Denial of Service definiti dall’organizzazione; </a:t>
            </a:r>
          </a:p>
          <a:p>
            <a:r>
              <a:rPr lang="it-IT" sz="1400"/>
              <a:t>2. Utilizzare i controlli definiti dall’organizzazione per raggiungere l'obiettivo Denial of Service</a:t>
            </a:r>
            <a:endParaRPr lang="it-IT" sz="1400" dirty="0"/>
          </a:p>
        </p:txBody>
      </p:sp>
      <p:sp>
        <p:nvSpPr>
          <p:cNvPr id="19" name="TextBox 4">
            <a:extLst>
              <a:ext uri="{FF2B5EF4-FFF2-40B4-BE49-F238E27FC236}">
                <a16:creationId xmlns:a16="http://schemas.microsoft.com/office/drawing/2014/main" id="{65E19256-0439-EC6C-C898-2220A1038244}"/>
              </a:ext>
            </a:extLst>
          </p:cNvPr>
          <p:cNvSpPr txBox="1"/>
          <p:nvPr/>
        </p:nvSpPr>
        <p:spPr>
          <a:xfrm>
            <a:off x="595038" y="3853182"/>
            <a:ext cx="10964101" cy="1938992"/>
          </a:xfrm>
          <a:prstGeom prst="rect">
            <a:avLst/>
          </a:prstGeom>
        </p:spPr>
        <p:txBody>
          <a:bodyPr wrap="square" lIns="0" tIns="0" rIns="0" bIns="0">
            <a:spAutoFit/>
          </a:bodyPr>
          <a:lstStyle>
            <a:defPPr>
              <a:defRPr lang="en-US"/>
            </a:defPPr>
            <a:lvl1pPr>
              <a:defRPr sz="1600" i="1">
                <a:solidFill>
                  <a:srgbClr val="002060"/>
                </a:solidFill>
                <a:latin typeface="+mj-lt"/>
                <a:cs typeface="Segoe UI" panose="020B0502040204020203" pitchFamily="34" charset="0"/>
              </a:defRPr>
            </a:lvl1pPr>
          </a:lstStyle>
          <a:p>
            <a:r>
              <a:rPr lang="it-IT" sz="1800"/>
              <a:t>AWS protegge la propria infrastruttura in modo nativo, senza costi aggiuntivi, dagli attacchi DDoS all'infrastruttura. Secondo questo modello, AWS dichiara che esponendo l’applicazione su un Bucket S3, piuttosto che su un’istanza EC2, la quantità dei controlli di sicurezza necessari per proteggere l'applicazione dagli attacchi DDoS sarà inferiore.</a:t>
            </a:r>
          </a:p>
          <a:p>
            <a:endParaRPr lang="it-IT" sz="1800"/>
          </a:p>
          <a:p>
            <a:r>
              <a:rPr lang="it-IT" sz="1800"/>
              <a:t>Dopo aver eseguito il threat modeling, abbiamo mitigato le vulnerabilità inerenti agli attacchi DDoS con la configurazione dei servizi di AWS Shield e AWS WAF. Quindi, nonostante molti degli attacchi sui servizi AWS siano gestiti automaticamente, con l’aggiunta di questi due servizi abbiamo rafforzato la protezione.</a:t>
            </a:r>
            <a:endParaRPr lang="it-IT" sz="1800" dirty="0"/>
          </a:p>
        </p:txBody>
      </p:sp>
      <p:sp>
        <p:nvSpPr>
          <p:cNvPr id="3" name="TextBox 1">
            <a:extLst>
              <a:ext uri="{FF2B5EF4-FFF2-40B4-BE49-F238E27FC236}">
                <a16:creationId xmlns:a16="http://schemas.microsoft.com/office/drawing/2014/main" id="{7E1410A8-194D-1BE7-B391-8DD57ECBBA26}"/>
              </a:ext>
            </a:extLst>
          </p:cNvPr>
          <p:cNvSpPr txBox="1"/>
          <p:nvPr/>
        </p:nvSpPr>
        <p:spPr>
          <a:xfrm>
            <a:off x="3659151" y="1048859"/>
            <a:ext cx="4873692" cy="454420"/>
          </a:xfrm>
          <a:prstGeom prst="rect">
            <a:avLst/>
          </a:prstGeom>
          <a:noFill/>
        </p:spPr>
        <p:txBody>
          <a:bodyPr wrap="square" lIns="0" tIns="0" rIns="0" bIns="0" rtlCol="0">
            <a:spAutoFit/>
          </a:bodyPr>
          <a:lstStyle/>
          <a:p>
            <a:pPr>
              <a:lnSpc>
                <a:spcPts val="4000"/>
              </a:lnSpc>
            </a:pPr>
            <a:r>
              <a:rPr lang="en-US" sz="2400" b="1">
                <a:solidFill>
                  <a:schemeClr val="accent1">
                    <a:lumMod val="50000"/>
                  </a:schemeClr>
                </a:solidFill>
                <a:latin typeface="Segoe UI" panose="020B0502040204020203" pitchFamily="34" charset="0"/>
                <a:cs typeface="Segoe UI" panose="020B0502040204020203" pitchFamily="34" charset="0"/>
              </a:rPr>
              <a:t>SC-5: Denial-of-service Protection</a:t>
            </a:r>
            <a:endParaRPr lang="en-US" sz="2400" b="1" dirty="0">
              <a:solidFill>
                <a:schemeClr val="accent1">
                  <a:lumMod val="50000"/>
                </a:schemeClr>
              </a:solidFill>
              <a:latin typeface="Segoe UI" panose="020B0502040204020203" pitchFamily="34" charset="0"/>
              <a:cs typeface="Segoe UI" panose="020B0502040204020203" pitchFamily="34" charset="0"/>
            </a:endParaRPr>
          </a:p>
        </p:txBody>
      </p:sp>
      <p:cxnSp>
        <p:nvCxnSpPr>
          <p:cNvPr id="5" name="Connettore diritto 4">
            <a:extLst>
              <a:ext uri="{FF2B5EF4-FFF2-40B4-BE49-F238E27FC236}">
                <a16:creationId xmlns:a16="http://schemas.microsoft.com/office/drawing/2014/main" id="{7FEF40D8-7293-47E6-1C11-0F1550A33652}"/>
              </a:ext>
            </a:extLst>
          </p:cNvPr>
          <p:cNvCxnSpPr>
            <a:cxnSpLocks/>
          </p:cNvCxnSpPr>
          <p:nvPr/>
        </p:nvCxnSpPr>
        <p:spPr>
          <a:xfrm>
            <a:off x="3737693" y="1565000"/>
            <a:ext cx="470548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9249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outVertical)">
                                      <p:cBhvr>
                                        <p:cTn id="7" dur="2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Immagine 14" descr="Immagine che contiene testo, Carattere, logo, Elementi grafici&#10;&#10;Descrizione generata automaticamente">
            <a:extLst>
              <a:ext uri="{FF2B5EF4-FFF2-40B4-BE49-F238E27FC236}">
                <a16:creationId xmlns:a16="http://schemas.microsoft.com/office/drawing/2014/main" id="{520F538A-1EFC-6F0D-6BAE-6F4BFB5770C0}"/>
              </a:ext>
            </a:extLst>
          </p:cNvPr>
          <p:cNvPicPr>
            <a:picLocks noChangeAspect="1"/>
          </p:cNvPicPr>
          <p:nvPr/>
        </p:nvPicPr>
        <p:blipFill>
          <a:blip r:embed="rId3"/>
          <a:stretch>
            <a:fillRect/>
          </a:stretch>
        </p:blipFill>
        <p:spPr>
          <a:xfrm>
            <a:off x="9256476" y="2303037"/>
            <a:ext cx="1549438" cy="740502"/>
          </a:xfrm>
          <a:prstGeom prst="rect">
            <a:avLst/>
          </a:prstGeom>
        </p:spPr>
      </p:pic>
      <p:sp>
        <p:nvSpPr>
          <p:cNvPr id="13" name="Rectangle 2" descr="This is an image of a desk with laptop computers and people working.">
            <a:extLst>
              <a:ext uri="{FF2B5EF4-FFF2-40B4-BE49-F238E27FC236}">
                <a16:creationId xmlns:a16="http://schemas.microsoft.com/office/drawing/2014/main" id="{3E5B1C40-E7FB-3A7E-0E4D-AB28CA97936D}"/>
              </a:ext>
            </a:extLst>
          </p:cNvPr>
          <p:cNvSpPr/>
          <p:nvPr/>
        </p:nvSpPr>
        <p:spPr>
          <a:xfrm>
            <a:off x="595038" y="1901886"/>
            <a:ext cx="10964101" cy="2396461"/>
          </a:xfrm>
          <a:prstGeom prst="roundRect">
            <a:avLst/>
          </a:prstGeom>
          <a:gradFill>
            <a:gsLst>
              <a:gs pos="1000">
                <a:srgbClr val="7CEFD8">
                  <a:alpha val="79000"/>
                </a:srgbClr>
              </a:gs>
              <a:gs pos="79000">
                <a:srgbClr val="6672E4">
                  <a:alpha val="84000"/>
                </a:srgbClr>
              </a:gs>
              <a:gs pos="98000">
                <a:srgbClr val="882BE5">
                  <a:alpha val="66000"/>
                </a:srgbClr>
              </a:gs>
            </a:gsLst>
            <a:lin ang="5400000" scaled="1"/>
          </a:gradFill>
          <a:ln w="12700" cap="flat">
            <a:noFill/>
            <a:prstDash val="solid"/>
            <a:miter lim="800000"/>
            <a:headEnd/>
            <a:tailEnd/>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a:solidFill>
                <a:schemeClr val="tx1"/>
              </a:solidFill>
            </a:endParaRPr>
          </a:p>
        </p:txBody>
      </p:sp>
      <p:sp>
        <p:nvSpPr>
          <p:cNvPr id="68" name="Title 67" hidden="1">
            <a:extLst>
              <a:ext uri="{FF2B5EF4-FFF2-40B4-BE49-F238E27FC236}">
                <a16:creationId xmlns:a16="http://schemas.microsoft.com/office/drawing/2014/main" id="{3D46526D-118F-4F6F-BAE0-066F422EBD1E}"/>
              </a:ext>
            </a:extLst>
          </p:cNvPr>
          <p:cNvSpPr>
            <a:spLocks noGrp="1"/>
          </p:cNvSpPr>
          <p:nvPr>
            <p:ph type="title"/>
          </p:nvPr>
        </p:nvSpPr>
        <p:spPr/>
        <p:txBody>
          <a:bodyPr/>
          <a:lstStyle/>
          <a:p>
            <a:r>
              <a:rPr lang="en-US"/>
              <a:t>Human resources slide 3</a:t>
            </a:r>
          </a:p>
        </p:txBody>
      </p:sp>
      <p:cxnSp>
        <p:nvCxnSpPr>
          <p:cNvPr id="25" name="Connettore diritto 24">
            <a:extLst>
              <a:ext uri="{FF2B5EF4-FFF2-40B4-BE49-F238E27FC236}">
                <a16:creationId xmlns:a16="http://schemas.microsoft.com/office/drawing/2014/main" id="{F34CCCFE-A208-A168-A9F0-346B7A1E6E2F}"/>
              </a:ext>
            </a:extLst>
          </p:cNvPr>
          <p:cNvCxnSpPr>
            <a:cxnSpLocks/>
          </p:cNvCxnSpPr>
          <p:nvPr/>
        </p:nvCxnSpPr>
        <p:spPr>
          <a:xfrm>
            <a:off x="122830" y="974366"/>
            <a:ext cx="1195283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 name="Immagine 1" descr="Immagine che contiene testo, Carattere, logo, simbolo&#10;&#10;Descrizione generata automaticamente">
            <a:extLst>
              <a:ext uri="{FF2B5EF4-FFF2-40B4-BE49-F238E27FC236}">
                <a16:creationId xmlns:a16="http://schemas.microsoft.com/office/drawing/2014/main" id="{9AD0B3B6-5CFF-4EDB-B544-1ED89D77C385}"/>
              </a:ext>
            </a:extLst>
          </p:cNvPr>
          <p:cNvPicPr>
            <a:picLocks noChangeAspect="1"/>
          </p:cNvPicPr>
          <p:nvPr/>
        </p:nvPicPr>
        <p:blipFill>
          <a:blip r:embed="rId4"/>
          <a:stretch>
            <a:fillRect/>
          </a:stretch>
        </p:blipFill>
        <p:spPr>
          <a:xfrm>
            <a:off x="122830" y="142843"/>
            <a:ext cx="1787858" cy="503622"/>
          </a:xfrm>
          <a:prstGeom prst="rect">
            <a:avLst/>
          </a:prstGeom>
        </p:spPr>
      </p:pic>
      <p:sp>
        <p:nvSpPr>
          <p:cNvPr id="4" name="CasellaDiTesto 3">
            <a:extLst>
              <a:ext uri="{FF2B5EF4-FFF2-40B4-BE49-F238E27FC236}">
                <a16:creationId xmlns:a16="http://schemas.microsoft.com/office/drawing/2014/main" id="{7B503EC1-E8A7-277B-5AEC-FF53393C5634}"/>
              </a:ext>
            </a:extLst>
          </p:cNvPr>
          <p:cNvSpPr txBox="1"/>
          <p:nvPr/>
        </p:nvSpPr>
        <p:spPr>
          <a:xfrm>
            <a:off x="0" y="681202"/>
            <a:ext cx="2844048" cy="215444"/>
          </a:xfrm>
          <a:prstGeom prst="rect">
            <a:avLst/>
          </a:prstGeom>
          <a:noFill/>
        </p:spPr>
        <p:txBody>
          <a:bodyPr wrap="none" rtlCol="0">
            <a:spAutoFit/>
          </a:bodyPr>
          <a:lstStyle/>
          <a:p>
            <a:r>
              <a:rPr lang="it-IT" sz="800">
                <a:latin typeface="Adobe Caslon Pro" panose="0205050205050A020403" pitchFamily="18" charset="0"/>
                <a:ea typeface="NSimSun" panose="02010609030101010101" pitchFamily="49" charset="-122"/>
              </a:rPr>
              <a:t>Dip. di Ingegneria Elettrica e delle Tecnologie dell’Informazione</a:t>
            </a:r>
          </a:p>
        </p:txBody>
      </p:sp>
      <p:sp>
        <p:nvSpPr>
          <p:cNvPr id="8" name="TextBox 1">
            <a:extLst>
              <a:ext uri="{FF2B5EF4-FFF2-40B4-BE49-F238E27FC236}">
                <a16:creationId xmlns:a16="http://schemas.microsoft.com/office/drawing/2014/main" id="{655D0F37-5227-DEA3-2232-A6F45ABE66C8}"/>
              </a:ext>
            </a:extLst>
          </p:cNvPr>
          <p:cNvSpPr txBox="1"/>
          <p:nvPr/>
        </p:nvSpPr>
        <p:spPr>
          <a:xfrm>
            <a:off x="3241154" y="325435"/>
            <a:ext cx="5709687" cy="512961"/>
          </a:xfrm>
          <a:prstGeom prst="rect">
            <a:avLst/>
          </a:prstGeom>
          <a:noFill/>
        </p:spPr>
        <p:txBody>
          <a:bodyPr wrap="square" lIns="0" tIns="0" rIns="0" bIns="0" rtlCol="0">
            <a:spAutoFit/>
          </a:bodyPr>
          <a:lstStyle/>
          <a:p>
            <a:pPr>
              <a:lnSpc>
                <a:spcPts val="4000"/>
              </a:lnSpc>
            </a:pPr>
            <a:r>
              <a:rPr lang="en-US" sz="4400" b="1">
                <a:solidFill>
                  <a:srgbClr val="002060"/>
                </a:solidFill>
                <a:latin typeface="Segoe UI" panose="020B0502040204020203" pitchFamily="34" charset="0"/>
                <a:cs typeface="Segoe UI" panose="020B0502040204020203" pitchFamily="34" charset="0"/>
              </a:rPr>
              <a:t>NIST Control Families</a:t>
            </a:r>
          </a:p>
        </p:txBody>
      </p:sp>
      <p:sp>
        <p:nvSpPr>
          <p:cNvPr id="16" name="TextBox 4">
            <a:extLst>
              <a:ext uri="{FF2B5EF4-FFF2-40B4-BE49-F238E27FC236}">
                <a16:creationId xmlns:a16="http://schemas.microsoft.com/office/drawing/2014/main" id="{0C897FB8-64A0-2536-2201-607E85D9AB04}"/>
              </a:ext>
            </a:extLst>
          </p:cNvPr>
          <p:cNvSpPr txBox="1"/>
          <p:nvPr/>
        </p:nvSpPr>
        <p:spPr>
          <a:xfrm>
            <a:off x="940348" y="2303037"/>
            <a:ext cx="7562903" cy="1723549"/>
          </a:xfrm>
          <a:prstGeom prst="rect">
            <a:avLst/>
          </a:prstGeom>
        </p:spPr>
        <p:txBody>
          <a:bodyPr wrap="square" lIns="0" tIns="0" rIns="0" bIns="0">
            <a:spAutoFit/>
          </a:bodyPr>
          <a:lstStyle>
            <a:defPPr>
              <a:defRPr lang="en-US"/>
            </a:defPPr>
            <a:lvl1pPr>
              <a:defRPr sz="1600" i="1">
                <a:solidFill>
                  <a:srgbClr val="002060"/>
                </a:solidFill>
                <a:latin typeface="+mj-lt"/>
                <a:cs typeface="Segoe UI" panose="020B0502040204020203" pitchFamily="34" charset="0"/>
              </a:defRPr>
            </a:lvl1pPr>
          </a:lstStyle>
          <a:p>
            <a:r>
              <a:rPr lang="it-IT" sz="1400"/>
              <a:t>Il controllo si concentra sulla protezione dei confini dei sistemi informatici.</a:t>
            </a:r>
          </a:p>
          <a:p>
            <a:endParaRPr lang="it-IT" sz="1400"/>
          </a:p>
          <a:p>
            <a:pPr marL="285750" indent="-285750">
              <a:buFont typeface="Arial" panose="020B0604020202020204" pitchFamily="34" charset="0"/>
              <a:buChar char="•"/>
            </a:pPr>
            <a:r>
              <a:rPr lang="it-IT" sz="1400"/>
              <a:t>Monitorare e controllare le comunicazione al confine del sistema e ai principali confini interni del sistema.</a:t>
            </a:r>
          </a:p>
          <a:p>
            <a:pPr marL="285750" indent="-285750">
              <a:buFont typeface="Arial" panose="020B0604020202020204" pitchFamily="34" charset="0"/>
              <a:buChar char="•"/>
            </a:pPr>
            <a:r>
              <a:rPr lang="it-IT" sz="1400"/>
              <a:t>Implementare sottoreti per componenti di sistema accessibili al pubblico che sono logicamente separate dalle reti interne.</a:t>
            </a:r>
          </a:p>
          <a:p>
            <a:pPr marL="285750" indent="-285750">
              <a:buFont typeface="Arial" panose="020B0604020202020204" pitchFamily="34" charset="0"/>
              <a:buChar char="•"/>
            </a:pPr>
            <a:r>
              <a:rPr lang="it-IT" sz="1400"/>
              <a:t>Connettersi a reti o sistemi esterni attraverso interfacce gestite da dispositivi di protezione dei confini disposti secondo un'architettura di sicurezza organizzativa.</a:t>
            </a:r>
            <a:endParaRPr lang="it-IT" sz="1400" dirty="0"/>
          </a:p>
        </p:txBody>
      </p:sp>
      <p:sp>
        <p:nvSpPr>
          <p:cNvPr id="19" name="TextBox 4">
            <a:extLst>
              <a:ext uri="{FF2B5EF4-FFF2-40B4-BE49-F238E27FC236}">
                <a16:creationId xmlns:a16="http://schemas.microsoft.com/office/drawing/2014/main" id="{65E19256-0439-EC6C-C898-2220A1038244}"/>
              </a:ext>
            </a:extLst>
          </p:cNvPr>
          <p:cNvSpPr txBox="1"/>
          <p:nvPr/>
        </p:nvSpPr>
        <p:spPr>
          <a:xfrm>
            <a:off x="613949" y="4405462"/>
            <a:ext cx="10964101" cy="1661993"/>
          </a:xfrm>
          <a:prstGeom prst="rect">
            <a:avLst/>
          </a:prstGeom>
        </p:spPr>
        <p:txBody>
          <a:bodyPr wrap="square" lIns="0" tIns="0" rIns="0" bIns="0">
            <a:spAutoFit/>
          </a:bodyPr>
          <a:lstStyle>
            <a:defPPr>
              <a:defRPr lang="en-US"/>
            </a:defPPr>
            <a:lvl1pPr>
              <a:defRPr sz="1600" i="1">
                <a:solidFill>
                  <a:srgbClr val="002060"/>
                </a:solidFill>
                <a:latin typeface="+mj-lt"/>
                <a:cs typeface="Segoe UI" panose="020B0502040204020203" pitchFamily="34" charset="0"/>
              </a:defRPr>
            </a:lvl1pPr>
          </a:lstStyle>
          <a:p>
            <a:r>
              <a:rPr lang="it-IT" sz="1800"/>
              <a:t>L'intero backend di FavolApp è sviluppato utilizzando i servizi AWS. L'infrastruttura è definita tramite CloudFormation, garantendo una gestione coerente e automatizzata delle risorse. I servizi interni, che non si interfacciano direttamente con gli utenti, sono accessibili esclusivamente da altri servizi all'interno dell'architettura stessa. </a:t>
            </a:r>
          </a:p>
          <a:p>
            <a:r>
              <a:rPr lang="it-IT" sz="1800"/>
              <a:t>I punti di accesso all'architettura che interagiscono direttamente con gli utenti sono gestiti in sicurezza utilizzando i servizi AWS Shield e AWS WAF, e sono costantemente monitorati tramite AWS CloudWatch per garantire una protezione continua e una risposta tempestiva agli eventuali problemi di sicurezza.</a:t>
            </a:r>
            <a:endParaRPr lang="it-IT" sz="1800" dirty="0"/>
          </a:p>
        </p:txBody>
      </p:sp>
      <p:sp>
        <p:nvSpPr>
          <p:cNvPr id="3" name="TextBox 1">
            <a:extLst>
              <a:ext uri="{FF2B5EF4-FFF2-40B4-BE49-F238E27FC236}">
                <a16:creationId xmlns:a16="http://schemas.microsoft.com/office/drawing/2014/main" id="{7E1410A8-194D-1BE7-B391-8DD57ECBBA26}"/>
              </a:ext>
            </a:extLst>
          </p:cNvPr>
          <p:cNvSpPr txBox="1"/>
          <p:nvPr/>
        </p:nvSpPr>
        <p:spPr>
          <a:xfrm>
            <a:off x="4168970" y="1047600"/>
            <a:ext cx="3842934" cy="454420"/>
          </a:xfrm>
          <a:prstGeom prst="rect">
            <a:avLst/>
          </a:prstGeom>
          <a:noFill/>
        </p:spPr>
        <p:txBody>
          <a:bodyPr wrap="square" lIns="0" tIns="0" rIns="0" bIns="0" rtlCol="0">
            <a:spAutoFit/>
          </a:bodyPr>
          <a:lstStyle/>
          <a:p>
            <a:pPr>
              <a:lnSpc>
                <a:spcPts val="4000"/>
              </a:lnSpc>
            </a:pPr>
            <a:r>
              <a:rPr lang="en-US" sz="2400" b="1">
                <a:solidFill>
                  <a:schemeClr val="accent1">
                    <a:lumMod val="50000"/>
                  </a:schemeClr>
                </a:solidFill>
                <a:latin typeface="Segoe UI" panose="020B0502040204020203" pitchFamily="34" charset="0"/>
                <a:cs typeface="Segoe UI" panose="020B0502040204020203" pitchFamily="34" charset="0"/>
              </a:rPr>
              <a:t>SC-7: Boundary Protection</a:t>
            </a:r>
            <a:endParaRPr lang="en-US" sz="2400" b="1" dirty="0">
              <a:solidFill>
                <a:schemeClr val="accent1">
                  <a:lumMod val="50000"/>
                </a:schemeClr>
              </a:solidFill>
              <a:latin typeface="Segoe UI" panose="020B0502040204020203" pitchFamily="34" charset="0"/>
              <a:cs typeface="Segoe UI" panose="020B0502040204020203" pitchFamily="34" charset="0"/>
            </a:endParaRPr>
          </a:p>
        </p:txBody>
      </p:sp>
      <p:cxnSp>
        <p:nvCxnSpPr>
          <p:cNvPr id="5" name="Connettore diritto 4">
            <a:extLst>
              <a:ext uri="{FF2B5EF4-FFF2-40B4-BE49-F238E27FC236}">
                <a16:creationId xmlns:a16="http://schemas.microsoft.com/office/drawing/2014/main" id="{7FEF40D8-7293-47E6-1C11-0F1550A33652}"/>
              </a:ext>
            </a:extLst>
          </p:cNvPr>
          <p:cNvCxnSpPr>
            <a:cxnSpLocks/>
          </p:cNvCxnSpPr>
          <p:nvPr/>
        </p:nvCxnSpPr>
        <p:spPr>
          <a:xfrm>
            <a:off x="4264975" y="1565000"/>
            <a:ext cx="3657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576145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outVertical)">
                                      <p:cBhvr>
                                        <p:cTn id="7" dur="2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Immagine 14" descr="Immagine che contiene testo, Carattere, logo, Elementi grafici&#10;&#10;Descrizione generata automaticamente">
            <a:extLst>
              <a:ext uri="{FF2B5EF4-FFF2-40B4-BE49-F238E27FC236}">
                <a16:creationId xmlns:a16="http://schemas.microsoft.com/office/drawing/2014/main" id="{520F538A-1EFC-6F0D-6BAE-6F4BFB5770C0}"/>
              </a:ext>
            </a:extLst>
          </p:cNvPr>
          <p:cNvPicPr>
            <a:picLocks noChangeAspect="1"/>
          </p:cNvPicPr>
          <p:nvPr/>
        </p:nvPicPr>
        <p:blipFill>
          <a:blip r:embed="rId3"/>
          <a:stretch>
            <a:fillRect/>
          </a:stretch>
        </p:blipFill>
        <p:spPr>
          <a:xfrm>
            <a:off x="9256476" y="2303037"/>
            <a:ext cx="1549438" cy="740502"/>
          </a:xfrm>
          <a:prstGeom prst="rect">
            <a:avLst/>
          </a:prstGeom>
        </p:spPr>
      </p:pic>
      <p:sp>
        <p:nvSpPr>
          <p:cNvPr id="13" name="Rectangle 2" descr="This is an image of a desk with laptop computers and people working.">
            <a:extLst>
              <a:ext uri="{FF2B5EF4-FFF2-40B4-BE49-F238E27FC236}">
                <a16:creationId xmlns:a16="http://schemas.microsoft.com/office/drawing/2014/main" id="{3E5B1C40-E7FB-3A7E-0E4D-AB28CA97936D}"/>
              </a:ext>
            </a:extLst>
          </p:cNvPr>
          <p:cNvSpPr/>
          <p:nvPr/>
        </p:nvSpPr>
        <p:spPr>
          <a:xfrm>
            <a:off x="595038" y="1901887"/>
            <a:ext cx="10964101" cy="1408642"/>
          </a:xfrm>
          <a:prstGeom prst="roundRect">
            <a:avLst/>
          </a:prstGeom>
          <a:gradFill>
            <a:gsLst>
              <a:gs pos="1000">
                <a:srgbClr val="7CEFD8">
                  <a:alpha val="79000"/>
                </a:srgbClr>
              </a:gs>
              <a:gs pos="79000">
                <a:srgbClr val="6672E4">
                  <a:alpha val="84000"/>
                </a:srgbClr>
              </a:gs>
              <a:gs pos="98000">
                <a:srgbClr val="882BE5">
                  <a:alpha val="66000"/>
                </a:srgbClr>
              </a:gs>
            </a:gsLst>
            <a:lin ang="5400000" scaled="1"/>
          </a:gradFill>
          <a:ln w="12700" cap="flat">
            <a:noFill/>
            <a:prstDash val="solid"/>
            <a:miter lim="800000"/>
            <a:headEnd/>
            <a:tailEnd/>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a:solidFill>
                <a:schemeClr val="tx1"/>
              </a:solidFill>
            </a:endParaRPr>
          </a:p>
        </p:txBody>
      </p:sp>
      <p:sp>
        <p:nvSpPr>
          <p:cNvPr id="68" name="Title 67" hidden="1">
            <a:extLst>
              <a:ext uri="{FF2B5EF4-FFF2-40B4-BE49-F238E27FC236}">
                <a16:creationId xmlns:a16="http://schemas.microsoft.com/office/drawing/2014/main" id="{3D46526D-118F-4F6F-BAE0-066F422EBD1E}"/>
              </a:ext>
            </a:extLst>
          </p:cNvPr>
          <p:cNvSpPr>
            <a:spLocks noGrp="1"/>
          </p:cNvSpPr>
          <p:nvPr>
            <p:ph type="title"/>
          </p:nvPr>
        </p:nvSpPr>
        <p:spPr/>
        <p:txBody>
          <a:bodyPr/>
          <a:lstStyle/>
          <a:p>
            <a:r>
              <a:rPr lang="en-US"/>
              <a:t>Human resources slide 3</a:t>
            </a:r>
          </a:p>
        </p:txBody>
      </p:sp>
      <p:cxnSp>
        <p:nvCxnSpPr>
          <p:cNvPr id="25" name="Connettore diritto 24">
            <a:extLst>
              <a:ext uri="{FF2B5EF4-FFF2-40B4-BE49-F238E27FC236}">
                <a16:creationId xmlns:a16="http://schemas.microsoft.com/office/drawing/2014/main" id="{F34CCCFE-A208-A168-A9F0-346B7A1E6E2F}"/>
              </a:ext>
            </a:extLst>
          </p:cNvPr>
          <p:cNvCxnSpPr>
            <a:cxnSpLocks/>
          </p:cNvCxnSpPr>
          <p:nvPr/>
        </p:nvCxnSpPr>
        <p:spPr>
          <a:xfrm>
            <a:off x="122830" y="974366"/>
            <a:ext cx="1195283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 name="Immagine 1" descr="Immagine che contiene testo, Carattere, logo, simbolo&#10;&#10;Descrizione generata automaticamente">
            <a:extLst>
              <a:ext uri="{FF2B5EF4-FFF2-40B4-BE49-F238E27FC236}">
                <a16:creationId xmlns:a16="http://schemas.microsoft.com/office/drawing/2014/main" id="{9AD0B3B6-5CFF-4EDB-B544-1ED89D77C385}"/>
              </a:ext>
            </a:extLst>
          </p:cNvPr>
          <p:cNvPicPr>
            <a:picLocks noChangeAspect="1"/>
          </p:cNvPicPr>
          <p:nvPr/>
        </p:nvPicPr>
        <p:blipFill>
          <a:blip r:embed="rId4"/>
          <a:stretch>
            <a:fillRect/>
          </a:stretch>
        </p:blipFill>
        <p:spPr>
          <a:xfrm>
            <a:off x="122830" y="142843"/>
            <a:ext cx="1787858" cy="503622"/>
          </a:xfrm>
          <a:prstGeom prst="rect">
            <a:avLst/>
          </a:prstGeom>
        </p:spPr>
      </p:pic>
      <p:sp>
        <p:nvSpPr>
          <p:cNvPr id="4" name="CasellaDiTesto 3">
            <a:extLst>
              <a:ext uri="{FF2B5EF4-FFF2-40B4-BE49-F238E27FC236}">
                <a16:creationId xmlns:a16="http://schemas.microsoft.com/office/drawing/2014/main" id="{7B503EC1-E8A7-277B-5AEC-FF53393C5634}"/>
              </a:ext>
            </a:extLst>
          </p:cNvPr>
          <p:cNvSpPr txBox="1"/>
          <p:nvPr/>
        </p:nvSpPr>
        <p:spPr>
          <a:xfrm>
            <a:off x="0" y="681202"/>
            <a:ext cx="2844048" cy="215444"/>
          </a:xfrm>
          <a:prstGeom prst="rect">
            <a:avLst/>
          </a:prstGeom>
          <a:noFill/>
        </p:spPr>
        <p:txBody>
          <a:bodyPr wrap="none" rtlCol="0">
            <a:spAutoFit/>
          </a:bodyPr>
          <a:lstStyle/>
          <a:p>
            <a:r>
              <a:rPr lang="it-IT" sz="800">
                <a:latin typeface="Adobe Caslon Pro" panose="0205050205050A020403" pitchFamily="18" charset="0"/>
                <a:ea typeface="NSimSun" panose="02010609030101010101" pitchFamily="49" charset="-122"/>
              </a:rPr>
              <a:t>Dip. di Ingegneria Elettrica e delle Tecnologie dell’Informazione</a:t>
            </a:r>
          </a:p>
        </p:txBody>
      </p:sp>
      <p:sp>
        <p:nvSpPr>
          <p:cNvPr id="8" name="TextBox 1">
            <a:extLst>
              <a:ext uri="{FF2B5EF4-FFF2-40B4-BE49-F238E27FC236}">
                <a16:creationId xmlns:a16="http://schemas.microsoft.com/office/drawing/2014/main" id="{655D0F37-5227-DEA3-2232-A6F45ABE66C8}"/>
              </a:ext>
            </a:extLst>
          </p:cNvPr>
          <p:cNvSpPr txBox="1"/>
          <p:nvPr/>
        </p:nvSpPr>
        <p:spPr>
          <a:xfrm>
            <a:off x="3241154" y="325435"/>
            <a:ext cx="5709687" cy="512961"/>
          </a:xfrm>
          <a:prstGeom prst="rect">
            <a:avLst/>
          </a:prstGeom>
          <a:noFill/>
        </p:spPr>
        <p:txBody>
          <a:bodyPr wrap="square" lIns="0" tIns="0" rIns="0" bIns="0" rtlCol="0">
            <a:spAutoFit/>
          </a:bodyPr>
          <a:lstStyle/>
          <a:p>
            <a:pPr>
              <a:lnSpc>
                <a:spcPts val="4000"/>
              </a:lnSpc>
            </a:pPr>
            <a:r>
              <a:rPr lang="en-US" sz="4400" b="1">
                <a:solidFill>
                  <a:srgbClr val="002060"/>
                </a:solidFill>
                <a:latin typeface="Segoe UI" panose="020B0502040204020203" pitchFamily="34" charset="0"/>
                <a:cs typeface="Segoe UI" panose="020B0502040204020203" pitchFamily="34" charset="0"/>
              </a:rPr>
              <a:t>NIST Control Families</a:t>
            </a:r>
          </a:p>
        </p:txBody>
      </p:sp>
      <p:sp>
        <p:nvSpPr>
          <p:cNvPr id="16" name="TextBox 4">
            <a:extLst>
              <a:ext uri="{FF2B5EF4-FFF2-40B4-BE49-F238E27FC236}">
                <a16:creationId xmlns:a16="http://schemas.microsoft.com/office/drawing/2014/main" id="{0C897FB8-64A0-2536-2201-607E85D9AB04}"/>
              </a:ext>
            </a:extLst>
          </p:cNvPr>
          <p:cNvSpPr txBox="1"/>
          <p:nvPr/>
        </p:nvSpPr>
        <p:spPr>
          <a:xfrm>
            <a:off x="940348" y="2303037"/>
            <a:ext cx="7562903" cy="646331"/>
          </a:xfrm>
          <a:prstGeom prst="rect">
            <a:avLst/>
          </a:prstGeom>
        </p:spPr>
        <p:txBody>
          <a:bodyPr wrap="square" lIns="0" tIns="0" rIns="0" bIns="0">
            <a:spAutoFit/>
          </a:bodyPr>
          <a:lstStyle>
            <a:defPPr>
              <a:defRPr lang="en-US"/>
            </a:defPPr>
            <a:lvl1pPr>
              <a:defRPr sz="1600" i="1">
                <a:solidFill>
                  <a:srgbClr val="002060"/>
                </a:solidFill>
                <a:latin typeface="+mj-lt"/>
                <a:cs typeface="Segoe UI" panose="020B0502040204020203" pitchFamily="34" charset="0"/>
              </a:defRPr>
            </a:lvl1pPr>
          </a:lstStyle>
          <a:p>
            <a:r>
              <a:rPr lang="it-IT" sz="1400"/>
              <a:t>Garantire che l’organizzazione adotti misure per proteggere la riservatezza e l'integrità delle informazioni trasmesse. In particolare, affronta la necessità di salvaguardare i dati durante la trasmissione contro la divulgazione e la modifica non autorizzate.</a:t>
            </a:r>
            <a:endParaRPr lang="it-IT" sz="1400" dirty="0"/>
          </a:p>
        </p:txBody>
      </p:sp>
      <p:sp>
        <p:nvSpPr>
          <p:cNvPr id="19" name="TextBox 4">
            <a:extLst>
              <a:ext uri="{FF2B5EF4-FFF2-40B4-BE49-F238E27FC236}">
                <a16:creationId xmlns:a16="http://schemas.microsoft.com/office/drawing/2014/main" id="{65E19256-0439-EC6C-C898-2220A1038244}"/>
              </a:ext>
            </a:extLst>
          </p:cNvPr>
          <p:cNvSpPr txBox="1"/>
          <p:nvPr/>
        </p:nvSpPr>
        <p:spPr>
          <a:xfrm>
            <a:off x="613949" y="3444689"/>
            <a:ext cx="10964101" cy="1661993"/>
          </a:xfrm>
          <a:prstGeom prst="rect">
            <a:avLst/>
          </a:prstGeom>
        </p:spPr>
        <p:txBody>
          <a:bodyPr wrap="square" lIns="0" tIns="0" rIns="0" bIns="0">
            <a:spAutoFit/>
          </a:bodyPr>
          <a:lstStyle>
            <a:defPPr>
              <a:defRPr lang="en-US"/>
            </a:defPPr>
            <a:lvl1pPr>
              <a:defRPr sz="1600" i="1">
                <a:solidFill>
                  <a:srgbClr val="002060"/>
                </a:solidFill>
                <a:latin typeface="+mj-lt"/>
                <a:cs typeface="Segoe UI" panose="020B0502040204020203" pitchFamily="34" charset="0"/>
              </a:defRPr>
            </a:lvl1pPr>
          </a:lstStyle>
          <a:p>
            <a:r>
              <a:rPr lang="it-IT" sz="1800"/>
              <a:t>Per la sicurezza della nostra applicazione rispetto al controllo SC-8, possiamo evidenziare come l'utilizzo del protocollo TLS (Transport Layer Security) su Amazon S3 e CloudFront garantisca la confidenzialità e l'integrità dei dati in transito. Inoltre, per quanto riguarda AWS AppSync, che si interfaccia con servizi come DynamoDB, non sono necessarie configurazioni di sicurezza aggiuntive, grazie al modello di responsabilità condivisa di AWS. Questo assicura che i dati in transito tra AppSync e altri servizi AWS siano automaticamente protetti, mantenendo così l'integrità e la confidenzialità dei dati in linea con gli standard del NIST.</a:t>
            </a:r>
            <a:endParaRPr lang="it-IT" sz="1800" dirty="0"/>
          </a:p>
        </p:txBody>
      </p:sp>
      <p:sp>
        <p:nvSpPr>
          <p:cNvPr id="3" name="TextBox 1">
            <a:extLst>
              <a:ext uri="{FF2B5EF4-FFF2-40B4-BE49-F238E27FC236}">
                <a16:creationId xmlns:a16="http://schemas.microsoft.com/office/drawing/2014/main" id="{7E1410A8-194D-1BE7-B391-8DD57ECBBA26}"/>
              </a:ext>
            </a:extLst>
          </p:cNvPr>
          <p:cNvSpPr txBox="1"/>
          <p:nvPr/>
        </p:nvSpPr>
        <p:spPr>
          <a:xfrm>
            <a:off x="2648476" y="1047600"/>
            <a:ext cx="6890598" cy="454420"/>
          </a:xfrm>
          <a:prstGeom prst="rect">
            <a:avLst/>
          </a:prstGeom>
          <a:noFill/>
        </p:spPr>
        <p:txBody>
          <a:bodyPr wrap="square" lIns="0" tIns="0" rIns="0" bIns="0" rtlCol="0">
            <a:spAutoFit/>
          </a:bodyPr>
          <a:lstStyle/>
          <a:p>
            <a:pPr>
              <a:lnSpc>
                <a:spcPts val="4000"/>
              </a:lnSpc>
            </a:pPr>
            <a:r>
              <a:rPr lang="en-US" sz="2400" b="1">
                <a:solidFill>
                  <a:schemeClr val="accent1">
                    <a:lumMod val="50000"/>
                  </a:schemeClr>
                </a:solidFill>
                <a:latin typeface="Segoe UI" panose="020B0502040204020203" pitchFamily="34" charset="0"/>
                <a:cs typeface="Segoe UI" panose="020B0502040204020203" pitchFamily="34" charset="0"/>
              </a:rPr>
              <a:t>SC-8: Transmission Confidentiality and Integrity  </a:t>
            </a:r>
            <a:endParaRPr lang="en-US" sz="2400" b="1" dirty="0">
              <a:solidFill>
                <a:schemeClr val="accent1">
                  <a:lumMod val="50000"/>
                </a:schemeClr>
              </a:solidFill>
              <a:latin typeface="Segoe UI" panose="020B0502040204020203" pitchFamily="34" charset="0"/>
              <a:cs typeface="Segoe UI" panose="020B0502040204020203" pitchFamily="34" charset="0"/>
            </a:endParaRPr>
          </a:p>
        </p:txBody>
      </p:sp>
      <p:cxnSp>
        <p:nvCxnSpPr>
          <p:cNvPr id="5" name="Connettore diritto 4">
            <a:extLst>
              <a:ext uri="{FF2B5EF4-FFF2-40B4-BE49-F238E27FC236}">
                <a16:creationId xmlns:a16="http://schemas.microsoft.com/office/drawing/2014/main" id="{7FEF40D8-7293-47E6-1C11-0F1550A33652}"/>
              </a:ext>
            </a:extLst>
          </p:cNvPr>
          <p:cNvCxnSpPr>
            <a:cxnSpLocks/>
          </p:cNvCxnSpPr>
          <p:nvPr/>
        </p:nvCxnSpPr>
        <p:spPr>
          <a:xfrm>
            <a:off x="2729851" y="1565000"/>
            <a:ext cx="666110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47506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outVertical)">
                                      <p:cBhvr>
                                        <p:cTn id="7" dur="2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Immagine 14" descr="Immagine che contiene testo, Carattere, logo, Elementi grafici&#10;&#10;Descrizione generata automaticamente">
            <a:extLst>
              <a:ext uri="{FF2B5EF4-FFF2-40B4-BE49-F238E27FC236}">
                <a16:creationId xmlns:a16="http://schemas.microsoft.com/office/drawing/2014/main" id="{520F538A-1EFC-6F0D-6BAE-6F4BFB5770C0}"/>
              </a:ext>
            </a:extLst>
          </p:cNvPr>
          <p:cNvPicPr>
            <a:picLocks noChangeAspect="1"/>
          </p:cNvPicPr>
          <p:nvPr/>
        </p:nvPicPr>
        <p:blipFill>
          <a:blip r:embed="rId3"/>
          <a:stretch>
            <a:fillRect/>
          </a:stretch>
        </p:blipFill>
        <p:spPr>
          <a:xfrm>
            <a:off x="9256476" y="2303037"/>
            <a:ext cx="1549438" cy="740502"/>
          </a:xfrm>
          <a:prstGeom prst="rect">
            <a:avLst/>
          </a:prstGeom>
        </p:spPr>
      </p:pic>
      <p:sp>
        <p:nvSpPr>
          <p:cNvPr id="13" name="Rectangle 2" descr="This is an image of a desk with laptop computers and people working.">
            <a:extLst>
              <a:ext uri="{FF2B5EF4-FFF2-40B4-BE49-F238E27FC236}">
                <a16:creationId xmlns:a16="http://schemas.microsoft.com/office/drawing/2014/main" id="{3E5B1C40-E7FB-3A7E-0E4D-AB28CA97936D}"/>
              </a:ext>
            </a:extLst>
          </p:cNvPr>
          <p:cNvSpPr/>
          <p:nvPr/>
        </p:nvSpPr>
        <p:spPr>
          <a:xfrm>
            <a:off x="595038" y="1901887"/>
            <a:ext cx="10964101" cy="1408642"/>
          </a:xfrm>
          <a:prstGeom prst="roundRect">
            <a:avLst/>
          </a:prstGeom>
          <a:gradFill>
            <a:gsLst>
              <a:gs pos="1000">
                <a:srgbClr val="7CEFD8">
                  <a:alpha val="79000"/>
                </a:srgbClr>
              </a:gs>
              <a:gs pos="79000">
                <a:srgbClr val="6672E4">
                  <a:alpha val="84000"/>
                </a:srgbClr>
              </a:gs>
              <a:gs pos="98000">
                <a:srgbClr val="882BE5">
                  <a:alpha val="66000"/>
                </a:srgbClr>
              </a:gs>
            </a:gsLst>
            <a:lin ang="5400000" scaled="1"/>
          </a:gradFill>
          <a:ln w="12700" cap="flat">
            <a:noFill/>
            <a:prstDash val="solid"/>
            <a:miter lim="800000"/>
            <a:headEnd/>
            <a:tailEnd/>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a:solidFill>
                <a:schemeClr val="tx1"/>
              </a:solidFill>
            </a:endParaRPr>
          </a:p>
        </p:txBody>
      </p:sp>
      <p:sp>
        <p:nvSpPr>
          <p:cNvPr id="68" name="Title 67" hidden="1">
            <a:extLst>
              <a:ext uri="{FF2B5EF4-FFF2-40B4-BE49-F238E27FC236}">
                <a16:creationId xmlns:a16="http://schemas.microsoft.com/office/drawing/2014/main" id="{3D46526D-118F-4F6F-BAE0-066F422EBD1E}"/>
              </a:ext>
            </a:extLst>
          </p:cNvPr>
          <p:cNvSpPr>
            <a:spLocks noGrp="1"/>
          </p:cNvSpPr>
          <p:nvPr>
            <p:ph type="title"/>
          </p:nvPr>
        </p:nvSpPr>
        <p:spPr/>
        <p:txBody>
          <a:bodyPr/>
          <a:lstStyle/>
          <a:p>
            <a:r>
              <a:rPr lang="en-US"/>
              <a:t>Human resources slide 3</a:t>
            </a:r>
          </a:p>
        </p:txBody>
      </p:sp>
      <p:cxnSp>
        <p:nvCxnSpPr>
          <p:cNvPr id="25" name="Connettore diritto 24">
            <a:extLst>
              <a:ext uri="{FF2B5EF4-FFF2-40B4-BE49-F238E27FC236}">
                <a16:creationId xmlns:a16="http://schemas.microsoft.com/office/drawing/2014/main" id="{F34CCCFE-A208-A168-A9F0-346B7A1E6E2F}"/>
              </a:ext>
            </a:extLst>
          </p:cNvPr>
          <p:cNvCxnSpPr>
            <a:cxnSpLocks/>
          </p:cNvCxnSpPr>
          <p:nvPr/>
        </p:nvCxnSpPr>
        <p:spPr>
          <a:xfrm>
            <a:off x="122830" y="974366"/>
            <a:ext cx="1195283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 name="Immagine 1" descr="Immagine che contiene testo, Carattere, logo, simbolo&#10;&#10;Descrizione generata automaticamente">
            <a:extLst>
              <a:ext uri="{FF2B5EF4-FFF2-40B4-BE49-F238E27FC236}">
                <a16:creationId xmlns:a16="http://schemas.microsoft.com/office/drawing/2014/main" id="{9AD0B3B6-5CFF-4EDB-B544-1ED89D77C385}"/>
              </a:ext>
            </a:extLst>
          </p:cNvPr>
          <p:cNvPicPr>
            <a:picLocks noChangeAspect="1"/>
          </p:cNvPicPr>
          <p:nvPr/>
        </p:nvPicPr>
        <p:blipFill>
          <a:blip r:embed="rId4"/>
          <a:stretch>
            <a:fillRect/>
          </a:stretch>
        </p:blipFill>
        <p:spPr>
          <a:xfrm>
            <a:off x="122830" y="142843"/>
            <a:ext cx="1787858" cy="503622"/>
          </a:xfrm>
          <a:prstGeom prst="rect">
            <a:avLst/>
          </a:prstGeom>
        </p:spPr>
      </p:pic>
      <p:sp>
        <p:nvSpPr>
          <p:cNvPr id="4" name="CasellaDiTesto 3">
            <a:extLst>
              <a:ext uri="{FF2B5EF4-FFF2-40B4-BE49-F238E27FC236}">
                <a16:creationId xmlns:a16="http://schemas.microsoft.com/office/drawing/2014/main" id="{7B503EC1-E8A7-277B-5AEC-FF53393C5634}"/>
              </a:ext>
            </a:extLst>
          </p:cNvPr>
          <p:cNvSpPr txBox="1"/>
          <p:nvPr/>
        </p:nvSpPr>
        <p:spPr>
          <a:xfrm>
            <a:off x="0" y="681202"/>
            <a:ext cx="2844048" cy="215444"/>
          </a:xfrm>
          <a:prstGeom prst="rect">
            <a:avLst/>
          </a:prstGeom>
          <a:noFill/>
        </p:spPr>
        <p:txBody>
          <a:bodyPr wrap="none" rtlCol="0">
            <a:spAutoFit/>
          </a:bodyPr>
          <a:lstStyle/>
          <a:p>
            <a:r>
              <a:rPr lang="it-IT" sz="800">
                <a:latin typeface="Adobe Caslon Pro" panose="0205050205050A020403" pitchFamily="18" charset="0"/>
                <a:ea typeface="NSimSun" panose="02010609030101010101" pitchFamily="49" charset="-122"/>
              </a:rPr>
              <a:t>Dip. di Ingegneria Elettrica e delle Tecnologie dell’Informazione</a:t>
            </a:r>
          </a:p>
        </p:txBody>
      </p:sp>
      <p:sp>
        <p:nvSpPr>
          <p:cNvPr id="8" name="TextBox 1">
            <a:extLst>
              <a:ext uri="{FF2B5EF4-FFF2-40B4-BE49-F238E27FC236}">
                <a16:creationId xmlns:a16="http://schemas.microsoft.com/office/drawing/2014/main" id="{655D0F37-5227-DEA3-2232-A6F45ABE66C8}"/>
              </a:ext>
            </a:extLst>
          </p:cNvPr>
          <p:cNvSpPr txBox="1"/>
          <p:nvPr/>
        </p:nvSpPr>
        <p:spPr>
          <a:xfrm>
            <a:off x="3241154" y="325435"/>
            <a:ext cx="5709687" cy="512961"/>
          </a:xfrm>
          <a:prstGeom prst="rect">
            <a:avLst/>
          </a:prstGeom>
          <a:noFill/>
        </p:spPr>
        <p:txBody>
          <a:bodyPr wrap="square" lIns="0" tIns="0" rIns="0" bIns="0" rtlCol="0">
            <a:spAutoFit/>
          </a:bodyPr>
          <a:lstStyle/>
          <a:p>
            <a:pPr>
              <a:lnSpc>
                <a:spcPts val="4000"/>
              </a:lnSpc>
            </a:pPr>
            <a:r>
              <a:rPr lang="en-US" sz="4400" b="1">
                <a:solidFill>
                  <a:srgbClr val="002060"/>
                </a:solidFill>
                <a:latin typeface="Segoe UI" panose="020B0502040204020203" pitchFamily="34" charset="0"/>
                <a:cs typeface="Segoe UI" panose="020B0502040204020203" pitchFamily="34" charset="0"/>
              </a:rPr>
              <a:t>NIST Control Families</a:t>
            </a:r>
          </a:p>
        </p:txBody>
      </p:sp>
      <p:sp>
        <p:nvSpPr>
          <p:cNvPr id="16" name="TextBox 4">
            <a:extLst>
              <a:ext uri="{FF2B5EF4-FFF2-40B4-BE49-F238E27FC236}">
                <a16:creationId xmlns:a16="http://schemas.microsoft.com/office/drawing/2014/main" id="{0C897FB8-64A0-2536-2201-607E85D9AB04}"/>
              </a:ext>
            </a:extLst>
          </p:cNvPr>
          <p:cNvSpPr txBox="1"/>
          <p:nvPr/>
        </p:nvSpPr>
        <p:spPr>
          <a:xfrm>
            <a:off x="940348" y="2303037"/>
            <a:ext cx="7562903" cy="646331"/>
          </a:xfrm>
          <a:prstGeom prst="rect">
            <a:avLst/>
          </a:prstGeom>
        </p:spPr>
        <p:txBody>
          <a:bodyPr wrap="square" lIns="0" tIns="0" rIns="0" bIns="0">
            <a:spAutoFit/>
          </a:bodyPr>
          <a:lstStyle>
            <a:defPPr>
              <a:defRPr lang="en-US"/>
            </a:defPPr>
            <a:lvl1pPr>
              <a:defRPr sz="1600" i="1">
                <a:solidFill>
                  <a:srgbClr val="002060"/>
                </a:solidFill>
                <a:latin typeface="+mj-lt"/>
                <a:cs typeface="Segoe UI" panose="020B0502040204020203" pitchFamily="34" charset="0"/>
              </a:defRPr>
            </a:lvl1pPr>
          </a:lstStyle>
          <a:p>
            <a:r>
              <a:rPr lang="it-IT" sz="1400"/>
              <a:t>L’organizzazione stabilisce e gestisce le chiavi crittografiche per la crittografia richiesta impiegata all’interno del sistema secondo i requisiti di generazione di chiavi, di distribuzione, di conservazione e di distruzione di queste ultime.</a:t>
            </a:r>
            <a:endParaRPr lang="it-IT" sz="1400" dirty="0"/>
          </a:p>
        </p:txBody>
      </p:sp>
      <p:sp>
        <p:nvSpPr>
          <p:cNvPr id="19" name="TextBox 4">
            <a:extLst>
              <a:ext uri="{FF2B5EF4-FFF2-40B4-BE49-F238E27FC236}">
                <a16:creationId xmlns:a16="http://schemas.microsoft.com/office/drawing/2014/main" id="{65E19256-0439-EC6C-C898-2220A1038244}"/>
              </a:ext>
            </a:extLst>
          </p:cNvPr>
          <p:cNvSpPr txBox="1"/>
          <p:nvPr/>
        </p:nvSpPr>
        <p:spPr>
          <a:xfrm>
            <a:off x="613949" y="3444689"/>
            <a:ext cx="10964101" cy="1938992"/>
          </a:xfrm>
          <a:prstGeom prst="rect">
            <a:avLst/>
          </a:prstGeom>
        </p:spPr>
        <p:txBody>
          <a:bodyPr wrap="square" lIns="0" tIns="0" rIns="0" bIns="0">
            <a:spAutoFit/>
          </a:bodyPr>
          <a:lstStyle>
            <a:defPPr>
              <a:defRPr lang="en-US"/>
            </a:defPPr>
            <a:lvl1pPr>
              <a:defRPr sz="1600" i="1">
                <a:solidFill>
                  <a:srgbClr val="002060"/>
                </a:solidFill>
                <a:latin typeface="+mj-lt"/>
                <a:cs typeface="Segoe UI" panose="020B0502040204020203" pitchFamily="34" charset="0"/>
              </a:defRPr>
            </a:lvl1pPr>
          </a:lstStyle>
          <a:p>
            <a:r>
              <a:rPr lang="it-IT" sz="1800"/>
              <a:t>Nella nostra architettura serverless, utilizziamo AWS Certificate Manager per gestire i certificati SSL/TLS, garantendo così la sicurezza delle comunicazioni. Questo approccio elimina la necessità di gestire manualmente le chiavi crittografiche, poiché AWS si occupa della loro generazione, distribuzione, e rinnovo. Riguardo alla memorizzazione e gestione delle chiavi crittografiche, AWS fornisce un ambiente sicuro che rispetta i requisiti di generazione, salvataggio, accesso, e distruzione delle chiavi, in linea con le migliori pratiche di sicurezza. Ciò ci consente di mantenere un elevato livello di sicurezza senza l'overhead di gestione diretta delle chiavi, un vantaggio significativo della nostra soluzione serverless.</a:t>
            </a:r>
            <a:endParaRPr lang="it-IT" sz="1800" dirty="0"/>
          </a:p>
        </p:txBody>
      </p:sp>
      <p:sp>
        <p:nvSpPr>
          <p:cNvPr id="3" name="TextBox 1">
            <a:extLst>
              <a:ext uri="{FF2B5EF4-FFF2-40B4-BE49-F238E27FC236}">
                <a16:creationId xmlns:a16="http://schemas.microsoft.com/office/drawing/2014/main" id="{7E1410A8-194D-1BE7-B391-8DD57ECBBA26}"/>
              </a:ext>
            </a:extLst>
          </p:cNvPr>
          <p:cNvSpPr txBox="1"/>
          <p:nvPr/>
        </p:nvSpPr>
        <p:spPr>
          <a:xfrm>
            <a:off x="1867090" y="1047600"/>
            <a:ext cx="8457813" cy="454420"/>
          </a:xfrm>
          <a:prstGeom prst="rect">
            <a:avLst/>
          </a:prstGeom>
          <a:noFill/>
        </p:spPr>
        <p:txBody>
          <a:bodyPr wrap="square" lIns="0" tIns="0" rIns="0" bIns="0" rtlCol="0">
            <a:spAutoFit/>
          </a:bodyPr>
          <a:lstStyle/>
          <a:p>
            <a:pPr>
              <a:lnSpc>
                <a:spcPts val="4000"/>
              </a:lnSpc>
            </a:pPr>
            <a:r>
              <a:rPr lang="en-US" sz="2400" b="1">
                <a:solidFill>
                  <a:schemeClr val="accent1">
                    <a:lumMod val="50000"/>
                  </a:schemeClr>
                </a:solidFill>
                <a:latin typeface="Segoe UI" panose="020B0502040204020203" pitchFamily="34" charset="0"/>
                <a:cs typeface="Segoe UI" panose="020B0502040204020203" pitchFamily="34" charset="0"/>
              </a:rPr>
              <a:t>SC-12: Cryptographic Key Establishment and Management</a:t>
            </a:r>
            <a:endParaRPr lang="en-US" sz="2400" b="1" dirty="0">
              <a:solidFill>
                <a:schemeClr val="accent1">
                  <a:lumMod val="50000"/>
                </a:schemeClr>
              </a:solidFill>
              <a:latin typeface="Segoe UI" panose="020B0502040204020203" pitchFamily="34" charset="0"/>
              <a:cs typeface="Segoe UI" panose="020B0502040204020203" pitchFamily="34" charset="0"/>
            </a:endParaRPr>
          </a:p>
        </p:txBody>
      </p:sp>
      <p:cxnSp>
        <p:nvCxnSpPr>
          <p:cNvPr id="5" name="Connettore diritto 4">
            <a:extLst>
              <a:ext uri="{FF2B5EF4-FFF2-40B4-BE49-F238E27FC236}">
                <a16:creationId xmlns:a16="http://schemas.microsoft.com/office/drawing/2014/main" id="{7FEF40D8-7293-47E6-1C11-0F1550A33652}"/>
              </a:ext>
            </a:extLst>
          </p:cNvPr>
          <p:cNvCxnSpPr>
            <a:cxnSpLocks/>
          </p:cNvCxnSpPr>
          <p:nvPr/>
        </p:nvCxnSpPr>
        <p:spPr>
          <a:xfrm>
            <a:off x="1910688" y="1565000"/>
            <a:ext cx="826785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05249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outVertical)">
                                      <p:cBhvr>
                                        <p:cTn id="7" dur="2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33668227_win32_fixed" id="{17DD1A52-D3DE-4BC7-AB4E-5ED952CBB3F4}" vid="{D8C85220-06A0-4E3D-954C-BC12E2647BF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4" ma:contentTypeDescription="Create a new document." ma:contentTypeScope="" ma:versionID="2d714a3296df14eba7a100bb665443ca">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49549bf45bfbbfb6cffed527380e77e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71421E6-0B73-4301-8D1C-0131DB42FA7F}">
  <ds:schemaRefs>
    <ds:schemaRef ds:uri="http://schemas.microsoft.com/sharepoint/v3/contenttype/forms"/>
  </ds:schemaRefs>
</ds:datastoreItem>
</file>

<file path=customXml/itemProps2.xml><?xml version="1.0" encoding="utf-8"?>
<ds:datastoreItem xmlns:ds="http://schemas.openxmlformats.org/officeDocument/2006/customXml" ds:itemID="{89900F64-9193-44F8-BD63-E681103777C8}">
  <ds:schemaRefs>
    <ds:schemaRef ds:uri="http://purl.org/dc/terms/"/>
    <ds:schemaRef ds:uri="http://schemas.microsoft.com/sharepoint/v3"/>
    <ds:schemaRef ds:uri="http://purl.org/dc/dcmitype/"/>
    <ds:schemaRef ds:uri="http://www.w3.org/XML/1998/namespace"/>
    <ds:schemaRef ds:uri="16c05727-aa75-4e4a-9b5f-8a80a1165891"/>
    <ds:schemaRef ds:uri="http://schemas.microsoft.com/office/2006/documentManagement/types"/>
    <ds:schemaRef ds:uri="230e9df3-be65-4c73-a93b-d1236ebd677e"/>
    <ds:schemaRef ds:uri="71af3243-3dd4-4a8d-8c0d-dd76da1f02a5"/>
    <ds:schemaRef ds:uri="http://schemas.microsoft.com/office/infopath/2007/PartnerControls"/>
    <ds:schemaRef ds:uri="http://schemas.microsoft.com/office/2006/metadata/properties"/>
    <ds:schemaRef ds:uri="http://schemas.openxmlformats.org/package/2006/metadata/core-properties"/>
    <ds:schemaRef ds:uri="http://purl.org/dc/elements/1.1/"/>
  </ds:schemaRefs>
</ds:datastoreItem>
</file>

<file path=customXml/itemProps3.xml><?xml version="1.0" encoding="utf-8"?>
<ds:datastoreItem xmlns:ds="http://schemas.openxmlformats.org/officeDocument/2006/customXml" ds:itemID="{10CA4BDF-ECBC-4F8E-8F31-E58428FA4B7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5566</TotalTime>
  <Words>18705</Words>
  <Application>Microsoft Office PowerPoint</Application>
  <PresentationFormat>Widescreen</PresentationFormat>
  <Paragraphs>2299</Paragraphs>
  <Slides>117</Slides>
  <Notes>117</Notes>
  <HiddenSlides>0</HiddenSlides>
  <MMClips>0</MMClips>
  <ScaleCrop>false</ScaleCrop>
  <HeadingPairs>
    <vt:vector size="6" baseType="variant">
      <vt:variant>
        <vt:lpstr>Caratteri utilizzati</vt:lpstr>
      </vt:variant>
      <vt:variant>
        <vt:i4>6</vt:i4>
      </vt:variant>
      <vt:variant>
        <vt:lpstr>Tema</vt:lpstr>
      </vt:variant>
      <vt:variant>
        <vt:i4>1</vt:i4>
      </vt:variant>
      <vt:variant>
        <vt:lpstr>Titoli diapositive</vt:lpstr>
      </vt:variant>
      <vt:variant>
        <vt:i4>117</vt:i4>
      </vt:variant>
    </vt:vector>
  </HeadingPairs>
  <TitlesOfParts>
    <vt:vector size="124" baseType="lpstr">
      <vt:lpstr>Adobe Caslon Pro</vt:lpstr>
      <vt:lpstr>Arial</vt:lpstr>
      <vt:lpstr>Calibri</vt:lpstr>
      <vt:lpstr>Calibri Light</vt:lpstr>
      <vt:lpstr>Courier New</vt:lpstr>
      <vt:lpstr>Segoe UI</vt:lpstr>
      <vt:lpstr>Office Theme</vt:lpstr>
      <vt:lpstr>Human resources slide 1</vt:lpstr>
      <vt:lpstr>Human resources slide 3</vt:lpstr>
      <vt:lpstr>Human resources slide 3</vt:lpstr>
      <vt:lpstr>Human resources slide 3</vt:lpstr>
      <vt:lpstr>Human resources slide 3</vt:lpstr>
      <vt:lpstr>Human resources slide 3</vt:lpstr>
      <vt:lpstr>Human resources slide 3</vt:lpstr>
      <vt:lpstr>Human resources slide 3</vt:lpstr>
      <vt:lpstr>Human resources slide 3</vt:lpstr>
      <vt:lpstr>Human resources slide 3</vt:lpstr>
      <vt:lpstr>Human resources slide 3</vt:lpstr>
      <vt:lpstr>Human resources slide 3</vt:lpstr>
      <vt:lpstr>Human resources slide 3</vt:lpstr>
      <vt:lpstr>Human resources slide 3</vt:lpstr>
      <vt:lpstr>Human resources slide 3</vt:lpstr>
      <vt:lpstr>Human resources slide 3</vt:lpstr>
      <vt:lpstr>Human resources slide 3</vt:lpstr>
      <vt:lpstr>Human resources slide 3</vt:lpstr>
      <vt:lpstr>Human resources slide 3</vt:lpstr>
      <vt:lpstr>Human resources slide 3</vt:lpstr>
      <vt:lpstr>Human resources slide 3</vt:lpstr>
      <vt:lpstr>Human resources slide 3</vt:lpstr>
      <vt:lpstr>Human resources slide 3</vt:lpstr>
      <vt:lpstr>Human resources slide 3</vt:lpstr>
      <vt:lpstr>Human resources slide 3</vt:lpstr>
      <vt:lpstr>Human resources slide 3</vt:lpstr>
      <vt:lpstr>Human resources slide 3</vt:lpstr>
      <vt:lpstr>Human resources slide 3</vt:lpstr>
      <vt:lpstr>Human resources slide 3</vt:lpstr>
      <vt:lpstr>Human resources slide 3</vt:lpstr>
      <vt:lpstr>Human resources slide 3</vt:lpstr>
      <vt:lpstr>Human resources slide 3</vt:lpstr>
      <vt:lpstr>Human resources slide 3</vt:lpstr>
      <vt:lpstr>Human resources slide 3</vt:lpstr>
      <vt:lpstr>Human resources slide 3</vt:lpstr>
      <vt:lpstr>Human resources slide 3</vt:lpstr>
      <vt:lpstr>Human resources slide 3</vt:lpstr>
      <vt:lpstr>Human resources slide 4</vt:lpstr>
      <vt:lpstr>Human resources slide 3</vt:lpstr>
      <vt:lpstr>Human resources slide 3</vt:lpstr>
      <vt:lpstr>Human resources slide 3</vt:lpstr>
      <vt:lpstr>Human resources slide 3</vt:lpstr>
      <vt:lpstr>Human resources slide 3</vt:lpstr>
      <vt:lpstr>Human resources slide 3</vt:lpstr>
      <vt:lpstr>Human resources slide 3</vt:lpstr>
      <vt:lpstr>Human resources slide 3</vt:lpstr>
      <vt:lpstr>Human resources slide 3</vt:lpstr>
      <vt:lpstr>Human resources slide 3</vt:lpstr>
      <vt:lpstr>Human resources slide 3</vt:lpstr>
      <vt:lpstr>Human resources slide 3</vt:lpstr>
      <vt:lpstr>Human resources slide 3</vt:lpstr>
      <vt:lpstr>Human resources slide 3</vt:lpstr>
      <vt:lpstr>Human resources slide 3</vt:lpstr>
      <vt:lpstr>Human resources slide 3</vt:lpstr>
      <vt:lpstr>Human resources slide 3</vt:lpstr>
      <vt:lpstr>Human resources slide 3</vt:lpstr>
      <vt:lpstr>Human resources slide 3</vt:lpstr>
      <vt:lpstr>Human resources slide 3</vt:lpstr>
      <vt:lpstr>Human resources slide 3</vt:lpstr>
      <vt:lpstr>Human resources slide 3</vt:lpstr>
      <vt:lpstr>Human resources slide 3</vt:lpstr>
      <vt:lpstr>Human resources slide 3</vt:lpstr>
      <vt:lpstr>Human resources slide 3</vt:lpstr>
      <vt:lpstr>Human resources slide 3</vt:lpstr>
      <vt:lpstr>Human resources slide 3</vt:lpstr>
      <vt:lpstr>Human resources slide 3</vt:lpstr>
      <vt:lpstr>Human resources slide 3</vt:lpstr>
      <vt:lpstr>Human resources slide 3</vt:lpstr>
      <vt:lpstr>Human resources slide 3</vt:lpstr>
      <vt:lpstr>Human resources slide 3</vt:lpstr>
      <vt:lpstr>Human resources slide 3</vt:lpstr>
      <vt:lpstr>Human resources slide 3</vt:lpstr>
      <vt:lpstr>Human resources slide 3</vt:lpstr>
      <vt:lpstr>Human resources slide 3</vt:lpstr>
      <vt:lpstr>Human resources slide 3</vt:lpstr>
      <vt:lpstr>Human resources slide 3</vt:lpstr>
      <vt:lpstr>Human resources slide 3</vt:lpstr>
      <vt:lpstr>Human resources slide 3</vt:lpstr>
      <vt:lpstr>Human resources slide 3</vt:lpstr>
      <vt:lpstr>Human resources slide 3</vt:lpstr>
      <vt:lpstr>Human resources slide 3</vt:lpstr>
      <vt:lpstr>Human resources slide 3</vt:lpstr>
      <vt:lpstr>Human resources slide 3</vt:lpstr>
      <vt:lpstr>Human resources slide 3</vt:lpstr>
      <vt:lpstr>Human resources slide 3</vt:lpstr>
      <vt:lpstr>Human resources slide 3</vt:lpstr>
      <vt:lpstr>Human resources slide 3</vt:lpstr>
      <vt:lpstr>Human resources slide 3</vt:lpstr>
      <vt:lpstr>Human resources slide 3</vt:lpstr>
      <vt:lpstr>Human resources slide 3</vt:lpstr>
      <vt:lpstr>Human resources slide 3</vt:lpstr>
      <vt:lpstr>Human resources slide 3</vt:lpstr>
      <vt:lpstr>Human resources slide 3</vt:lpstr>
      <vt:lpstr>Human resources slide 3</vt:lpstr>
      <vt:lpstr>Human resources slide 3</vt:lpstr>
      <vt:lpstr>Human resources slide 3</vt:lpstr>
      <vt:lpstr>Human resources slide 3</vt:lpstr>
      <vt:lpstr>Human resources slide 3</vt:lpstr>
      <vt:lpstr>Human resources slide 3</vt:lpstr>
      <vt:lpstr>Human resources slide 3</vt:lpstr>
      <vt:lpstr>Human resources slide 3</vt:lpstr>
      <vt:lpstr>Human resources slide 3</vt:lpstr>
      <vt:lpstr>Human resources slide 3</vt:lpstr>
      <vt:lpstr>Human resources slide 3</vt:lpstr>
      <vt:lpstr>Human resources slide 3</vt:lpstr>
      <vt:lpstr>Human resources slide 3</vt:lpstr>
      <vt:lpstr>Human resources slide 3</vt:lpstr>
      <vt:lpstr>Human resources slide 3</vt:lpstr>
      <vt:lpstr>Human resources slide 3</vt:lpstr>
      <vt:lpstr>Human resources slide 3</vt:lpstr>
      <vt:lpstr>Human resources slide 3</vt:lpstr>
      <vt:lpstr>Human resources slide 3</vt:lpstr>
      <vt:lpstr>Human resources slide 3</vt:lpstr>
      <vt:lpstr>Human resources slide 3</vt:lpstr>
      <vt:lpstr>Human resources slide 3</vt:lpstr>
      <vt:lpstr>Human resources slide 3</vt:lpstr>
      <vt:lpstr>Human resources slide 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Human resources slide 1</dc:title>
  <dc:creator>Francesco Scognamiglio</dc:creator>
  <cp:lastModifiedBy>FRANCESCO SCOGNAMIGLIO</cp:lastModifiedBy>
  <cp:revision>48</cp:revision>
  <dcterms:created xsi:type="dcterms:W3CDTF">2024-07-03T16:25:49Z</dcterms:created>
  <dcterms:modified xsi:type="dcterms:W3CDTF">2024-07-25T10:40:51Z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SIP_Label_2ad0b24d-6422-44b0-b3de-abb3a9e8c81a_Enabled">
    <vt:lpwstr>true</vt:lpwstr>
  </property>
  <property fmtid="{D5CDD505-2E9C-101B-9397-08002B2CF9AE}" pid="4" name="MSIP_Label_2ad0b24d-6422-44b0-b3de-abb3a9e8c81a_SetDate">
    <vt:lpwstr>2024-07-03T16:29:56Z</vt:lpwstr>
  </property>
  <property fmtid="{D5CDD505-2E9C-101B-9397-08002B2CF9AE}" pid="5" name="MSIP_Label_2ad0b24d-6422-44b0-b3de-abb3a9e8c81a_Method">
    <vt:lpwstr>Standard</vt:lpwstr>
  </property>
  <property fmtid="{D5CDD505-2E9C-101B-9397-08002B2CF9AE}" pid="6" name="MSIP_Label_2ad0b24d-6422-44b0-b3de-abb3a9e8c81a_Name">
    <vt:lpwstr>defa4170-0d19-0005-0004-bc88714345d2</vt:lpwstr>
  </property>
  <property fmtid="{D5CDD505-2E9C-101B-9397-08002B2CF9AE}" pid="7" name="MSIP_Label_2ad0b24d-6422-44b0-b3de-abb3a9e8c81a_SiteId">
    <vt:lpwstr>2fcfe26a-bb62-46b0-b1e3-28f9da0c45fd</vt:lpwstr>
  </property>
  <property fmtid="{D5CDD505-2E9C-101B-9397-08002B2CF9AE}" pid="8" name="MSIP_Label_2ad0b24d-6422-44b0-b3de-abb3a9e8c81a_ActionId">
    <vt:lpwstr>10ebcee2-1428-4b31-8b7c-2ca6d98baf52</vt:lpwstr>
  </property>
  <property fmtid="{D5CDD505-2E9C-101B-9397-08002B2CF9AE}" pid="9" name="MSIP_Label_2ad0b24d-6422-44b0-b3de-abb3a9e8c81a_ContentBits">
    <vt:lpwstr>0</vt:lpwstr>
  </property>
</Properties>
</file>